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9"/>
  </p:notesMasterIdLst>
  <p:sldIdLst>
    <p:sldId id="256" r:id="rId2"/>
    <p:sldId id="390" r:id="rId3"/>
    <p:sldId id="391" r:id="rId4"/>
    <p:sldId id="392" r:id="rId5"/>
    <p:sldId id="393" r:id="rId6"/>
    <p:sldId id="394" r:id="rId7"/>
    <p:sldId id="395" r:id="rId8"/>
    <p:sldId id="465" r:id="rId9"/>
    <p:sldId id="258" r:id="rId10"/>
    <p:sldId id="325" r:id="rId11"/>
    <p:sldId id="324" r:id="rId12"/>
    <p:sldId id="326" r:id="rId13"/>
    <p:sldId id="459" r:id="rId14"/>
    <p:sldId id="460" r:id="rId15"/>
    <p:sldId id="461" r:id="rId16"/>
    <p:sldId id="462" r:id="rId17"/>
    <p:sldId id="463" r:id="rId18"/>
    <p:sldId id="464" r:id="rId19"/>
    <p:sldId id="257" r:id="rId20"/>
    <p:sldId id="398" r:id="rId21"/>
    <p:sldId id="259" r:id="rId22"/>
    <p:sldId id="399" r:id="rId23"/>
    <p:sldId id="260" r:id="rId24"/>
    <p:sldId id="400" r:id="rId25"/>
    <p:sldId id="327" r:id="rId26"/>
    <p:sldId id="401" r:id="rId27"/>
    <p:sldId id="328" r:id="rId28"/>
    <p:sldId id="402" r:id="rId29"/>
    <p:sldId id="329" r:id="rId30"/>
    <p:sldId id="403" r:id="rId31"/>
    <p:sldId id="330" r:id="rId32"/>
    <p:sldId id="404" r:id="rId33"/>
    <p:sldId id="331" r:id="rId34"/>
    <p:sldId id="405" r:id="rId35"/>
    <p:sldId id="332" r:id="rId36"/>
    <p:sldId id="406" r:id="rId37"/>
    <p:sldId id="333" r:id="rId38"/>
    <p:sldId id="407" r:id="rId39"/>
    <p:sldId id="334" r:id="rId40"/>
    <p:sldId id="408" r:id="rId41"/>
    <p:sldId id="335" r:id="rId42"/>
    <p:sldId id="409" r:id="rId43"/>
    <p:sldId id="336" r:id="rId44"/>
    <p:sldId id="410" r:id="rId45"/>
    <p:sldId id="337" r:id="rId46"/>
    <p:sldId id="411" r:id="rId47"/>
    <p:sldId id="338" r:id="rId48"/>
    <p:sldId id="412" r:id="rId49"/>
    <p:sldId id="339" r:id="rId50"/>
    <p:sldId id="413" r:id="rId51"/>
    <p:sldId id="340" r:id="rId52"/>
    <p:sldId id="414" r:id="rId53"/>
    <p:sldId id="341" r:id="rId54"/>
    <p:sldId id="415" r:id="rId55"/>
    <p:sldId id="342" r:id="rId56"/>
    <p:sldId id="416" r:id="rId57"/>
    <p:sldId id="343" r:id="rId58"/>
    <p:sldId id="417" r:id="rId59"/>
    <p:sldId id="344" r:id="rId60"/>
    <p:sldId id="418" r:id="rId61"/>
    <p:sldId id="345" r:id="rId62"/>
    <p:sldId id="419" r:id="rId63"/>
    <p:sldId id="346" r:id="rId64"/>
    <p:sldId id="420" r:id="rId65"/>
    <p:sldId id="347" r:id="rId66"/>
    <p:sldId id="421" r:id="rId67"/>
    <p:sldId id="348" r:id="rId68"/>
    <p:sldId id="422" r:id="rId69"/>
    <p:sldId id="349" r:id="rId70"/>
    <p:sldId id="423" r:id="rId71"/>
    <p:sldId id="350" r:id="rId72"/>
    <p:sldId id="424" r:id="rId73"/>
    <p:sldId id="351" r:id="rId74"/>
    <p:sldId id="425" r:id="rId75"/>
    <p:sldId id="352" r:id="rId76"/>
    <p:sldId id="426" r:id="rId77"/>
    <p:sldId id="353" r:id="rId78"/>
    <p:sldId id="427" r:id="rId79"/>
    <p:sldId id="354" r:id="rId80"/>
    <p:sldId id="428" r:id="rId81"/>
    <p:sldId id="355" r:id="rId82"/>
    <p:sldId id="429" r:id="rId83"/>
    <p:sldId id="356" r:id="rId84"/>
    <p:sldId id="430" r:id="rId85"/>
    <p:sldId id="357" r:id="rId86"/>
    <p:sldId id="431" r:id="rId87"/>
    <p:sldId id="358" r:id="rId88"/>
    <p:sldId id="432" r:id="rId89"/>
    <p:sldId id="359" r:id="rId90"/>
    <p:sldId id="433" r:id="rId91"/>
    <p:sldId id="360" r:id="rId92"/>
    <p:sldId id="434" r:id="rId93"/>
    <p:sldId id="361" r:id="rId94"/>
    <p:sldId id="435" r:id="rId95"/>
    <p:sldId id="362" r:id="rId96"/>
    <p:sldId id="436" r:id="rId97"/>
    <p:sldId id="363" r:id="rId98"/>
    <p:sldId id="437" r:id="rId99"/>
    <p:sldId id="364" r:id="rId100"/>
    <p:sldId id="438" r:id="rId101"/>
    <p:sldId id="365" r:id="rId102"/>
    <p:sldId id="439" r:id="rId103"/>
    <p:sldId id="366" r:id="rId104"/>
    <p:sldId id="440" r:id="rId105"/>
    <p:sldId id="367" r:id="rId106"/>
    <p:sldId id="441" r:id="rId107"/>
    <p:sldId id="368" r:id="rId108"/>
    <p:sldId id="442" r:id="rId109"/>
    <p:sldId id="369" r:id="rId110"/>
    <p:sldId id="443" r:id="rId111"/>
    <p:sldId id="370" r:id="rId112"/>
    <p:sldId id="444" r:id="rId113"/>
    <p:sldId id="371" r:id="rId114"/>
    <p:sldId id="445" r:id="rId115"/>
    <p:sldId id="372" r:id="rId116"/>
    <p:sldId id="446" r:id="rId117"/>
    <p:sldId id="373" r:id="rId118"/>
    <p:sldId id="447" r:id="rId119"/>
    <p:sldId id="374" r:id="rId120"/>
    <p:sldId id="448" r:id="rId121"/>
    <p:sldId id="375" r:id="rId122"/>
    <p:sldId id="449" r:id="rId123"/>
    <p:sldId id="376" r:id="rId124"/>
    <p:sldId id="450" r:id="rId125"/>
    <p:sldId id="377" r:id="rId126"/>
    <p:sldId id="451" r:id="rId127"/>
    <p:sldId id="378" r:id="rId128"/>
    <p:sldId id="452" r:id="rId129"/>
    <p:sldId id="379" r:id="rId130"/>
    <p:sldId id="453" r:id="rId131"/>
    <p:sldId id="380" r:id="rId132"/>
    <p:sldId id="454" r:id="rId133"/>
    <p:sldId id="381" r:id="rId134"/>
    <p:sldId id="455" r:id="rId135"/>
    <p:sldId id="382" r:id="rId136"/>
    <p:sldId id="456" r:id="rId137"/>
    <p:sldId id="383" r:id="rId138"/>
    <p:sldId id="457" r:id="rId139"/>
    <p:sldId id="384" r:id="rId140"/>
    <p:sldId id="458" r:id="rId141"/>
    <p:sldId id="385" r:id="rId142"/>
    <p:sldId id="386" r:id="rId143"/>
    <p:sldId id="387" r:id="rId144"/>
    <p:sldId id="397" r:id="rId145"/>
    <p:sldId id="388" r:id="rId146"/>
    <p:sldId id="396" r:id="rId147"/>
    <p:sldId id="389" r:id="rId14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709" autoAdjust="0"/>
  </p:normalViewPr>
  <p:slideViewPr>
    <p:cSldViewPr>
      <p:cViewPr varScale="1">
        <p:scale>
          <a:sx n="116" d="100"/>
          <a:sy n="116" d="100"/>
        </p:scale>
        <p:origin x="1332" y="108"/>
      </p:cViewPr>
      <p:guideLst>
        <p:guide orient="horz" pos="2160"/>
        <p:guide pos="2880"/>
      </p:guideLst>
    </p:cSldViewPr>
  </p:slideViewPr>
  <p:outlineViewPr>
    <p:cViewPr>
      <p:scale>
        <a:sx n="33" d="100"/>
        <a:sy n="33" d="100"/>
      </p:scale>
      <p:origin x="42" y="50622"/>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5" d="100"/>
          <a:sy n="75" d="100"/>
        </p:scale>
        <p:origin x="-2880"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8544313-C112-4055-B72B-48460C8FDA46}" type="datetimeFigureOut">
              <a:rPr lang="en-US" smtClean="0"/>
              <a:t>3/3/2017</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6C896F4-125E-438D-9EB1-72722D737A2C}" type="slidenum">
              <a:rPr lang="en-US" smtClean="0"/>
              <a:t>‹#›</a:t>
            </a:fld>
            <a:endParaRPr lang="en-US"/>
          </a:p>
        </p:txBody>
      </p:sp>
    </p:spTree>
    <p:extLst>
      <p:ext uri="{BB962C8B-B14F-4D97-AF65-F5344CB8AC3E}">
        <p14:creationId xmlns:p14="http://schemas.microsoft.com/office/powerpoint/2010/main" val="2034223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6C896F4-125E-438D-9EB1-72722D737A2C}" type="slidenum">
              <a:rPr lang="en-US" smtClean="0"/>
              <a:t>9</a:t>
            </a:fld>
            <a:endParaRPr lang="en-US"/>
          </a:p>
        </p:txBody>
      </p:sp>
    </p:spTree>
    <p:extLst>
      <p:ext uri="{BB962C8B-B14F-4D97-AF65-F5344CB8AC3E}">
        <p14:creationId xmlns:p14="http://schemas.microsoft.com/office/powerpoint/2010/main" val="773407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301E0C-FF9F-429F-A74C-E3D0EB9C354F}" type="datetimeFigureOut">
              <a:rPr lang="en-US" smtClean="0"/>
              <a:pPr/>
              <a:t>3/3/2017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3F72AD-D519-4717-8CC7-CF8F93AA33F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301E0C-FF9F-429F-A74C-E3D0EB9C354F}" type="datetimeFigureOut">
              <a:rPr lang="en-US" smtClean="0"/>
              <a:pPr/>
              <a:t>3/3/2017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3F72AD-D519-4717-8CC7-CF8F93AA33F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 Target="slide10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slide" Target="slide107.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slide" Target="slide11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slide" Target="slide115.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slide" Target="slide119.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slide" Target="slide123.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 Target="slide127.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slide" Target="slide13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slide" Target="slide135.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 Target="slide139.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slide" Target="slide133.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slide" Target="slide11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slide" Target="slide145.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147.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slide" Target="slide25.xml"/><Relationship Id="rId13" Type="http://schemas.openxmlformats.org/officeDocument/2006/relationships/slide" Target="slide125.xml"/><Relationship Id="rId18" Type="http://schemas.openxmlformats.org/officeDocument/2006/relationships/slide" Target="slide109.xml"/><Relationship Id="rId26" Type="http://schemas.openxmlformats.org/officeDocument/2006/relationships/slide" Target="slide37.xml"/><Relationship Id="rId3" Type="http://schemas.openxmlformats.org/officeDocument/2006/relationships/slide" Target="slide41.xml"/><Relationship Id="rId21" Type="http://schemas.openxmlformats.org/officeDocument/2006/relationships/slide" Target="slide53.xml"/><Relationship Id="rId7" Type="http://schemas.openxmlformats.org/officeDocument/2006/relationships/slide" Target="slide121.xml"/><Relationship Id="rId12" Type="http://schemas.openxmlformats.org/officeDocument/2006/relationships/slide" Target="slide105.xml"/><Relationship Id="rId17" Type="http://schemas.openxmlformats.org/officeDocument/2006/relationships/slide" Target="slide89.xml"/><Relationship Id="rId25" Type="http://schemas.openxmlformats.org/officeDocument/2006/relationships/slide" Target="slide141.xml"/><Relationship Id="rId2" Type="http://schemas.openxmlformats.org/officeDocument/2006/relationships/slide" Target="slide21.xml"/><Relationship Id="rId16" Type="http://schemas.openxmlformats.org/officeDocument/2006/relationships/slide" Target="slide69.xml"/><Relationship Id="rId20" Type="http://schemas.openxmlformats.org/officeDocument/2006/relationships/slide" Target="slide33.xml"/><Relationship Id="rId29" Type="http://schemas.openxmlformats.org/officeDocument/2006/relationships/slide" Target="slide97.xml"/><Relationship Id="rId1" Type="http://schemas.openxmlformats.org/officeDocument/2006/relationships/slideLayout" Target="../slideLayouts/slideLayout2.xml"/><Relationship Id="rId6" Type="http://schemas.openxmlformats.org/officeDocument/2006/relationships/slide" Target="slide101.xml"/><Relationship Id="rId11" Type="http://schemas.openxmlformats.org/officeDocument/2006/relationships/slide" Target="slide85.xml"/><Relationship Id="rId24" Type="http://schemas.openxmlformats.org/officeDocument/2006/relationships/slide" Target="slide113.xml"/><Relationship Id="rId32" Type="http://schemas.openxmlformats.org/officeDocument/2006/relationships/slide" Target="slide143.xml"/><Relationship Id="rId5" Type="http://schemas.openxmlformats.org/officeDocument/2006/relationships/slide" Target="slide81.xml"/><Relationship Id="rId15" Type="http://schemas.openxmlformats.org/officeDocument/2006/relationships/slide" Target="slide49.xml"/><Relationship Id="rId23" Type="http://schemas.openxmlformats.org/officeDocument/2006/relationships/slide" Target="slide93.xml"/><Relationship Id="rId28" Type="http://schemas.openxmlformats.org/officeDocument/2006/relationships/slide" Target="slide77.xml"/><Relationship Id="rId10" Type="http://schemas.openxmlformats.org/officeDocument/2006/relationships/slide" Target="slide65.xml"/><Relationship Id="rId19" Type="http://schemas.openxmlformats.org/officeDocument/2006/relationships/slide" Target="slide129.xml"/><Relationship Id="rId31" Type="http://schemas.openxmlformats.org/officeDocument/2006/relationships/slide" Target="slide137.xml"/><Relationship Id="rId4" Type="http://schemas.openxmlformats.org/officeDocument/2006/relationships/slide" Target="slide61.xml"/><Relationship Id="rId9" Type="http://schemas.openxmlformats.org/officeDocument/2006/relationships/slide" Target="slide45.xml"/><Relationship Id="rId14" Type="http://schemas.openxmlformats.org/officeDocument/2006/relationships/slide" Target="slide29.xml"/><Relationship Id="rId22" Type="http://schemas.openxmlformats.org/officeDocument/2006/relationships/slide" Target="slide73.xml"/><Relationship Id="rId27" Type="http://schemas.openxmlformats.org/officeDocument/2006/relationships/slide" Target="slide57.xml"/><Relationship Id="rId30" Type="http://schemas.openxmlformats.org/officeDocument/2006/relationships/slide" Target="slide1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4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slide" Target="slide5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 Target="slide5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6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 Target="slide7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8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 Target="slide9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95.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99.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1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
            </a:r>
            <a:br>
              <a:rPr lang="en-US" dirty="0" smtClean="0"/>
            </a:br>
            <a:r>
              <a:rPr lang="en-US" dirty="0"/>
              <a:t>	</a:t>
            </a:r>
          </a:p>
        </p:txBody>
      </p:sp>
      <p:sp>
        <p:nvSpPr>
          <p:cNvPr id="3" name="Subtitle 2"/>
          <p:cNvSpPr>
            <a:spLocks noGrp="1"/>
          </p:cNvSpPr>
          <p:nvPr>
            <p:ph type="subTitle" idx="1"/>
          </p:nvPr>
        </p:nvSpPr>
        <p:spPr/>
        <p:txBody>
          <a:bodyPr/>
          <a:lstStyle/>
          <a:p>
            <a:r>
              <a:rPr lang="en-US" dirty="0" smtClean="0">
                <a:solidFill>
                  <a:schemeClr val="tx2"/>
                </a:solidFill>
                <a:latin typeface="Georgia" panose="02040502050405020303" pitchFamily="18" charset="0"/>
              </a:rPr>
              <a:t>Welcomes you to</a:t>
            </a:r>
          </a:p>
          <a:p>
            <a:r>
              <a:rPr lang="en-US" dirty="0" smtClean="0">
                <a:solidFill>
                  <a:schemeClr val="tx2"/>
                </a:solidFill>
                <a:latin typeface="Georgia" panose="02040502050405020303" pitchFamily="18" charset="0"/>
              </a:rPr>
              <a:t>Math Jeopardy</a:t>
            </a:r>
          </a:p>
          <a:p>
            <a:endParaRPr lang="en-US" dirty="0"/>
          </a:p>
        </p:txBody>
      </p:sp>
      <p:pic>
        <p:nvPicPr>
          <p:cNvPr id="1026" name="Picture 2" descr="C:\Users\nsmith12\AppData\Local\Microsoft\Windows\Temporary Internet Files\Content.Outlook\L4AX4SHV\AugustaUniversity_College_SCIMATH_Math_CMYK.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600200"/>
            <a:ext cx="7114137" cy="2057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Practice Question 1</a:t>
            </a:r>
            <a:br>
              <a:rPr lang="en-US" dirty="0" smtClean="0"/>
            </a:br>
            <a:r>
              <a:rPr lang="en-US" dirty="0" smtClean="0"/>
              <a:t>Answer</a:t>
            </a:r>
            <a:endParaRPr lang="en-US" dirty="0"/>
          </a:p>
        </p:txBody>
      </p:sp>
      <p:sp>
        <p:nvSpPr>
          <p:cNvPr id="3" name="Content Placeholder 2"/>
          <p:cNvSpPr>
            <a:spLocks noGrp="1"/>
          </p:cNvSpPr>
          <p:nvPr>
            <p:ph idx="1"/>
          </p:nvPr>
        </p:nvSpPr>
        <p:spPr/>
        <p:txBody>
          <a:bodyPr/>
          <a:lstStyle/>
          <a:p>
            <a:endParaRPr lang="en-US" dirty="0" smtClean="0"/>
          </a:p>
          <a:p>
            <a:pPr>
              <a:buNone/>
            </a:pPr>
            <a:r>
              <a:rPr lang="en-US" dirty="0" smtClean="0"/>
              <a:t>What is 3?</a:t>
            </a:r>
            <a:endParaRPr lang="en-US" dirty="0"/>
          </a:p>
          <a:p>
            <a:endParaRPr lang="en-US" dirty="0" smtClean="0"/>
          </a:p>
          <a:p>
            <a:endParaRPr lang="en-US" dirty="0"/>
          </a:p>
          <a:p>
            <a:endParaRPr lang="en-US" dirty="0" smtClean="0"/>
          </a:p>
          <a:p>
            <a:endParaRPr lang="en-US" dirty="0"/>
          </a:p>
          <a:p>
            <a:pPr>
              <a:buNone/>
            </a:pPr>
            <a:r>
              <a:rPr lang="en-US" dirty="0" smtClean="0"/>
              <a:t>							</a:t>
            </a:r>
            <a:r>
              <a:rPr lang="en-US" dirty="0" smtClean="0">
                <a:hlinkClick r:id="rId2" action="ppaction://hlinksldjump"/>
              </a:rPr>
              <a:t>Next question</a:t>
            </a:r>
            <a:endParaRPr lang="en-US" dirty="0" smtClean="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 It! - 100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a:buNone/>
                </a:pPr>
                <a:r>
                  <a:rPr lang="en-US" dirty="0" smtClean="0"/>
                  <a:t>	This the number of points of intersection of the graphs of</a:t>
                </a:r>
              </a:p>
              <a:p>
                <a:pPr>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2</m:t>
                          </m:r>
                        </m:sup>
                      </m:sSup>
                      <m:r>
                        <a:rPr lang="en-US" b="0" i="1" smtClean="0">
                          <a:latin typeface="Cambria Math" panose="02040503050406030204" pitchFamily="18" charset="0"/>
                        </a:rPr>
                        <m:t>=25</m:t>
                      </m:r>
                    </m:oMath>
                  </m:oMathPara>
                </a14:m>
                <a:endParaRPr lang="en-US" dirty="0" smtClean="0"/>
              </a:p>
              <a:p>
                <a:pPr>
                  <a:buNone/>
                </a:pPr>
                <a:r>
                  <a:rPr lang="en-US" dirty="0" smtClean="0"/>
                  <a:t>and</a:t>
                </a:r>
                <a:endParaRPr lang="en-US" dirty="0"/>
              </a:p>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num>
                        <m:den>
                          <m:r>
                            <a:rPr lang="en-US" b="0" i="1" smtClean="0">
                              <a:latin typeface="Cambria Math" panose="02040503050406030204" pitchFamily="18" charset="0"/>
                            </a:rPr>
                            <m:t>36</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𝑦</m:t>
                              </m:r>
                            </m:e>
                            <m:sup>
                              <m:r>
                                <a:rPr lang="en-US" b="0" i="1" smtClean="0">
                                  <a:latin typeface="Cambria Math" panose="02040503050406030204" pitchFamily="18" charset="0"/>
                                </a:rPr>
                                <m:t>2</m:t>
                              </m:r>
                            </m:sup>
                          </m:sSup>
                        </m:num>
                        <m:den>
                          <m:r>
                            <a:rPr lang="en-US" b="0" i="1" smtClean="0">
                              <a:latin typeface="Cambria Math" panose="02040503050406030204" pitchFamily="18" charset="0"/>
                            </a:rPr>
                            <m:t>4</m:t>
                          </m:r>
                        </m:den>
                      </m:f>
                      <m:r>
                        <a:rPr lang="en-US" b="0" i="1" smtClean="0">
                          <a:latin typeface="Cambria Math" panose="02040503050406030204" pitchFamily="18" charset="0"/>
                        </a:rPr>
                        <m:t>=1</m:t>
                      </m:r>
                    </m:oMath>
                  </m:oMathPara>
                </a14:m>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407" t="-2830" r="-963" b="-2156"/>
                </a:stretch>
              </a:blipFill>
            </p:spPr>
            <p:txBody>
              <a:bodyPr/>
              <a:lstStyle/>
              <a:p>
                <a:r>
                  <a:rPr lang="en-US">
                    <a:noFill/>
                  </a:rPr>
                  <a:t> </a:t>
                </a:r>
              </a:p>
            </p:txBody>
          </p:sp>
        </mc:Fallback>
      </mc:AlternateContent>
      <p:sp>
        <p:nvSpPr>
          <p:cNvPr id="4813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It! </a:t>
            </a:r>
            <a:r>
              <a:rPr lang="en-US" dirty="0"/>
              <a:t>- 100</a:t>
            </a:r>
            <a:r>
              <a:rPr lang="en-US" dirty="0" smtClean="0"/>
              <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r>
              <a:rPr lang="en-US" dirty="0" smtClean="0"/>
              <a:t>  What is 4?</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 It! - 200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pPr>
                  <a:buNone/>
                </a:pPr>
                <a:r>
                  <a:rPr lang="en-US" sz="3600" dirty="0" smtClean="0"/>
                  <a:t>	This is the number of distinct integer solutions to </a:t>
                </a:r>
              </a:p>
              <a:p>
                <a:pPr>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8</m:t>
                          </m:r>
                        </m:sup>
                      </m:sSup>
                      <m:r>
                        <a:rPr lang="en-US" b="0" i="1" smtClean="0">
                          <a:latin typeface="Cambria Math" panose="02040503050406030204" pitchFamily="18" charset="0"/>
                        </a:rPr>
                        <m:t>−5</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+1=0</m:t>
                      </m:r>
                    </m:oMath>
                  </m:oMathPara>
                </a14:m>
                <a:endParaRPr lang="en-US" dirty="0" smtClean="0"/>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t="-3369"/>
                </a:stretch>
              </a:blipFill>
            </p:spPr>
            <p:txBody>
              <a:bodyPr/>
              <a:lstStyle/>
              <a:p>
                <a:r>
                  <a:rPr lang="en-US">
                    <a:noFill/>
                  </a:rPr>
                  <a:t> </a:t>
                </a:r>
              </a:p>
            </p:txBody>
          </p:sp>
        </mc:Fallback>
      </mc:AlternateContent>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It! </a:t>
            </a:r>
            <a:r>
              <a:rPr lang="en-US" dirty="0"/>
              <a:t>- </a:t>
            </a:r>
            <a:r>
              <a:rPr lang="en-US" dirty="0" smtClean="0"/>
              <a:t>200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ZERO? (+/- 1 are the only candidates)</a:t>
            </a:r>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 It! </a:t>
            </a:r>
            <a:r>
              <a:rPr lang="en-US" dirty="0"/>
              <a:t>- </a:t>
            </a:r>
            <a:r>
              <a:rPr lang="en-US" dirty="0" smtClean="0"/>
              <a:t>300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7500" lnSpcReduction="20000"/>
              </a:bodyPr>
              <a:lstStyle/>
              <a:p>
                <a:pPr>
                  <a:buNone/>
                </a:pPr>
                <a:r>
                  <a:rPr lang="en-US" dirty="0" smtClean="0"/>
                  <a:t>  </a:t>
                </a:r>
              </a:p>
              <a:p>
                <a:pPr>
                  <a:buNone/>
                </a:pPr>
                <a:r>
                  <a:rPr lang="en-US" dirty="0" smtClean="0"/>
                  <a:t>    This is the number of distinct real number solutions to</a:t>
                </a:r>
              </a:p>
              <a:p>
                <a:pPr>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7</m:t>
                          </m:r>
                        </m:sup>
                      </m:sSup>
                      <m:r>
                        <a:rPr lang="en-US" b="0" i="1" smtClean="0">
                          <a:latin typeface="Cambria Math" panose="02040503050406030204" pitchFamily="18" charset="0"/>
                        </a:rPr>
                        <m:t>−7</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6</m:t>
                          </m:r>
                        </m:sup>
                      </m:sSup>
                      <m:r>
                        <a:rPr lang="en-US" b="0" i="1" smtClean="0">
                          <a:latin typeface="Cambria Math" panose="02040503050406030204" pitchFamily="18" charset="0"/>
                        </a:rPr>
                        <m:t>+21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r>
                        <a:rPr lang="en-US" b="0" i="1" smtClean="0">
                          <a:latin typeface="Cambria Math" panose="02040503050406030204" pitchFamily="18" charset="0"/>
                        </a:rPr>
                        <m:t>−35</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+35</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−21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+7</m:t>
                      </m:r>
                      <m:r>
                        <a:rPr lang="en-US" b="0" i="1" smtClean="0">
                          <a:latin typeface="Cambria Math" panose="02040503050406030204" pitchFamily="18" charset="0"/>
                        </a:rPr>
                        <m:t>𝑥</m:t>
                      </m:r>
                      <m:r>
                        <a:rPr lang="en-US" b="0" i="1" smtClean="0">
                          <a:latin typeface="Cambria Math" panose="02040503050406030204" pitchFamily="18" charset="0"/>
                        </a:rPr>
                        <m:t>−1=0=0</m:t>
                      </m:r>
                    </m:oMath>
                  </m:oMathPara>
                </a14:m>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185"/>
                </a:stretch>
              </a:blipFill>
            </p:spPr>
            <p:txBody>
              <a:bodyPr/>
              <a:lstStyle/>
              <a:p>
                <a:r>
                  <a:rPr lang="en-US">
                    <a:noFill/>
                  </a:rPr>
                  <a:t> </a:t>
                </a:r>
              </a:p>
            </p:txBody>
          </p:sp>
        </mc:Fallback>
      </mc:AlternateContent>
      <p:sp>
        <p:nvSpPr>
          <p:cNvPr id="399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39" name="Rectangle 3"/>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994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Practice Question 2</a:t>
            </a:r>
            <a:endParaRPr lang="en-US" dirty="0"/>
          </a:p>
        </p:txBody>
      </p:sp>
      <p:sp>
        <p:nvSpPr>
          <p:cNvPr id="3" name="Content Placeholder 2"/>
          <p:cNvSpPr>
            <a:spLocks noGrp="1"/>
          </p:cNvSpPr>
          <p:nvPr>
            <p:ph idx="1"/>
          </p:nvPr>
        </p:nvSpPr>
        <p:spPr/>
        <p:txBody>
          <a:bodyPr>
            <a:normAutofit lnSpcReduction="10000"/>
          </a:bodyPr>
          <a:lstStyle/>
          <a:p>
            <a:pPr>
              <a:buNone/>
            </a:pPr>
            <a:endParaRPr lang="en-US" dirty="0" smtClean="0"/>
          </a:p>
          <a:p>
            <a:pPr>
              <a:buNone/>
            </a:pPr>
            <a:r>
              <a:rPr lang="en-US" dirty="0" smtClean="0"/>
              <a:t>The degree measure of the largest angle in a right  triangle.</a:t>
            </a:r>
            <a:endParaRPr lang="en-US" dirty="0"/>
          </a:p>
          <a:p>
            <a:endParaRPr lang="en-US" dirty="0" smtClean="0"/>
          </a:p>
          <a:p>
            <a:endParaRPr lang="en-US" dirty="0"/>
          </a:p>
          <a:p>
            <a:endParaRPr lang="en-US" dirty="0" smtClean="0"/>
          </a:p>
          <a:p>
            <a:endParaRPr lang="en-US" dirty="0"/>
          </a:p>
          <a:p>
            <a:pPr>
              <a:buNone/>
            </a:pPr>
            <a:r>
              <a:rPr lang="en-US" dirty="0" smtClean="0">
                <a:hlinkClick r:id="rId2" action="ppaction://hlinksldjump"/>
              </a:rPr>
              <a:t>Display Answer</a:t>
            </a:r>
            <a:r>
              <a:rPr lang="en-US" dirty="0" smtClean="0"/>
              <a:t>				</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It! </a:t>
            </a:r>
            <a:r>
              <a:rPr lang="en-US" dirty="0"/>
              <a:t>- </a:t>
            </a:r>
            <a:r>
              <a:rPr lang="en-US" dirty="0" smtClean="0"/>
              <a:t>300</a:t>
            </a:r>
            <a:br>
              <a:rPr lang="en-US" dirty="0" smtClean="0"/>
            </a:br>
            <a:r>
              <a:rPr lang="en-US" dirty="0" smtClean="0"/>
              <a:t>Answer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pPr>
                  <a:buNone/>
                </a:pPr>
                <a:r>
                  <a:rPr lang="en-US" dirty="0" smtClean="0"/>
                  <a:t>What is ONE?</a:t>
                </a:r>
              </a:p>
              <a:p>
                <a:pPr>
                  <a:buNone/>
                </a:pPr>
                <a:r>
                  <a:rPr lang="en-US" dirty="0" smtClean="0"/>
                  <a:t>(That polynomial factors as </a:t>
                </a:r>
                <a14:m>
                  <m:oMath xmlns:m="http://schemas.openxmlformats.org/officeDocument/2006/math">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−1</m:t>
                            </m:r>
                          </m:e>
                        </m:d>
                      </m:e>
                      <m:sup>
                        <m:r>
                          <a:rPr lang="en-US" b="0" i="1" smtClean="0">
                            <a:latin typeface="Cambria Math" panose="02040503050406030204" pitchFamily="18" charset="0"/>
                          </a:rPr>
                          <m:t>7</m:t>
                        </m:r>
                      </m:sup>
                    </m:sSup>
                    <m:r>
                      <a:rPr lang="en-US" b="0" i="1" smtClean="0">
                        <a:latin typeface="Cambria Math" panose="02040503050406030204" pitchFamily="18" charset="0"/>
                      </a:rPr>
                      <m:t>)</m:t>
                    </m:r>
                  </m:oMath>
                </a14:m>
                <a:endParaRPr lang="en-US" dirty="0" smtClean="0"/>
              </a:p>
              <a:p>
                <a:pPr>
                  <a:buNone/>
                </a:pPr>
                <a:endParaRPr lang="en-US" dirty="0"/>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t="-2830"/>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 It! </a:t>
            </a:r>
            <a:r>
              <a:rPr lang="en-US" dirty="0"/>
              <a:t>- </a:t>
            </a:r>
            <a:r>
              <a:rPr lang="en-US" dirty="0" smtClean="0"/>
              <a:t>400</a:t>
            </a:r>
            <a:endParaRPr lang="en-US" dirty="0"/>
          </a:p>
        </p:txBody>
      </p:sp>
      <p:sp>
        <p:nvSpPr>
          <p:cNvPr id="3" name="Content Placeholder 2"/>
          <p:cNvSpPr>
            <a:spLocks noGrp="1"/>
          </p:cNvSpPr>
          <p:nvPr>
            <p:ph idx="1"/>
          </p:nvPr>
        </p:nvSpPr>
        <p:spPr/>
        <p:txBody>
          <a:bodyPr>
            <a:normAutofit/>
          </a:bodyPr>
          <a:lstStyle/>
          <a:p>
            <a:pPr>
              <a:buNone/>
            </a:pPr>
            <a:r>
              <a:rPr lang="en-US" dirty="0" smtClean="0"/>
              <a:t>    This is the number of seven-digit even integers than can be formed using each of the seven digits</a:t>
            </a:r>
            <a:endParaRPr lang="en-US" dirty="0"/>
          </a:p>
          <a:p>
            <a:pPr>
              <a:buNone/>
            </a:pPr>
            <a:r>
              <a:rPr lang="en-US" dirty="0" smtClean="0"/>
              <a:t>				1,1,1,3,3,5,8</a:t>
            </a:r>
          </a:p>
          <a:p>
            <a:pPr>
              <a:buNone/>
            </a:pPr>
            <a:r>
              <a:rPr lang="en-US" dirty="0" smtClean="0"/>
              <a:t>	exactly once.</a:t>
            </a:r>
          </a:p>
          <a:p>
            <a:pPr>
              <a:buNone/>
            </a:pPr>
            <a:endParaRPr lang="en-US" dirty="0" smtClean="0"/>
          </a:p>
          <a:p>
            <a:pPr>
              <a:buNone/>
            </a:pPr>
            <a:r>
              <a:rPr lang="en-US" dirty="0" smtClean="0">
                <a:hlinkClick r:id="rId2" action="ppaction://hlinksldjump"/>
              </a:rPr>
              <a:t>Display Answer</a:t>
            </a:r>
            <a:endParaRPr lang="en-US" dirty="0" smtClean="0"/>
          </a:p>
        </p:txBody>
      </p:sp>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It! </a:t>
            </a:r>
            <a:r>
              <a:rPr lang="en-US" dirty="0"/>
              <a:t>- 4</a:t>
            </a:r>
            <a:r>
              <a:rPr lang="en-US" dirty="0" smtClean="0"/>
              <a:t>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60?</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 It! </a:t>
            </a:r>
            <a:r>
              <a:rPr lang="en-US" dirty="0"/>
              <a:t>- </a:t>
            </a:r>
            <a:r>
              <a:rPr lang="en-US" dirty="0" smtClean="0"/>
              <a:t>500</a:t>
            </a:r>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	This is the number of ways to rearrange all six of the letters    </a:t>
            </a:r>
          </a:p>
          <a:p>
            <a:pPr algn="ctr">
              <a:buNone/>
            </a:pPr>
            <a:r>
              <a:rPr lang="en-US" sz="3300" dirty="0" smtClean="0"/>
              <a:t>	SLIGAR</a:t>
            </a:r>
          </a:p>
          <a:p>
            <a:pPr>
              <a:buNone/>
            </a:pPr>
            <a:r>
              <a:rPr lang="en-US" dirty="0" smtClean="0"/>
              <a:t>	where either S is the first letter in the resulting permutation or R is the last letter.</a:t>
            </a: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Count It! </a:t>
            </a:r>
            <a:r>
              <a:rPr lang="en-US" dirty="0"/>
              <a:t>- </a:t>
            </a:r>
            <a:r>
              <a:rPr lang="en-US" dirty="0" smtClean="0"/>
              <a:t>500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216? (= 5! + 5! – 4!)</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Practice Question 2</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fontScale="92500"/>
          </a:bodyPr>
          <a:lstStyle/>
          <a:p>
            <a:pPr>
              <a:buNone/>
            </a:pPr>
            <a:endParaRPr lang="en-US" dirty="0" smtClean="0"/>
          </a:p>
          <a:p>
            <a:pPr>
              <a:buNone/>
            </a:pPr>
            <a:r>
              <a:rPr lang="en-US" dirty="0" smtClean="0"/>
              <a:t>What is 90 degrees?</a:t>
            </a:r>
          </a:p>
          <a:p>
            <a:pPr>
              <a:buNone/>
            </a:pPr>
            <a:endParaRPr lang="en-US" dirty="0" smtClean="0"/>
          </a:p>
          <a:p>
            <a:pPr>
              <a:buNone/>
            </a:pPr>
            <a:r>
              <a:rPr lang="en-US" dirty="0"/>
              <a:t/>
            </a:r>
            <a:br>
              <a:rPr lang="en-US" dirty="0"/>
            </a:br>
            <a:endParaRPr lang="en-US" dirty="0" smtClean="0"/>
          </a:p>
          <a:p>
            <a:pPr>
              <a:buNone/>
            </a:pPr>
            <a:endParaRPr lang="en-US" dirty="0" smtClean="0"/>
          </a:p>
          <a:p>
            <a:endParaRPr lang="en-US" dirty="0"/>
          </a:p>
          <a:p>
            <a:pPr>
              <a:buNone/>
            </a:pPr>
            <a:r>
              <a:rPr lang="en-US" dirty="0" smtClean="0"/>
              <a:t>							</a:t>
            </a:r>
            <a:r>
              <a:rPr lang="en-US" dirty="0" smtClean="0">
                <a:hlinkClick r:id="rId2" action="ppaction://hlinksldjump"/>
              </a:rPr>
              <a:t>Show categories</a:t>
            </a:r>
            <a:endParaRPr lang="en-US" dirty="0" smtClean="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Rhyme Time-100</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smtClean="0"/>
              <a:t>	</a:t>
            </a:r>
            <a:r>
              <a:rPr lang="en-US" dirty="0">
                <a:solidFill>
                  <a:prstClr val="black"/>
                </a:solidFill>
              </a:rPr>
              <a:t>If you </a:t>
            </a:r>
            <a:r>
              <a:rPr lang="en-US" dirty="0" smtClean="0">
                <a:solidFill>
                  <a:prstClr val="black"/>
                </a:solidFill>
              </a:rPr>
              <a:t>made </a:t>
            </a:r>
            <a:r>
              <a:rPr lang="en-US" dirty="0">
                <a:solidFill>
                  <a:prstClr val="black"/>
                </a:solidFill>
              </a:rPr>
              <a:t>a single solitary </a:t>
            </a:r>
            <a:r>
              <a:rPr lang="en-US" dirty="0" smtClean="0">
                <a:solidFill>
                  <a:prstClr val="black"/>
                </a:solidFill>
              </a:rPr>
              <a:t>pyramid, all of whose cross-sections are circular, </a:t>
            </a:r>
            <a:r>
              <a:rPr lang="en-US" dirty="0">
                <a:solidFill>
                  <a:prstClr val="black"/>
                </a:solidFill>
              </a:rPr>
              <a:t>it could be referred to as one of these.</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276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76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Rhyme Time-100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What </a:t>
            </a:r>
            <a:r>
              <a:rPr lang="en-US" dirty="0"/>
              <a:t>is a LONE CONE?  (we’d also accept </a:t>
            </a:r>
            <a:r>
              <a:rPr lang="en-US" dirty="0" smtClean="0"/>
              <a:t>an ALONE </a:t>
            </a:r>
            <a:r>
              <a:rPr lang="en-US" dirty="0"/>
              <a:t>CONE)</a:t>
            </a:r>
          </a:p>
          <a:p>
            <a:pPr>
              <a:buNone/>
            </a:pPr>
            <a:endParaRPr lang="en-US" dirty="0" smtClean="0"/>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Rhyme Time-200</a:t>
            </a:r>
            <a:endParaRPr lang="en-US" dirty="0"/>
          </a:p>
        </p:txBody>
      </p:sp>
      <p:sp>
        <p:nvSpPr>
          <p:cNvPr id="3" name="Content Placeholder 2"/>
          <p:cNvSpPr>
            <a:spLocks noGrp="1"/>
          </p:cNvSpPr>
          <p:nvPr>
            <p:ph idx="1"/>
          </p:nvPr>
        </p:nvSpPr>
        <p:spPr/>
        <p:txBody>
          <a:bodyPr>
            <a:normAutofit fontScale="85000" lnSpcReduction="20000"/>
          </a:bodyPr>
          <a:lstStyle/>
          <a:p>
            <a:pPr lvl="0">
              <a:buNone/>
            </a:pPr>
            <a:r>
              <a:rPr lang="en-US" dirty="0" smtClean="0"/>
              <a:t>    </a:t>
            </a:r>
            <a:r>
              <a:rPr lang="en-US" sz="2500" dirty="0">
                <a:solidFill>
                  <a:prstClr val="black"/>
                </a:solidFill>
              </a:rPr>
              <a:t> One might refer to the plot below as this, considering that</a:t>
            </a:r>
          </a:p>
          <a:p>
            <a:pPr lvl="0">
              <a:buNone/>
            </a:pPr>
            <a:r>
              <a:rPr lang="en-US" sz="2500" dirty="0">
                <a:solidFill>
                  <a:prstClr val="black"/>
                </a:solidFill>
              </a:rPr>
              <a:t> 	the domain of the absolute value function is the set of all real numbers.</a:t>
            </a:r>
          </a:p>
          <a:p>
            <a:pPr>
              <a:buNone/>
            </a:pPr>
            <a:endParaRPr lang="en-US" dirty="0" smtClean="0"/>
          </a:p>
          <a:p>
            <a:pPr>
              <a:buNone/>
            </a:pPr>
            <a:endParaRPr lang="en-US" dirty="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p:sp>
        <p:nvSpPr>
          <p:cNvPr id="235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3555"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3"/>
          <p:cNvSpPr>
            <a:spLocks noChangeArrowheads="1"/>
          </p:cNvSpPr>
          <p:nvPr/>
        </p:nvSpPr>
        <p:spPr bwMode="auto">
          <a:xfrm>
            <a:off x="0" y="800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235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3558"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5"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p:cNvPicPr>
            <a:picLocks noChangeAspect="1"/>
          </p:cNvPicPr>
          <p:nvPr/>
        </p:nvPicPr>
        <p:blipFill>
          <a:blip r:embed="rId3"/>
          <a:stretch>
            <a:fillRect/>
          </a:stretch>
        </p:blipFill>
        <p:spPr>
          <a:xfrm>
            <a:off x="3428999" y="2438400"/>
            <a:ext cx="4726321" cy="4095751"/>
          </a:xfrm>
          <a:prstGeom prst="rect">
            <a:avLst/>
          </a:prstGeom>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Rhyme Time-200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    </a:t>
            </a:r>
            <a:r>
              <a:rPr lang="en-US" dirty="0"/>
              <a:t>What is a HALF GRAPH?</a:t>
            </a:r>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Rhyme Time-300</a:t>
            </a:r>
            <a:endParaRPr lang="en-US" dirty="0"/>
          </a:p>
        </p:txBody>
      </p:sp>
      <p:sp>
        <p:nvSpPr>
          <p:cNvPr id="3" name="Content Placeholder 2"/>
          <p:cNvSpPr>
            <a:spLocks noGrp="1"/>
          </p:cNvSpPr>
          <p:nvPr>
            <p:ph idx="1"/>
          </p:nvPr>
        </p:nvSpPr>
        <p:spPr>
          <a:xfrm>
            <a:off x="609600" y="1295400"/>
            <a:ext cx="8229600" cy="4525963"/>
          </a:xfrm>
        </p:spPr>
        <p:txBody>
          <a:bodyPr>
            <a:normAutofit fontScale="55000" lnSpcReduction="20000"/>
          </a:bodyPr>
          <a:lstStyle/>
          <a:p>
            <a:pPr>
              <a:buNone/>
            </a:pPr>
            <a:r>
              <a:rPr lang="en-US" dirty="0" smtClean="0"/>
              <a:t>       </a:t>
            </a:r>
            <a:r>
              <a:rPr lang="en-US" sz="5100" dirty="0" smtClean="0"/>
              <a:t>You’ve lent money to nine of your friends who are indebted to you in the amounts shown below.</a:t>
            </a:r>
          </a:p>
          <a:p>
            <a:pPr>
              <a:buNone/>
            </a:pPr>
            <a:r>
              <a:rPr lang="en-US" sz="5100" dirty="0" smtClean="0"/>
              <a:t> </a:t>
            </a:r>
          </a:p>
          <a:p>
            <a:pPr>
              <a:buNone/>
            </a:pPr>
            <a:r>
              <a:rPr lang="en-US" sz="5100" dirty="0" smtClean="0"/>
              <a:t>$50		$</a:t>
            </a:r>
            <a:r>
              <a:rPr lang="en-US" sz="5100" dirty="0"/>
              <a:t>5</a:t>
            </a:r>
            <a:r>
              <a:rPr lang="en-US" sz="5100" dirty="0" smtClean="0"/>
              <a:t>		$20</a:t>
            </a:r>
          </a:p>
          <a:p>
            <a:pPr>
              <a:buNone/>
            </a:pPr>
            <a:r>
              <a:rPr lang="en-US" sz="5100" dirty="0" smtClean="0"/>
              <a:t>$10000	$75		$20	</a:t>
            </a:r>
          </a:p>
          <a:p>
            <a:pPr>
              <a:buNone/>
            </a:pPr>
            <a:r>
              <a:rPr lang="en-US" sz="5100" dirty="0" smtClean="0"/>
              <a:t>$100		$20		$20		</a:t>
            </a:r>
          </a:p>
          <a:p>
            <a:pPr>
              <a:buNone/>
            </a:pPr>
            <a:endParaRPr lang="en-US" sz="5100" dirty="0"/>
          </a:p>
          <a:p>
            <a:pPr>
              <a:buNone/>
            </a:pPr>
            <a:r>
              <a:rPr lang="en-US" sz="5100" dirty="0" smtClean="0"/>
              <a:t>     Since $20 is the most common debt, a statistician   might say that $20 is this.</a:t>
            </a:r>
            <a:endParaRPr lang="en-US" sz="5100" dirty="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194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459"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9461"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463"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6"/>
          <p:cNvSpPr>
            <a:spLocks noChangeArrowheads="1"/>
          </p:cNvSpPr>
          <p:nvPr/>
        </p:nvSpPr>
        <p:spPr bwMode="auto">
          <a:xfrm>
            <a:off x="0" y="95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5"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4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62500" lnSpcReduction="20000"/>
          </a:bodyPr>
          <a:lstStyle/>
          <a:p>
            <a:pPr marL="0" indent="0" algn="ctr">
              <a:buNone/>
            </a:pPr>
            <a:r>
              <a:rPr lang="en-US" sz="14400" dirty="0" smtClean="0"/>
              <a:t>Probability and Statistics</a:t>
            </a:r>
          </a:p>
          <a:p>
            <a:endParaRPr lang="en-US" dirty="0"/>
          </a:p>
          <a:p>
            <a:pPr marL="0" indent="0">
              <a:buNone/>
            </a:pPr>
            <a:endParaRPr lang="en-US" dirty="0" smtClean="0"/>
          </a:p>
          <a:p>
            <a:endParaRPr lang="en-US" dirty="0"/>
          </a:p>
          <a:p>
            <a:endParaRPr lang="en-US" dirty="0" smtClean="0"/>
          </a:p>
          <a:p>
            <a:endParaRPr lang="en-US" dirty="0"/>
          </a:p>
          <a:p>
            <a:pPr marL="0" indent="0">
              <a:buNone/>
            </a:pPr>
            <a:r>
              <a:rPr lang="en-US" dirty="0" smtClean="0">
                <a:hlinkClick r:id="rId2" action="ppaction://hlinksldjump"/>
              </a:rPr>
              <a:t>Next</a:t>
            </a:r>
            <a:r>
              <a:rPr lang="en-US" dirty="0" smtClean="0"/>
              <a:t> </a:t>
            </a:r>
            <a:endParaRPr lang="en-US" dirty="0"/>
          </a:p>
        </p:txBody>
      </p:sp>
    </p:spTree>
    <p:extLst>
      <p:ext uri="{BB962C8B-B14F-4D97-AF65-F5344CB8AC3E}">
        <p14:creationId xmlns:p14="http://schemas.microsoft.com/office/powerpoint/2010/main" val="390371975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Rhyme Time-300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r>
              <a:rPr lang="en-US" dirty="0" smtClean="0"/>
              <a:t>   What is the MODE OWED?  (we’d also accept MODE BORROWED)</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Rhyme Time-400</a:t>
            </a:r>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     If you’ve got an extra 4-sided polygon with four right angles just sitting around, you might say you’ve got one of these.</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p:sp>
        <p:nvSpPr>
          <p:cNvPr id="153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Rhyme Time-400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r>
              <a:rPr lang="en-US" dirty="0" smtClean="0"/>
              <a:t>What is a SPARE SQUARE?</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
        <p:nvSpPr>
          <p:cNvPr id="133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315" name="Rectangle 3"/>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Rhyme Time-500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09600" y="1447800"/>
                <a:ext cx="8229600" cy="4525963"/>
              </a:xfrm>
            </p:spPr>
            <p:txBody>
              <a:bodyPr>
                <a:normAutofit fontScale="70000" lnSpcReduction="20000"/>
              </a:bodyPr>
              <a:lstStyle/>
              <a:p>
                <a:pPr>
                  <a:buNone/>
                </a:pPr>
                <a:r>
                  <a:rPr lang="en-US" dirty="0" smtClean="0"/>
                  <a:t>     </a:t>
                </a:r>
                <a:r>
                  <a:rPr lang="en-US" sz="3400" dirty="0" smtClean="0"/>
                  <a:t>Someone is trying to take a heavy ball, throw it in a horizontal line 2 feet from a wall, and knock down a heavy pin.</a:t>
                </a:r>
              </a:p>
              <a:p>
                <a:pPr>
                  <a:buNone/>
                </a:pPr>
                <a:endParaRPr lang="en-US" sz="3400" dirty="0"/>
              </a:p>
              <a:p>
                <a:pPr>
                  <a:buNone/>
                </a:pPr>
                <a:r>
                  <a:rPr lang="en-US" sz="3400" dirty="0" smtClean="0"/>
                  <a:t>     Instead of parameterizing this line as y = -2, they choose to write it in the form </a:t>
                </a:r>
                <a14:m>
                  <m:oMath xmlns:m="http://schemas.openxmlformats.org/officeDocument/2006/math">
                    <m:r>
                      <a:rPr lang="en-US" sz="3400" i="1">
                        <a:latin typeface="Cambria Math" panose="02040503050406030204" pitchFamily="18" charset="0"/>
                        <a:ea typeface="Calibri" panose="020F0502020204030204" pitchFamily="34" charset="0"/>
                        <a:cs typeface="Times New Roman" panose="02020603050405020304" pitchFamily="18" charset="0"/>
                      </a:rPr>
                      <m:t>𝑟</m:t>
                    </m:r>
                    <m:r>
                      <a:rPr lang="en-US" sz="3400" i="1">
                        <a:latin typeface="Cambria Math" panose="02040503050406030204" pitchFamily="18" charset="0"/>
                        <a:ea typeface="Calibri" panose="020F0502020204030204" pitchFamily="34" charset="0"/>
                        <a:cs typeface="Times New Roman" panose="02020603050405020304" pitchFamily="18" charset="0"/>
                      </a:rPr>
                      <m:t>=−2</m:t>
                    </m:r>
                    <m:r>
                      <m:rPr>
                        <m:sty m:val="p"/>
                      </m:rPr>
                      <a:rPr lang="en-US" sz="3400">
                        <a:effectLst/>
                        <a:latin typeface="Cambria Math" panose="02040503050406030204" pitchFamily="18" charset="0"/>
                        <a:ea typeface="Calibri" panose="020F0502020204030204" pitchFamily="34" charset="0"/>
                        <a:cs typeface="Times New Roman" panose="02020603050405020304" pitchFamily="18" charset="0"/>
                      </a:rPr>
                      <m:t>csc</m:t>
                    </m:r>
                    <m:r>
                      <a:rPr lang="en-US" sz="3400">
                        <a:effectLst/>
                        <a:latin typeface="Cambria Math" panose="02040503050406030204" pitchFamily="18" charset="0"/>
                        <a:ea typeface="Calibri" panose="020F0502020204030204" pitchFamily="34" charset="0"/>
                        <a:cs typeface="Times New Roman" panose="02020603050405020304" pitchFamily="18" charset="0"/>
                      </a:rPr>
                      <m:t>⁡</m:t>
                    </m:r>
                    <m:r>
                      <a:rPr lang="en-US" sz="3400" i="1">
                        <a:effectLst/>
                        <a:latin typeface="Cambria Math" panose="02040503050406030204" pitchFamily="18" charset="0"/>
                        <a:ea typeface="Calibri" panose="020F0502020204030204" pitchFamily="34" charset="0"/>
                        <a:cs typeface="Times New Roman" panose="02020603050405020304" pitchFamily="18" charset="0"/>
                      </a:rPr>
                      <m:t>(</m:t>
                    </m:r>
                    <m:r>
                      <a:rPr lang="en-US" sz="3400" i="1">
                        <a:effectLst/>
                        <a:latin typeface="Cambria Math" panose="02040503050406030204" pitchFamily="18" charset="0"/>
                        <a:ea typeface="Calibri" panose="020F0502020204030204" pitchFamily="34" charset="0"/>
                        <a:cs typeface="Times New Roman" panose="02020603050405020304" pitchFamily="18" charset="0"/>
                      </a:rPr>
                      <m:t>𝜃</m:t>
                    </m:r>
                    <m:r>
                      <a:rPr lang="en-US" sz="3400" i="1">
                        <a:effectLst/>
                        <a:latin typeface="Cambria Math" panose="02040503050406030204" pitchFamily="18" charset="0"/>
                        <a:ea typeface="Calibri" panose="020F0502020204030204" pitchFamily="34" charset="0"/>
                        <a:cs typeface="Times New Roman" panose="02020603050405020304" pitchFamily="18" charset="0"/>
                      </a:rPr>
                      <m:t>)</m:t>
                    </m:r>
                  </m:oMath>
                </a14:m>
                <a:r>
                  <a:rPr lang="en-US" sz="3400" dirty="0" smtClean="0"/>
                  <a:t>, you might say that person is one of these.</a:t>
                </a:r>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09600" y="1447800"/>
                <a:ext cx="8229600" cy="4525963"/>
              </a:xfrm>
              <a:blipFill rotWithShape="0">
                <a:blip r:embed="rId3"/>
                <a:stretch>
                  <a:fillRect l="-963" t="-2561" r="-519"/>
                </a:stretch>
              </a:blipFill>
            </p:spPr>
            <p:txBody>
              <a:bodyPr/>
              <a:lstStyle/>
              <a:p>
                <a:r>
                  <a:rPr lang="en-US">
                    <a:noFill/>
                  </a:rPr>
                  <a:t> </a:t>
                </a:r>
              </a:p>
            </p:txBody>
          </p:sp>
        </mc:Fallback>
      </mc:AlternateContent>
      <p:sp>
        <p:nvSpPr>
          <p:cNvPr id="112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6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27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1"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229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p:cNvPicPr>
            <a:picLocks noChangeAspect="1"/>
          </p:cNvPicPr>
          <p:nvPr/>
        </p:nvPicPr>
        <p:blipFill>
          <a:blip r:embed="rId4"/>
          <a:stretch>
            <a:fillRect/>
          </a:stretch>
        </p:blipFill>
        <p:spPr>
          <a:xfrm>
            <a:off x="3962400" y="3200400"/>
            <a:ext cx="3776841" cy="2513548"/>
          </a:xfrm>
          <a:prstGeom prst="rect">
            <a:avLst/>
          </a:prstGeom>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Rhyme Time-500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	What is a POLAR BOWLER? (we’d also accept POLAR ROLLER, although that makes the Richard Nixon picture less funny)</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70000" lnSpcReduction="20000"/>
          </a:bodyPr>
          <a:lstStyle/>
          <a:p>
            <a:endParaRPr lang="en-US" dirty="0" smtClean="0"/>
          </a:p>
          <a:p>
            <a:pPr marL="0" indent="0" algn="ctr">
              <a:buNone/>
            </a:pPr>
            <a:r>
              <a:rPr lang="en-US" sz="14400" dirty="0"/>
              <a:t>Begins with </a:t>
            </a:r>
            <a:r>
              <a:rPr lang="en-US" sz="14400" dirty="0" smtClean="0"/>
              <a:t>“L”</a:t>
            </a:r>
            <a:endParaRPr lang="en-US" sz="14400" dirty="0"/>
          </a:p>
          <a:p>
            <a:endParaRPr lang="en-US" dirty="0" smtClean="0"/>
          </a:p>
          <a:p>
            <a:endParaRPr lang="en-US" dirty="0"/>
          </a:p>
          <a:p>
            <a:endParaRPr lang="en-US" dirty="0" smtClean="0"/>
          </a:p>
          <a:p>
            <a:endParaRPr lang="en-US" dirty="0"/>
          </a:p>
          <a:p>
            <a:pPr marL="0" indent="0">
              <a:buNone/>
            </a:pPr>
            <a:r>
              <a:rPr lang="en-US" dirty="0" smtClean="0">
                <a:hlinkClick r:id="rId2" action="ppaction://hlinksldjump"/>
              </a:rPr>
              <a:t>Next</a:t>
            </a:r>
            <a:endParaRPr lang="en-US" dirty="0" smtClean="0"/>
          </a:p>
        </p:txBody>
      </p:sp>
    </p:spTree>
    <p:extLst>
      <p:ext uri="{BB962C8B-B14F-4D97-AF65-F5344CB8AC3E}">
        <p14:creationId xmlns:p14="http://schemas.microsoft.com/office/powerpoint/2010/main" val="361261027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Double (1)</a:t>
            </a:r>
            <a:endParaRPr lang="en-US" dirty="0"/>
          </a:p>
        </p:txBody>
      </p:sp>
      <p:sp>
        <p:nvSpPr>
          <p:cNvPr id="3" name="Content Placeholder 2"/>
          <p:cNvSpPr>
            <a:spLocks noGrp="1"/>
          </p:cNvSpPr>
          <p:nvPr>
            <p:ph idx="1"/>
          </p:nvPr>
        </p:nvSpPr>
        <p:spPr/>
        <p:txBody>
          <a:bodyPr>
            <a:normAutofit fontScale="47500" lnSpcReduction="20000"/>
          </a:bodyPr>
          <a:lstStyle/>
          <a:p>
            <a:pPr>
              <a:buNone/>
            </a:pPr>
            <a:endParaRPr lang="en-US" dirty="0" smtClean="0"/>
          </a:p>
          <a:p>
            <a:pPr algn="ctr">
              <a:buNone/>
            </a:pPr>
            <a:r>
              <a:rPr lang="en-US" sz="17500" dirty="0" smtClean="0"/>
              <a:t>DAILY</a:t>
            </a:r>
          </a:p>
          <a:p>
            <a:pPr algn="ctr">
              <a:buNone/>
            </a:pPr>
            <a:r>
              <a:rPr lang="en-US" sz="17500" dirty="0" smtClean="0"/>
              <a:t> DOUBLE</a:t>
            </a:r>
            <a:endParaRPr lang="en-US" sz="17500"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sz="5900" dirty="0" smtClean="0">
                <a:hlinkClick r:id="rId2" action="ppaction://hlinksldjump"/>
              </a:rPr>
              <a:t>Show Daily Double Question</a:t>
            </a:r>
            <a:endParaRPr lang="en-US" sz="5900"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Double (2)</a:t>
            </a:r>
            <a:endParaRPr lang="en-US" dirty="0"/>
          </a:p>
        </p:txBody>
      </p:sp>
      <p:sp>
        <p:nvSpPr>
          <p:cNvPr id="3" name="Content Placeholder 2"/>
          <p:cNvSpPr>
            <a:spLocks noGrp="1"/>
          </p:cNvSpPr>
          <p:nvPr>
            <p:ph idx="1"/>
          </p:nvPr>
        </p:nvSpPr>
        <p:spPr/>
        <p:txBody>
          <a:bodyPr>
            <a:normAutofit fontScale="40000" lnSpcReduction="20000"/>
          </a:bodyPr>
          <a:lstStyle/>
          <a:p>
            <a:pPr algn="ctr">
              <a:buNone/>
            </a:pPr>
            <a:r>
              <a:rPr lang="en-US" sz="20200" dirty="0"/>
              <a:t>DAILY</a:t>
            </a:r>
          </a:p>
          <a:p>
            <a:pPr algn="ctr">
              <a:buNone/>
            </a:pPr>
            <a:r>
              <a:rPr lang="en-US" sz="20200" dirty="0"/>
              <a:t> DOUBLE</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sz="7000" dirty="0" smtClean="0">
                <a:hlinkClick r:id="rId2" action="ppaction://hlinksldjump"/>
              </a:rPr>
              <a:t>Show Daily Double Question</a:t>
            </a:r>
            <a:endParaRPr lang="en-US" sz="7000"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Jeopardy</a:t>
            </a:r>
            <a:endParaRPr lang="en-US" dirty="0"/>
          </a:p>
        </p:txBody>
      </p:sp>
      <p:sp>
        <p:nvSpPr>
          <p:cNvPr id="3" name="Content Placeholder 2"/>
          <p:cNvSpPr>
            <a:spLocks noGrp="1"/>
          </p:cNvSpPr>
          <p:nvPr>
            <p:ph idx="1"/>
          </p:nvPr>
        </p:nvSpPr>
        <p:spPr/>
        <p:txBody>
          <a:bodyPr>
            <a:normAutofit/>
          </a:bodyPr>
          <a:lstStyle/>
          <a:p>
            <a:pPr lvl="1">
              <a:buNone/>
            </a:pPr>
            <a:endParaRPr lang="en-US" dirty="0" smtClean="0"/>
          </a:p>
          <a:p>
            <a:pPr lvl="1">
              <a:buNone/>
            </a:pPr>
            <a:r>
              <a:rPr lang="en-US" sz="4400" dirty="0" smtClean="0"/>
              <a:t>Category: Integers</a:t>
            </a:r>
          </a:p>
          <a:p>
            <a:pPr lvl="1">
              <a:buNone/>
            </a:pPr>
            <a:endParaRPr lang="en-US" dirty="0"/>
          </a:p>
          <a:p>
            <a:pPr lvl="1">
              <a:buNone/>
            </a:pPr>
            <a:endParaRPr lang="en-US" dirty="0"/>
          </a:p>
          <a:p>
            <a:pPr lvl="1">
              <a:buNone/>
            </a:pPr>
            <a:endParaRPr lang="en-US" dirty="0" smtClean="0"/>
          </a:p>
          <a:p>
            <a:pPr lvl="1">
              <a:buNone/>
            </a:pPr>
            <a:endParaRPr lang="en-US" dirty="0"/>
          </a:p>
          <a:p>
            <a:pPr lvl="1">
              <a:buNone/>
            </a:pPr>
            <a:r>
              <a:rPr lang="en-US" dirty="0" smtClean="0">
                <a:hlinkClick r:id="rId2" action="ppaction://hlinksldjump"/>
              </a:rPr>
              <a:t>Show Final Jeopardy Clue </a:t>
            </a:r>
            <a:endParaRPr 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Jeopardy</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0000" lnSpcReduction="20000"/>
              </a:bodyPr>
              <a:lstStyle/>
              <a:p>
                <a:pPr>
                  <a:buNone/>
                </a:pPr>
                <a:r>
                  <a:rPr lang="en-US" dirty="0" smtClean="0"/>
                  <a:t> 	A positive integer n is said to be </a:t>
                </a:r>
                <a:r>
                  <a:rPr lang="en-US" i="1" dirty="0" err="1" smtClean="0"/>
                  <a:t>semiperfect</a:t>
                </a:r>
                <a:r>
                  <a:rPr lang="en-US" dirty="0" smtClean="0"/>
                  <a:t>  if n can be written as a sum of some subset of its proper positive divisors (where each divisor d satisfies </a:t>
                </a:r>
                <a14:m>
                  <m:oMath xmlns:m="http://schemas.openxmlformats.org/officeDocument/2006/math">
                    <m:r>
                      <a:rPr lang="en-US" b="0" i="1" smtClean="0">
                        <a:latin typeface="Cambria Math" panose="02040503050406030204" pitchFamily="18" charset="0"/>
                      </a:rPr>
                      <m:t>1≤</m:t>
                    </m:r>
                    <m:r>
                      <a:rPr lang="en-US" b="0" i="1" smtClean="0">
                        <a:latin typeface="Cambria Math" panose="02040503050406030204" pitchFamily="18" charset="0"/>
                      </a:rPr>
                      <m:t>𝑑</m:t>
                    </m:r>
                    <m:r>
                      <a:rPr lang="en-US" b="0" i="1" smtClean="0">
                        <a:latin typeface="Cambria Math" panose="02040503050406030204" pitchFamily="18" charset="0"/>
                      </a:rPr>
                      <m:t>&lt;</m:t>
                    </m:r>
                    <m:r>
                      <a:rPr lang="en-US" b="0" i="1" smtClean="0">
                        <a:latin typeface="Cambria Math" panose="02040503050406030204" pitchFamily="18" charset="0"/>
                      </a:rPr>
                      <m:t>𝑛</m:t>
                    </m:r>
                  </m:oMath>
                </a14:m>
                <a:r>
                  <a:rPr lang="en-US" dirty="0" smtClean="0"/>
                  <a:t> ).  </a:t>
                </a:r>
              </a:p>
              <a:p>
                <a:pPr>
                  <a:buNone/>
                </a:pPr>
                <a:endParaRPr lang="en-US" dirty="0"/>
              </a:p>
              <a:p>
                <a:pPr>
                  <a:buNone/>
                </a:pPr>
                <a:r>
                  <a:rPr lang="en-US" dirty="0" smtClean="0"/>
                  <a:t>	For example, 12 is </a:t>
                </a:r>
                <a:r>
                  <a:rPr lang="en-US" dirty="0" err="1" smtClean="0"/>
                  <a:t>semiperfect</a:t>
                </a:r>
                <a:r>
                  <a:rPr lang="en-US" dirty="0" smtClean="0"/>
                  <a:t> since its proper divisors are 1,2,3,4, and 6, and 12 = 2+4+6. 14 is not </a:t>
                </a:r>
                <a:r>
                  <a:rPr lang="en-US" dirty="0" err="1" smtClean="0"/>
                  <a:t>semiperfect</a:t>
                </a:r>
                <a:r>
                  <a:rPr lang="en-US" dirty="0" smtClean="0"/>
                  <a:t>, since 14 can not be written as a sum of any subset of {1,2,7}.</a:t>
                </a:r>
              </a:p>
              <a:p>
                <a:pPr>
                  <a:buNone/>
                </a:pPr>
                <a:endParaRPr lang="en-US" dirty="0"/>
              </a:p>
              <a:p>
                <a:pPr>
                  <a:buNone/>
                </a:pPr>
                <a:r>
                  <a:rPr lang="en-US" dirty="0" smtClean="0"/>
                  <a:t>     This is the number of </a:t>
                </a:r>
                <a:r>
                  <a:rPr lang="en-US" dirty="0" err="1" smtClean="0"/>
                  <a:t>semiperfect</a:t>
                </a:r>
                <a:r>
                  <a:rPr lang="en-US" dirty="0" smtClean="0"/>
                  <a:t> integers </a:t>
                </a:r>
                <a14:m>
                  <m:oMath xmlns:m="http://schemas.openxmlformats.org/officeDocument/2006/math">
                    <m:r>
                      <a:rPr lang="en-US" b="0" i="1" smtClean="0">
                        <a:latin typeface="Cambria Math" panose="02040503050406030204" pitchFamily="18" charset="0"/>
                      </a:rPr>
                      <m:t>𝑥</m:t>
                    </m:r>
                  </m:oMath>
                </a14:m>
                <a:r>
                  <a:rPr lang="en-US" dirty="0" smtClean="0"/>
                  <a:t> with </a:t>
                </a:r>
                <a14:m>
                  <m:oMath xmlns:m="http://schemas.openxmlformats.org/officeDocument/2006/math">
                    <m:r>
                      <a:rPr lang="en-US" b="0" i="1" smtClean="0">
                        <a:latin typeface="Cambria Math" panose="02040503050406030204" pitchFamily="18" charset="0"/>
                      </a:rPr>
                      <m:t>15≤</m:t>
                    </m:r>
                    <m:r>
                      <a:rPr lang="en-US" b="0" i="1" smtClean="0">
                        <a:latin typeface="Cambria Math" panose="02040503050406030204" pitchFamily="18" charset="0"/>
                      </a:rPr>
                      <m:t>𝑥</m:t>
                    </m:r>
                    <m:r>
                      <a:rPr lang="en-US" b="0" i="1" smtClean="0">
                        <a:latin typeface="Cambria Math" panose="02040503050406030204" pitchFamily="18" charset="0"/>
                      </a:rPr>
                      <m:t>≤25</m:t>
                    </m:r>
                  </m:oMath>
                </a14:m>
                <a:r>
                  <a:rPr lang="en-US" dirty="0" smtClean="0"/>
                  <a:t>.</a:t>
                </a:r>
              </a:p>
              <a:p>
                <a:pPr>
                  <a:buNone/>
                </a:pPr>
                <a:endParaRPr lang="en-US" dirty="0"/>
              </a:p>
              <a:p>
                <a:pPr>
                  <a:buNone/>
                </a:pPr>
                <a:endParaRPr lang="en-US" dirty="0" smtClean="0"/>
              </a:p>
              <a:p>
                <a:pPr>
                  <a:buNone/>
                </a:pPr>
                <a:r>
                  <a:rPr lang="en-US" dirty="0" smtClean="0">
                    <a:hlinkClick r:id="rId2" action="ppaction://hlinksldjump"/>
                  </a:rPr>
                  <a:t>Show answer</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963" t="-2291" r="-1185"/>
                </a:stretch>
              </a:blipFill>
            </p:spPr>
            <p:txBody>
              <a:bodyPr/>
              <a:lstStyle/>
              <a:p>
                <a:r>
                  <a:rPr lang="en-US">
                    <a:noFill/>
                  </a:rPr>
                  <a:t> </a:t>
                </a:r>
              </a:p>
            </p:txBody>
          </p:sp>
        </mc:Fallback>
      </mc:AlternateContent>
      <p:sp>
        <p:nvSpPr>
          <p:cNvPr id="307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23" name="Rectangle 3"/>
          <p:cNvSpPr>
            <a:spLocks noChangeArrowheads="1"/>
          </p:cNvSpPr>
          <p:nvPr/>
        </p:nvSpPr>
        <p:spPr bwMode="auto">
          <a:xfrm>
            <a:off x="0" y="800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Jeopardy Answer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a:buNone/>
                </a:pPr>
                <a:r>
                  <a:rPr lang="en-US" dirty="0" smtClean="0">
                    <a:latin typeface="+mj-lt"/>
                  </a:rPr>
                  <a:t>What </a:t>
                </a:r>
                <a:r>
                  <a:rPr lang="en-US" dirty="0">
                    <a:latin typeface="+mj-lt"/>
                  </a:rPr>
                  <a:t>is </a:t>
                </a:r>
                <a:r>
                  <a:rPr lang="en-US" dirty="0" smtClean="0">
                    <a:latin typeface="+mj-lt"/>
                  </a:rPr>
                  <a:t>three?</a:t>
                </a:r>
                <a:endParaRPr lang="en-US" dirty="0">
                  <a:latin typeface="+mj-lt"/>
                </a:endParaRPr>
              </a:p>
              <a:p>
                <a:pPr>
                  <a:buNone/>
                </a:pPr>
                <a:r>
                  <a:rPr lang="en-US" dirty="0" smtClean="0">
                    <a:latin typeface="+mj-lt"/>
                  </a:rPr>
                  <a:t>   </a:t>
                </a:r>
                <a:r>
                  <a:rPr lang="en-US" sz="2400" dirty="0" smtClean="0">
                    <a:latin typeface="+mj-lt"/>
                  </a:rPr>
                  <a:t>You can eliminate the primes (17, 19, and 23) instantly, as well as the squares of primes (25 since the only proper divisors of </a:t>
                </a:r>
                <a14:m>
                  <m:oMath xmlns:m="http://schemas.openxmlformats.org/officeDocument/2006/math">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𝑝</m:t>
                        </m:r>
                      </m:e>
                      <m:sup>
                        <m:r>
                          <a:rPr lang="en-US" sz="2400" b="0" i="1" smtClean="0">
                            <a:latin typeface="Cambria Math" panose="02040503050406030204" pitchFamily="18" charset="0"/>
                          </a:rPr>
                          <m:t>2</m:t>
                        </m:r>
                      </m:sup>
                    </m:sSup>
                  </m:oMath>
                </a14:m>
                <a:r>
                  <a:rPr lang="en-US" sz="2400" dirty="0" smtClean="0">
                    <a:latin typeface="+mj-lt"/>
                  </a:rPr>
                  <a:t>are 1 and p), and the products of two distinct primes (the only divisors of </a:t>
                </a:r>
                <a:r>
                  <a:rPr lang="en-US" sz="2400" dirty="0" err="1" smtClean="0">
                    <a:latin typeface="+mj-lt"/>
                  </a:rPr>
                  <a:t>pq</a:t>
                </a:r>
                <a:r>
                  <a:rPr lang="en-US" sz="2400" dirty="0" smtClean="0">
                    <a:latin typeface="+mj-lt"/>
                  </a:rPr>
                  <a:t> will be 1, p and q, eliminating 15, 21, and 22).</a:t>
                </a:r>
              </a:p>
              <a:p>
                <a:pPr>
                  <a:buNone/>
                </a:pPr>
                <a:r>
                  <a:rPr lang="en-US" sz="2400" dirty="0" smtClean="0">
                    <a:latin typeface="+mj-lt"/>
                  </a:rPr>
                  <a:t>     This leaves only 16, 18, 20, and 24 to check.</a:t>
                </a:r>
              </a:p>
              <a:p>
                <a:pPr>
                  <a:buNone/>
                </a:pPr>
                <a:r>
                  <a:rPr lang="en-US" sz="2400" dirty="0">
                    <a:latin typeface="+mj-lt"/>
                  </a:rPr>
                  <a:t>	</a:t>
                </a:r>
                <a:r>
                  <a:rPr lang="en-US" sz="2400" dirty="0" smtClean="0">
                    <a:latin typeface="+mj-lt"/>
                  </a:rPr>
                  <a:t>18 = 1+2+6+9,  20 = 1+4+5+10,  24 = 4+8+12 are </a:t>
                </a:r>
                <a:r>
                  <a:rPr lang="en-US" sz="2400" dirty="0" err="1" smtClean="0">
                    <a:latin typeface="+mj-lt"/>
                  </a:rPr>
                  <a:t>semiperfect</a:t>
                </a:r>
                <a:r>
                  <a:rPr lang="en-US" sz="2400" dirty="0" smtClean="0">
                    <a:latin typeface="+mj-lt"/>
                  </a:rPr>
                  <a:t>,</a:t>
                </a:r>
              </a:p>
              <a:p>
                <a:pPr>
                  <a:buNone/>
                </a:pPr>
                <a:r>
                  <a:rPr lang="en-US" sz="2400" dirty="0" smtClean="0">
                    <a:latin typeface="+mj-lt"/>
                  </a:rPr>
                  <a:t>     but 16 is not, as its proper divisors are 1, 2, 4, and 8, and their sum is &lt; 16.</a:t>
                </a:r>
              </a:p>
              <a:p>
                <a:pPr>
                  <a:buNone/>
                </a:pPr>
                <a:endParaRPr lang="en-US" sz="2400" dirty="0" smtClean="0">
                  <a:latin typeface="+mj-lt"/>
                </a:endParaRPr>
              </a:p>
              <a:p>
                <a:pPr>
                  <a:buNone/>
                </a:pPr>
                <a:endParaRPr lang="en-US" dirty="0" smtClean="0">
                  <a:latin typeface="+mj-l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852" t="-1752" r="-889"/>
                </a:stretch>
              </a:blipFill>
            </p:spPr>
            <p:txBody>
              <a:bodyPr/>
              <a:lstStyle/>
              <a:p>
                <a:r>
                  <a:rPr lang="en-US">
                    <a:noFill/>
                  </a:rPr>
                  <a:t> </a:t>
                </a:r>
              </a:p>
            </p:txBody>
          </p:sp>
        </mc:Fallback>
      </mc:AlternateContent>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5"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286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8" name="Rectangle 6"/>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2190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40000" lnSpcReduction="20000"/>
          </a:bodyPr>
          <a:lstStyle/>
          <a:p>
            <a:pPr marL="0" indent="0" algn="ctr">
              <a:buNone/>
            </a:pPr>
            <a:r>
              <a:rPr lang="en-US" sz="30000" dirty="0" smtClean="0"/>
              <a:t>Four-Letter Math Words</a:t>
            </a:r>
          </a:p>
          <a:p>
            <a:pPr marL="0" indent="0">
              <a:buNone/>
            </a:pPr>
            <a:endParaRPr lang="en-US" dirty="0"/>
          </a:p>
          <a:p>
            <a:pPr marL="0" indent="0">
              <a:buNone/>
            </a:pPr>
            <a:endParaRPr lang="en-US" dirty="0"/>
          </a:p>
          <a:p>
            <a:endParaRPr lang="en-US" dirty="0" smtClean="0"/>
          </a:p>
          <a:p>
            <a:endParaRPr lang="en-US" dirty="0"/>
          </a:p>
          <a:p>
            <a:endParaRPr lang="en-US" dirty="0" smtClean="0"/>
          </a:p>
          <a:p>
            <a:endParaRPr lang="en-US" dirty="0"/>
          </a:p>
          <a:p>
            <a:pPr marL="0" indent="0">
              <a:buNone/>
            </a:pPr>
            <a:r>
              <a:rPr lang="en-US" dirty="0" smtClean="0">
                <a:hlinkClick r:id="rId2" action="ppaction://hlinksldjump"/>
              </a:rPr>
              <a:t>Next</a:t>
            </a:r>
            <a:endParaRPr lang="en-US" dirty="0" smtClean="0"/>
          </a:p>
        </p:txBody>
      </p:sp>
    </p:spTree>
    <p:extLst>
      <p:ext uri="{BB962C8B-B14F-4D97-AF65-F5344CB8AC3E}">
        <p14:creationId xmlns:p14="http://schemas.microsoft.com/office/powerpoint/2010/main" val="694615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n-US" sz="14400" dirty="0" smtClean="0"/>
              <a:t>Algebra II</a:t>
            </a:r>
            <a:endParaRPr lang="en-US" sz="14400" dirty="0"/>
          </a:p>
          <a:p>
            <a:pPr marL="0" indent="0">
              <a:buNone/>
            </a:pPr>
            <a:endParaRPr lang="en-US" dirty="0" smtClean="0"/>
          </a:p>
          <a:p>
            <a:pPr marL="0" indent="0">
              <a:buNone/>
            </a:pPr>
            <a:endParaRPr lang="en-US" dirty="0"/>
          </a:p>
          <a:p>
            <a:endParaRPr lang="en-US" dirty="0" smtClean="0"/>
          </a:p>
          <a:p>
            <a:endParaRPr lang="en-US" dirty="0"/>
          </a:p>
          <a:p>
            <a:endParaRPr lang="en-US" dirty="0" smtClean="0"/>
          </a:p>
          <a:p>
            <a:endParaRPr lang="en-US" dirty="0"/>
          </a:p>
          <a:p>
            <a:pPr marL="0" indent="0">
              <a:buNone/>
            </a:pPr>
            <a:r>
              <a:rPr lang="en-US" dirty="0" smtClean="0">
                <a:hlinkClick r:id="rId2" action="ppaction://hlinksldjump"/>
              </a:rPr>
              <a:t>Next</a:t>
            </a:r>
            <a:endParaRPr lang="en-US" dirty="0" smtClean="0"/>
          </a:p>
        </p:txBody>
      </p:sp>
    </p:spTree>
    <p:extLst>
      <p:ext uri="{BB962C8B-B14F-4D97-AF65-F5344CB8AC3E}">
        <p14:creationId xmlns:p14="http://schemas.microsoft.com/office/powerpoint/2010/main" val="37495504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n-US" sz="12400" dirty="0" smtClean="0"/>
              <a:t>Count it!</a:t>
            </a:r>
            <a:endParaRPr lang="en-US" sz="12400"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endParaRPr lang="en-US" dirty="0" smtClean="0"/>
          </a:p>
          <a:p>
            <a:endParaRPr lang="en-US" dirty="0"/>
          </a:p>
          <a:p>
            <a:pPr marL="0" indent="0">
              <a:buNone/>
            </a:pPr>
            <a:r>
              <a:rPr lang="en-US" dirty="0" smtClean="0">
                <a:hlinkClick r:id="rId2" action="ppaction://hlinksldjump"/>
              </a:rPr>
              <a:t>Next</a:t>
            </a:r>
            <a:endParaRPr lang="en-US" dirty="0" smtClean="0"/>
          </a:p>
        </p:txBody>
      </p:sp>
      <p:sp>
        <p:nvSpPr>
          <p:cNvPr id="4" name="Rectangle 3"/>
          <p:cNvSpPr/>
          <p:nvPr/>
        </p:nvSpPr>
        <p:spPr>
          <a:xfrm>
            <a:off x="9303000" y="6354247"/>
            <a:ext cx="1287532" cy="369332"/>
          </a:xfrm>
          <a:prstGeom prst="rect">
            <a:avLst/>
          </a:prstGeom>
        </p:spPr>
        <p:txBody>
          <a:bodyPr wrap="none">
            <a:spAutoFit/>
          </a:bodyPr>
          <a:lstStyle/>
          <a:p>
            <a:r>
              <a:rPr lang="en-US" dirty="0" err="1" smtClean="0"/>
              <a:t>PrimePrime</a:t>
            </a:r>
            <a:endParaRPr lang="en-US" dirty="0"/>
          </a:p>
        </p:txBody>
      </p:sp>
    </p:spTree>
    <p:extLst>
      <p:ext uri="{BB962C8B-B14F-4D97-AF65-F5344CB8AC3E}">
        <p14:creationId xmlns:p14="http://schemas.microsoft.com/office/powerpoint/2010/main" val="42109518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endParaRPr lang="en-US" dirty="0"/>
          </a:p>
          <a:p>
            <a:pPr marL="0" indent="0" algn="ctr">
              <a:buNone/>
            </a:pPr>
            <a:r>
              <a:rPr lang="en-US" sz="10400" dirty="0" smtClean="0"/>
              <a:t>Rhyme Time</a:t>
            </a:r>
            <a:endParaRPr lang="en-US" sz="10400" dirty="0"/>
          </a:p>
          <a:p>
            <a:pPr marL="0" indent="0">
              <a:buNone/>
            </a:pPr>
            <a:endParaRPr lang="en-US" dirty="0" smtClean="0"/>
          </a:p>
          <a:p>
            <a:pPr marL="0" indent="0">
              <a:buNone/>
            </a:pPr>
            <a:endParaRPr lang="en-US" dirty="0"/>
          </a:p>
          <a:p>
            <a:endParaRPr lang="en-US" dirty="0" smtClean="0"/>
          </a:p>
          <a:p>
            <a:endParaRPr lang="en-US" dirty="0" smtClean="0"/>
          </a:p>
          <a:p>
            <a:endParaRPr lang="en-US" dirty="0"/>
          </a:p>
          <a:p>
            <a:pPr marL="0" indent="0">
              <a:buNone/>
            </a:pPr>
            <a:r>
              <a:rPr lang="en-US" dirty="0" smtClean="0">
                <a:hlinkClick r:id="rId2" action="ppaction://hlinksldjump"/>
              </a:rPr>
              <a:t>Begin Game</a:t>
            </a:r>
            <a:endParaRPr lang="en-US" dirty="0" smtClean="0"/>
          </a:p>
        </p:txBody>
      </p:sp>
    </p:spTree>
    <p:extLst>
      <p:ext uri="{BB962C8B-B14F-4D97-AF65-F5344CB8AC3E}">
        <p14:creationId xmlns:p14="http://schemas.microsoft.com/office/powerpoint/2010/main" val="36033840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55819517"/>
              </p:ext>
            </p:extLst>
          </p:nvPr>
        </p:nvGraphicFramePr>
        <p:xfrm>
          <a:off x="381000" y="0"/>
          <a:ext cx="8229600" cy="6844108"/>
        </p:xfrm>
        <a:graphic>
          <a:graphicData uri="http://schemas.openxmlformats.org/drawingml/2006/table">
            <a:tbl>
              <a:tblPr firstRow="1" bandRow="1">
                <a:tableStyleId>{5C22544A-7EE6-4342-B048-85BDC9FD1C3A}</a:tableStyleId>
              </a:tblPr>
              <a:tblGrid>
                <a:gridCol w="1371600"/>
                <a:gridCol w="1371600"/>
                <a:gridCol w="1295400"/>
                <a:gridCol w="1295400"/>
                <a:gridCol w="1524000"/>
                <a:gridCol w="1371600"/>
              </a:tblGrid>
              <a:tr h="838200">
                <a:tc>
                  <a:txBody>
                    <a:bodyPr/>
                    <a:lstStyle/>
                    <a:p>
                      <a:pPr algn="ctr"/>
                      <a:r>
                        <a:rPr lang="en-US" sz="1600" dirty="0" smtClean="0">
                          <a:solidFill>
                            <a:schemeClr val="bg1"/>
                          </a:solidFill>
                          <a:latin typeface="Arial" pitchFamily="34" charset="0"/>
                          <a:cs typeface="Arial" pitchFamily="34" charset="0"/>
                        </a:rPr>
                        <a:t>Probability and Statistics</a:t>
                      </a:r>
                      <a:endParaRPr lang="en-US" sz="1600" dirty="0">
                        <a:solidFill>
                          <a:schemeClr val="bg1"/>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r>
                        <a:rPr lang="en-US" sz="2000" dirty="0" smtClean="0">
                          <a:solidFill>
                            <a:schemeClr val="bg1"/>
                          </a:solidFill>
                          <a:latin typeface="Arial" pitchFamily="34" charset="0"/>
                          <a:cs typeface="Arial" pitchFamily="34" charset="0"/>
                        </a:rPr>
                        <a:t>Begins With</a:t>
                      </a:r>
                      <a:r>
                        <a:rPr lang="en-US" sz="2000" baseline="0" dirty="0" smtClean="0">
                          <a:solidFill>
                            <a:schemeClr val="bg1"/>
                          </a:solidFill>
                          <a:latin typeface="Arial" pitchFamily="34" charset="0"/>
                          <a:cs typeface="Arial" pitchFamily="34" charset="0"/>
                        </a:rPr>
                        <a:t> “L”</a:t>
                      </a:r>
                      <a:endParaRPr lang="en-US" sz="2000" dirty="0">
                        <a:solidFill>
                          <a:schemeClr val="bg1"/>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r>
                        <a:rPr lang="en-US" sz="1600" dirty="0" smtClean="0">
                          <a:solidFill>
                            <a:schemeClr val="bg1"/>
                          </a:solidFill>
                          <a:latin typeface="Arial" pitchFamily="34" charset="0"/>
                          <a:cs typeface="Arial" pitchFamily="34" charset="0"/>
                        </a:rPr>
                        <a:t>Four-Letter Math Words</a:t>
                      </a:r>
                      <a:endParaRPr lang="en-US" sz="1600" dirty="0">
                        <a:solidFill>
                          <a:schemeClr val="bg1"/>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r>
                        <a:rPr lang="en-US" sz="1800" dirty="0" smtClean="0">
                          <a:solidFill>
                            <a:schemeClr val="bg1"/>
                          </a:solidFill>
                          <a:latin typeface="Arial" pitchFamily="34" charset="0"/>
                          <a:cs typeface="Arial" pitchFamily="34" charset="0"/>
                        </a:rPr>
                        <a:t>Algebra II</a:t>
                      </a:r>
                      <a:endParaRPr lang="en-US" sz="1800" dirty="0">
                        <a:solidFill>
                          <a:schemeClr val="bg1"/>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r>
                        <a:rPr lang="en-US" sz="1800" dirty="0" smtClean="0">
                          <a:solidFill>
                            <a:schemeClr val="bg1"/>
                          </a:solidFill>
                          <a:latin typeface="Arial" pitchFamily="34" charset="0"/>
                          <a:cs typeface="Arial" pitchFamily="34" charset="0"/>
                        </a:rPr>
                        <a:t>Count it!</a:t>
                      </a:r>
                      <a:endParaRPr lang="en-US" sz="1800" dirty="0">
                        <a:solidFill>
                          <a:schemeClr val="bg1"/>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r>
                        <a:rPr lang="en-US" sz="2000" dirty="0" smtClean="0">
                          <a:solidFill>
                            <a:schemeClr val="bg1"/>
                          </a:solidFill>
                          <a:latin typeface="Arial" pitchFamily="34" charset="0"/>
                          <a:cs typeface="Arial" pitchFamily="34" charset="0"/>
                        </a:rPr>
                        <a:t>Rhyme Time</a:t>
                      </a:r>
                      <a:endParaRPr lang="en-US" sz="1400" dirty="0">
                        <a:solidFill>
                          <a:schemeClr val="bg1"/>
                        </a:solidFill>
                        <a:latin typeface="Arial" pitchFamily="34" charset="0"/>
                        <a:cs typeface="Arial" pitchFamily="34" charset="0"/>
                      </a:endParaRPr>
                    </a:p>
                  </a:txBody>
                  <a:tcPr marL="88816" marR="88816" marT="44408" marB="44408">
                    <a:solidFill>
                      <a:schemeClr val="accent1">
                        <a:lumMod val="75000"/>
                      </a:schemeClr>
                    </a:solidFill>
                  </a:tcPr>
                </a:tc>
              </a:tr>
              <a:tr h="1172708">
                <a:tc>
                  <a:txBody>
                    <a:bodyPr/>
                    <a:lstStyle/>
                    <a:p>
                      <a:pPr algn="ctr"/>
                      <a:endParaRPr lang="en-US" sz="2400" b="1" u="sng" dirty="0" smtClean="0">
                        <a:solidFill>
                          <a:schemeClr val="bg1">
                            <a:lumMod val="95000"/>
                          </a:schemeClr>
                        </a:solidFill>
                        <a:latin typeface="Arial" pitchFamily="34" charset="0"/>
                        <a:cs typeface="Arial" pitchFamily="34" charset="0"/>
                        <a:hlinkClick r:id="rId2" action="ppaction://hlinksldjump"/>
                      </a:endParaRPr>
                    </a:p>
                    <a:p>
                      <a:pPr algn="ctr"/>
                      <a:r>
                        <a:rPr lang="en-US" sz="2400" b="1" u="sng" dirty="0" smtClean="0">
                          <a:solidFill>
                            <a:schemeClr val="bg1">
                              <a:lumMod val="95000"/>
                            </a:schemeClr>
                          </a:solidFill>
                          <a:latin typeface="Arial" pitchFamily="34" charset="0"/>
                          <a:cs typeface="Arial" pitchFamily="34" charset="0"/>
                          <a:hlinkClick r:id="rId2" action="ppaction://hlinksldjump"/>
                        </a:rPr>
                        <a:t>100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hlinkClick r:id="rId3" action="ppaction://hlinksldjump"/>
                      </a:endParaRPr>
                    </a:p>
                    <a:p>
                      <a:pPr algn="ctr"/>
                      <a:r>
                        <a:rPr lang="en-US" sz="2400" b="1" u="sng" dirty="0" smtClean="0">
                          <a:solidFill>
                            <a:schemeClr val="bg1">
                              <a:lumMod val="95000"/>
                            </a:schemeClr>
                          </a:solidFill>
                          <a:latin typeface="Arial" pitchFamily="34" charset="0"/>
                          <a:cs typeface="Arial" pitchFamily="34" charset="0"/>
                          <a:hlinkClick r:id="rId3" action="ppaction://hlinksldjump"/>
                        </a:rPr>
                        <a:t>100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4" action="ppaction://hlinksldjump"/>
                        </a:rPr>
                        <a:t>100</a:t>
                      </a:r>
                      <a:endParaRPr lang="en-US" sz="2400" b="1" u="sng" dirty="0" smtClean="0">
                        <a:solidFill>
                          <a:schemeClr val="bg1">
                            <a:lumMod val="95000"/>
                          </a:schemeClr>
                        </a:solidFill>
                        <a:latin typeface="Arial" pitchFamily="34" charset="0"/>
                        <a:cs typeface="Arial" pitchFamily="34" charset="0"/>
                      </a:endParaRPr>
                    </a:p>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5" action="ppaction://hlinksldjump"/>
                        </a:rPr>
                        <a:t>100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6" action="ppaction://hlinksldjump"/>
                        </a:rPr>
                        <a:t>100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7" action="ppaction://hlinksldjump"/>
                        </a:rPr>
                        <a:t>100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r>
              <a:tr h="811077">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8" action="ppaction://hlinksldjump"/>
                        </a:rPr>
                        <a:t>200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9" action="ppaction://hlinksldjump"/>
                        </a:rPr>
                        <a:t>200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0" action="ppaction://hlinksldjump"/>
                        </a:rPr>
                        <a:t>200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1" action="ppaction://hlinksldjump"/>
                        </a:rPr>
                        <a:t>200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2" action="ppaction://hlinksldjump"/>
                        </a:rPr>
                        <a:t>200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3" action="ppaction://hlinksldjump"/>
                        </a:rPr>
                        <a:t>200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r>
              <a:tr h="1172708">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4" action="ppaction://hlinksldjump"/>
                        </a:rPr>
                        <a:t>300</a:t>
                      </a:r>
                      <a:endParaRPr lang="en-US" sz="2400" b="1" u="sng" dirty="0" smtClean="0">
                        <a:solidFill>
                          <a:schemeClr val="bg1">
                            <a:lumMod val="95000"/>
                          </a:schemeClr>
                        </a:solidFill>
                        <a:latin typeface="Arial" pitchFamily="34" charset="0"/>
                        <a:cs typeface="Arial" pitchFamily="34" charset="0"/>
                      </a:endParaRPr>
                    </a:p>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5" action="ppaction://hlinksldjump"/>
                        </a:rPr>
                        <a:t>300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6" action="ppaction://hlinksldjump"/>
                        </a:rPr>
                        <a:t>300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7" action="ppaction://hlinksldjump"/>
                        </a:rPr>
                        <a:t>300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8" action="ppaction://hlinksldjump"/>
                        </a:rPr>
                        <a:t>300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19" action="ppaction://hlinksldjump"/>
                        </a:rPr>
                        <a:t>300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r>
              <a:tr h="1172708">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0" action="ppaction://hlinksldjump"/>
                        </a:rPr>
                        <a:t>400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1" action="ppaction://hlinksldjump"/>
                        </a:rPr>
                        <a:t>400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2" action="ppaction://hlinksldjump"/>
                        </a:rPr>
                        <a:t>400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3" action="ppaction://hlinksldjump"/>
                        </a:rPr>
                        <a:t>400</a:t>
                      </a:r>
                      <a:endParaRPr lang="en-US" sz="2400" b="1" u="sng" dirty="0" smtClean="0">
                        <a:solidFill>
                          <a:schemeClr val="bg1">
                            <a:lumMod val="95000"/>
                          </a:schemeClr>
                        </a:solidFill>
                        <a:latin typeface="Arial" pitchFamily="34" charset="0"/>
                        <a:cs typeface="Arial" pitchFamily="34" charset="0"/>
                      </a:endParaRPr>
                    </a:p>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4" action="ppaction://hlinksldjump"/>
                        </a:rPr>
                        <a:t>400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5" action="ppaction://hlinksldjump"/>
                        </a:rPr>
                        <a:t>400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r>
              <a:tr h="1172708">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6" action="ppaction://hlinksldjump"/>
                        </a:rPr>
                        <a:t>500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7" action="ppaction://hlinksldjump"/>
                        </a:rPr>
                        <a:t>500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8" action="ppaction://hlinksldjump"/>
                        </a:rPr>
                        <a:t>500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29" action="ppaction://hlinksldjump"/>
                        </a:rPr>
                        <a:t>500</a:t>
                      </a:r>
                      <a:endParaRPr lang="en-US" sz="2400" b="1" u="sng" dirty="0" smtClean="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30" action="ppaction://hlinksldjump"/>
                        </a:rPr>
                        <a:t>500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smtClean="0">
                        <a:solidFill>
                          <a:schemeClr val="bg1">
                            <a:lumMod val="95000"/>
                          </a:schemeClr>
                        </a:solidFill>
                        <a:latin typeface="Arial" pitchFamily="34" charset="0"/>
                        <a:cs typeface="Arial" pitchFamily="34" charset="0"/>
                      </a:endParaRPr>
                    </a:p>
                    <a:p>
                      <a:pPr algn="ctr"/>
                      <a:r>
                        <a:rPr lang="en-US" sz="2400" b="1" u="sng" dirty="0" smtClean="0">
                          <a:solidFill>
                            <a:schemeClr val="bg1">
                              <a:lumMod val="95000"/>
                            </a:schemeClr>
                          </a:solidFill>
                          <a:latin typeface="Arial" pitchFamily="34" charset="0"/>
                          <a:cs typeface="Arial" pitchFamily="34" charset="0"/>
                          <a:hlinkClick r:id="rId31" action="ppaction://hlinksldjump"/>
                        </a:rPr>
                        <a:t>500</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r>
              <a:tr h="449445">
                <a:tc>
                  <a:txBody>
                    <a:bodyPr/>
                    <a:lstStyle/>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r>
                        <a:rPr lang="en-US" sz="2400" b="1" u="sng" dirty="0" smtClean="0">
                          <a:solidFill>
                            <a:schemeClr val="bg1">
                              <a:lumMod val="95000"/>
                            </a:schemeClr>
                          </a:solidFill>
                          <a:latin typeface="Arial" pitchFamily="34" charset="0"/>
                          <a:cs typeface="Arial" pitchFamily="34" charset="0"/>
                          <a:hlinkClick r:id="rId32" action="ppaction://hlinksldjump"/>
                        </a:rPr>
                        <a:t>Final</a:t>
                      </a: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c>
                  <a:txBody>
                    <a:bodyPr/>
                    <a:lstStyle/>
                    <a:p>
                      <a:pPr algn="ctr"/>
                      <a:endParaRPr lang="en-US" sz="2400" b="1" u="sng" dirty="0">
                        <a:solidFill>
                          <a:schemeClr val="bg1">
                            <a:lumMod val="95000"/>
                          </a:schemeClr>
                        </a:solidFill>
                        <a:latin typeface="Arial" pitchFamily="34" charset="0"/>
                        <a:cs typeface="Arial" pitchFamily="34" charset="0"/>
                      </a:endParaRPr>
                    </a:p>
                  </a:txBody>
                  <a:tcPr marL="88816" marR="88816" marT="44408" marB="44408">
                    <a:solidFill>
                      <a:schemeClr val="accent1">
                        <a:lumMod val="75000"/>
                      </a:schemeClr>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Math Jeopardy Crew</a:t>
            </a:r>
            <a:endParaRPr lang="en-US" dirty="0"/>
          </a:p>
        </p:txBody>
      </p:sp>
      <p:sp>
        <p:nvSpPr>
          <p:cNvPr id="3" name="Content Placeholder 2"/>
          <p:cNvSpPr>
            <a:spLocks noGrp="1"/>
          </p:cNvSpPr>
          <p:nvPr>
            <p:ph idx="1"/>
          </p:nvPr>
        </p:nvSpPr>
        <p:spPr/>
        <p:txBody>
          <a:bodyPr/>
          <a:lstStyle/>
          <a:p>
            <a:pPr>
              <a:buNone/>
            </a:pPr>
            <a:r>
              <a:rPr lang="en-US" sz="3600" dirty="0" smtClean="0"/>
              <a:t>Host: Dr. Smith</a:t>
            </a:r>
          </a:p>
          <a:p>
            <a:pPr>
              <a:buNone/>
            </a:pPr>
            <a:r>
              <a:rPr lang="en-US" sz="3600" dirty="0" smtClean="0"/>
              <a:t>Judge: Dr. Robinson </a:t>
            </a:r>
          </a:p>
          <a:p>
            <a:pPr>
              <a:buNone/>
            </a:pPr>
            <a:r>
              <a:rPr lang="en-US" sz="3600" dirty="0" smtClean="0"/>
              <a:t>Projectionist: Dr. Wilson</a:t>
            </a:r>
          </a:p>
          <a:p>
            <a:pPr>
              <a:buNone/>
            </a:pPr>
            <a:r>
              <a:rPr lang="en-US" sz="3600" dirty="0" smtClean="0"/>
              <a:t>Timer: Dr. Numfor</a:t>
            </a:r>
          </a:p>
          <a:p>
            <a:pPr>
              <a:buNone/>
            </a:pPr>
            <a:r>
              <a:rPr lang="en-US" sz="3600" dirty="0" smtClean="0"/>
              <a:t>Scorekeepers: Dr. Scott, Rahaf Abdelhaq, 			Stuart Dover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and Statistics - 100</a:t>
            </a:r>
            <a:endParaRPr lang="en-US" dirty="0"/>
          </a:p>
        </p:txBody>
      </p:sp>
      <p:sp>
        <p:nvSpPr>
          <p:cNvPr id="3" name="Content Placeholder 2"/>
          <p:cNvSpPr>
            <a:spLocks noGrp="1"/>
          </p:cNvSpPr>
          <p:nvPr>
            <p:ph idx="1"/>
          </p:nvPr>
        </p:nvSpPr>
        <p:spPr/>
        <p:txBody>
          <a:bodyPr>
            <a:normAutofit/>
          </a:bodyPr>
          <a:lstStyle/>
          <a:p>
            <a:pPr>
              <a:buNone/>
            </a:pPr>
            <a:r>
              <a:rPr lang="en-US" dirty="0" smtClean="0"/>
              <a:t>In the data set</a:t>
            </a:r>
          </a:p>
          <a:p>
            <a:pPr>
              <a:buNone/>
            </a:pPr>
            <a:r>
              <a:rPr lang="en-US" dirty="0" smtClean="0"/>
              <a:t>S = {10, 10, 10, 10, x, 20, 20, 20, 20, 20}   </a:t>
            </a:r>
          </a:p>
          <a:p>
            <a:pPr>
              <a:buNone/>
            </a:pPr>
            <a:endParaRPr lang="en-US" dirty="0" smtClean="0"/>
          </a:p>
          <a:p>
            <a:pPr>
              <a:buNone/>
            </a:pPr>
            <a:r>
              <a:rPr lang="en-US" dirty="0" smtClean="0"/>
              <a:t>if the median of S is 16, this is the mean of S.</a:t>
            </a:r>
            <a:endParaRPr lang="en-US" dirty="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p:sp>
        <p:nvSpPr>
          <p:cNvPr id="130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Probability and Statistics </a:t>
            </a:r>
            <a:r>
              <a:rPr lang="en-US" dirty="0"/>
              <a:t>- 100</a:t>
            </a:r>
            <a:r>
              <a:rPr lang="en-US" dirty="0" smtClean="0"/>
              <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What is 15.2? (x cannot be &lt;= 10, nor &gt;=20, so x must be 12)</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and Statistics </a:t>
            </a:r>
            <a:r>
              <a:rPr lang="en-US" dirty="0"/>
              <a:t>- </a:t>
            </a:r>
            <a:r>
              <a:rPr lang="en-US" dirty="0" smtClean="0"/>
              <a:t>200</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In the data set {a, b, c, d, e} (consisting of real numbers!), if the standard deviation of this data set is 44, this would be the standard deviation of the data set </a:t>
            </a:r>
          </a:p>
          <a:p>
            <a:pPr>
              <a:buNone/>
            </a:pPr>
            <a:r>
              <a:rPr lang="en-US" dirty="0"/>
              <a:t>	</a:t>
            </a:r>
            <a:r>
              <a:rPr lang="en-US" dirty="0" smtClean="0"/>
              <a:t>	{2a+11,2b+11,2c+11,2d+11,2e+11}.</a:t>
            </a:r>
            <a:endParaRPr lang="en-US" dirty="0"/>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696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9635" name="Rectangle 3"/>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696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9638" name="Rectangle 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
        <p:nvSpPr>
          <p:cNvPr id="1259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5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1" name="Rectangle 9"/>
          <p:cNvSpPr>
            <a:spLocks noChangeArrowheads="1"/>
          </p:cNvSpPr>
          <p:nvPr/>
        </p:nvSpPr>
        <p:spPr bwMode="auto">
          <a:xfrm>
            <a:off x="0" y="809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Probability and Statistics </a:t>
            </a:r>
            <a:r>
              <a:rPr lang="en-US" dirty="0"/>
              <a:t>- </a:t>
            </a:r>
            <a:r>
              <a:rPr lang="en-US" dirty="0" smtClean="0"/>
              <a:t>200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88?</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
        <p:nvSpPr>
          <p:cNvPr id="686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8611"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and Statistics </a:t>
            </a:r>
            <a:r>
              <a:rPr lang="en-US" dirty="0"/>
              <a:t>- </a:t>
            </a:r>
            <a:r>
              <a:rPr lang="en-US" dirty="0" smtClean="0"/>
              <a:t>300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a:buNone/>
                </a:pPr>
                <a:r>
                  <a:rPr lang="en-US" dirty="0" smtClean="0"/>
                  <a:t>    When testing a hypothesis, one must determine an acceptable probability </a:t>
                </a:r>
                <a14:m>
                  <m:oMath xmlns:m="http://schemas.openxmlformats.org/officeDocument/2006/math">
                    <m:r>
                      <a:rPr lang="en-US"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 </m:t>
                    </m:r>
                  </m:oMath>
                </a14:m>
                <a:r>
                  <a:rPr lang="en-US" dirty="0" smtClean="0"/>
                  <a:t>of incorrectly rejecting a null hypothesis which is in fact true.  </a:t>
                </a:r>
                <a14:m>
                  <m:oMath xmlns:m="http://schemas.openxmlformats.org/officeDocument/2006/math">
                    <m:r>
                      <a:rPr lang="en-US" b="0" i="1" smtClean="0">
                        <a:latin typeface="Cambria Math" panose="02040503050406030204" pitchFamily="18" charset="0"/>
                      </a:rPr>
                      <m:t>𝛼</m:t>
                    </m:r>
                    <m:r>
                      <a:rPr lang="en-US" b="0" i="1" smtClean="0">
                        <a:latin typeface="Cambria Math" panose="02040503050406030204" pitchFamily="18" charset="0"/>
                      </a:rPr>
                      <m:t> </m:t>
                    </m:r>
                  </m:oMath>
                </a14:m>
                <a:r>
                  <a:rPr lang="en-US" dirty="0" smtClean="0"/>
                  <a:t>is often called the “significance level”, or it is sometimes referred to (less imaginatively) as the probability of this “type” of error.</a:t>
                </a: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407" t="-2830"/>
                </a:stretch>
              </a:blipFill>
            </p:spPr>
            <p:txBody>
              <a:bodyPr/>
              <a:lstStyle/>
              <a:p>
                <a:r>
                  <a:rPr lang="en-US">
                    <a:noFill/>
                  </a:rPr>
                  <a:t> </a:t>
                </a:r>
              </a:p>
            </p:txBody>
          </p:sp>
        </mc:Fallback>
      </mc:AlternateContent>
      <p:sp>
        <p:nvSpPr>
          <p:cNvPr id="675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7587"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624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2467" name="Rectangle 3"/>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218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185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186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Rules</a:t>
            </a:r>
            <a:endParaRPr lang="en-US" dirty="0"/>
          </a:p>
        </p:txBody>
      </p:sp>
      <p:sp>
        <p:nvSpPr>
          <p:cNvPr id="5" name="Content Placeholder 4"/>
          <p:cNvSpPr>
            <a:spLocks noGrp="1"/>
          </p:cNvSpPr>
          <p:nvPr>
            <p:ph idx="1"/>
          </p:nvPr>
        </p:nvSpPr>
        <p:spPr/>
        <p:txBody>
          <a:bodyPr>
            <a:normAutofit lnSpcReduction="10000"/>
          </a:bodyPr>
          <a:lstStyle/>
          <a:p>
            <a:r>
              <a:rPr lang="en-US" dirty="0" smtClean="0"/>
              <a:t>At the beginning of each question the time limit for the question will be noted by the emcee (short answer-30 seconds, computations-2 minutes). </a:t>
            </a:r>
          </a:p>
          <a:p>
            <a:r>
              <a:rPr lang="en-US" dirty="0" smtClean="0"/>
              <a:t>When buzzing in, wait until your team is acknowledged before answering.</a:t>
            </a:r>
          </a:p>
          <a:p>
            <a:r>
              <a:rPr lang="en-US" dirty="0" smtClean="0"/>
              <a:t>When a team buzzes in and is acknowledged, they have 5 seconds to begin substantially offering a response.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Probability and Statistics </a:t>
            </a:r>
            <a:r>
              <a:rPr lang="en-US" dirty="0"/>
              <a:t>- </a:t>
            </a:r>
            <a:r>
              <a:rPr lang="en-US" dirty="0" smtClean="0"/>
              <a:t>300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r>
              <a:rPr lang="en-US" dirty="0" smtClean="0"/>
              <a:t>What is the a TYPE ONE error?</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
        <p:nvSpPr>
          <p:cNvPr id="614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43" name="Rectangle 3"/>
          <p:cNvSpPr>
            <a:spLocks noChangeArrowheads="1"/>
          </p:cNvSpPr>
          <p:nvPr/>
        </p:nvSpPr>
        <p:spPr bwMode="auto">
          <a:xfrm>
            <a:off x="0" y="1447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and Statistics </a:t>
            </a:r>
            <a:r>
              <a:rPr lang="en-US" dirty="0"/>
              <a:t>- </a:t>
            </a:r>
            <a:r>
              <a:rPr lang="en-US" dirty="0" smtClean="0"/>
              <a:t>400</a:t>
            </a:r>
            <a:endParaRPr lang="en-US" dirty="0"/>
          </a:p>
        </p:txBody>
      </p:sp>
      <p:sp>
        <p:nvSpPr>
          <p:cNvPr id="3" name="Content Placeholder 2"/>
          <p:cNvSpPr>
            <a:spLocks noGrp="1"/>
          </p:cNvSpPr>
          <p:nvPr>
            <p:ph idx="1"/>
          </p:nvPr>
        </p:nvSpPr>
        <p:spPr/>
        <p:txBody>
          <a:bodyPr>
            <a:normAutofit fontScale="77500" lnSpcReduction="20000"/>
          </a:bodyPr>
          <a:lstStyle/>
          <a:p>
            <a:pPr>
              <a:buNone/>
            </a:pPr>
            <a:r>
              <a:rPr lang="en-US" dirty="0" smtClean="0"/>
              <a:t>     On an assembly line, the probability that any given item will be found to be defective is 1/10.  If you were to inspect many such items, all of which are independent, this is the probability that you would have to inspect three or fewer items to find the first defective.</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655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553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6554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554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6554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5545"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177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4"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5" name="Rectangle 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Probability and Statistics-400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271/1000?</a:t>
            </a:r>
          </a:p>
          <a:p>
            <a:pPr>
              <a:buNone/>
            </a:pPr>
            <a:r>
              <a:rPr lang="en-US" dirty="0" smtClean="0"/>
              <a:t>(1/10 + 9/10 * 1/10 + 9/10 * 9/10 * 1/10 </a:t>
            </a:r>
          </a:p>
          <a:p>
            <a:pPr>
              <a:buNone/>
            </a:pPr>
            <a:r>
              <a:rPr lang="en-US" dirty="0" smtClean="0"/>
              <a:t>= 1/10 + 9/100 + 81/1000 </a:t>
            </a:r>
          </a:p>
          <a:p>
            <a:pPr>
              <a:buNone/>
            </a:pPr>
            <a:r>
              <a:rPr lang="en-US" dirty="0" smtClean="0"/>
              <a:t> = 100/1000 + 90/1000 + 81/1000)</a:t>
            </a: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
        <p:nvSpPr>
          <p:cNvPr id="11571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Probability and Statistics </a:t>
            </a:r>
            <a:r>
              <a:rPr lang="en-US" dirty="0"/>
              <a:t>- </a:t>
            </a:r>
            <a:r>
              <a:rPr lang="en-US" dirty="0" smtClean="0"/>
              <a:t>500</a:t>
            </a:r>
            <a:endParaRPr lang="en-US" dirty="0"/>
          </a:p>
        </p:txBody>
      </p:sp>
      <p:sp>
        <p:nvSpPr>
          <p:cNvPr id="3" name="Content Placeholder 2"/>
          <p:cNvSpPr>
            <a:spLocks noGrp="1"/>
          </p:cNvSpPr>
          <p:nvPr>
            <p:ph idx="1"/>
          </p:nvPr>
        </p:nvSpPr>
        <p:spPr/>
        <p:txBody>
          <a:bodyPr>
            <a:normAutofit fontScale="85000" lnSpcReduction="20000"/>
          </a:bodyPr>
          <a:lstStyle/>
          <a:p>
            <a:pPr>
              <a:buNone/>
            </a:pPr>
            <a:r>
              <a:rPr lang="en-US" dirty="0" smtClean="0"/>
              <a:t>    Dr. Sligar and Dr. Sega take two fair coins apiece and independently flip both of their two coins.  This is the probability that the two of them will obtain exactly the same number of heads.</a:t>
            </a:r>
          </a:p>
          <a:p>
            <a:pPr>
              <a:buNone/>
            </a:pPr>
            <a:endParaRPr lang="en-US" dirty="0" smtClean="0"/>
          </a:p>
          <a:p>
            <a:pPr>
              <a:buNone/>
            </a:pPr>
            <a:r>
              <a:rPr lang="en-US" dirty="0" smtClean="0"/>
              <a:t> </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634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3491"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11366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Probability and Statistics - 500</a:t>
            </a:r>
            <a:br>
              <a:rPr lang="en-US" dirty="0" smtClean="0"/>
            </a:br>
            <a:r>
              <a:rPr lang="en-US" dirty="0" smtClean="0"/>
              <a:t>Answer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a:buNone/>
                </a:pPr>
                <a:r>
                  <a:rPr lang="en-US" dirty="0" smtClean="0"/>
                  <a:t>What is 6/16 = 3/8?</a:t>
                </a:r>
              </a:p>
              <a:p>
                <a:pPr>
                  <a:buNone/>
                </a:pPr>
                <a:r>
                  <a:rPr lang="en-US" dirty="0" smtClean="0"/>
                  <a:t>(the probability of a given person getting 0, 1, or 2 heads is ¼, 1/2, and ¼ respectively, so</a:t>
                </a:r>
              </a:p>
              <a:p>
                <a:pP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4</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4</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4</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4</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16</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4</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16</m:t>
                          </m:r>
                        </m:den>
                      </m:f>
                    </m:oMath>
                  </m:oMathPara>
                </a14:m>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704" t="-2695"/>
                </a:stretch>
              </a:blipFill>
            </p:spPr>
            <p:txBody>
              <a:bodyPr/>
              <a:lstStyle/>
              <a:p>
                <a:r>
                  <a:rPr lang="en-US">
                    <a:noFill/>
                  </a:rPr>
                  <a:t> </a:t>
                </a:r>
              </a:p>
            </p:txBody>
          </p:sp>
        </mc:Fallback>
      </mc:AlternateContent>
      <p:sp>
        <p:nvSpPr>
          <p:cNvPr id="624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2467"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624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247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a:t>
            </a:r>
            <a:endParaRPr lang="en-US" dirty="0"/>
          </a:p>
        </p:txBody>
      </p:sp>
      <p:sp>
        <p:nvSpPr>
          <p:cNvPr id="3" name="Content Placeholder 2"/>
          <p:cNvSpPr>
            <a:spLocks noGrp="1"/>
          </p:cNvSpPr>
          <p:nvPr>
            <p:ph idx="1"/>
          </p:nvPr>
        </p:nvSpPr>
        <p:spPr/>
        <p:txBody>
          <a:bodyPr>
            <a:normAutofit lnSpcReduction="10000"/>
          </a:bodyPr>
          <a:lstStyle/>
          <a:p>
            <a:r>
              <a:rPr lang="en-US" dirty="0" smtClean="0"/>
              <a:t>As in the TV game, contestants must give responses in the form of a question (for example, </a:t>
            </a:r>
            <a:r>
              <a:rPr lang="en-US" i="1" dirty="0" smtClean="0"/>
              <a:t>“</a:t>
            </a:r>
            <a:r>
              <a:rPr lang="en-US" b="1" i="1" dirty="0" smtClean="0"/>
              <a:t>What is the fundamental theorem of arithmetic?</a:t>
            </a:r>
            <a:r>
              <a:rPr lang="en-US" i="1" dirty="0" smtClean="0"/>
              <a:t>”). </a:t>
            </a:r>
          </a:p>
          <a:p>
            <a:endParaRPr lang="en-US" dirty="0" smtClean="0"/>
          </a:p>
          <a:p>
            <a:r>
              <a:rPr lang="en-US" dirty="0" smtClean="0"/>
              <a:t>Teams are allowed to discuss their responses prior to buzzing in, but  once an individual begins to answer, no one else on their team will be recognized. </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Begins with “L”- </a:t>
            </a:r>
            <a:r>
              <a:rPr lang="en-US" dirty="0"/>
              <a:t>100</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pPr>
                  <a:buNone/>
                </a:pPr>
                <a:r>
                  <a:rPr lang="en-US" dirty="0" smtClean="0"/>
                  <a:t>	Any function of the form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𝑎𝑥</m:t>
                    </m:r>
                    <m:r>
                      <a:rPr lang="en-US" b="0" i="1" smtClean="0">
                        <a:latin typeface="Cambria Math" panose="02040503050406030204" pitchFamily="18" charset="0"/>
                      </a:rPr>
                      <m:t>+</m:t>
                    </m:r>
                    <m:r>
                      <a:rPr lang="en-US" b="0" i="1" smtClean="0">
                        <a:latin typeface="Cambria Math" panose="02040503050406030204" pitchFamily="18" charset="0"/>
                      </a:rPr>
                      <m:t>𝑏</m:t>
                    </m:r>
                  </m:oMath>
                </a14:m>
                <a:r>
                  <a:rPr lang="en-US" dirty="0" smtClean="0"/>
                  <a:t>  would generally be referred to by this term.   </a:t>
                </a:r>
              </a:p>
              <a:p>
                <a:pPr>
                  <a:buNone/>
                </a:pPr>
                <a:endParaRPr lang="en-US" dirty="0" smtClean="0"/>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704" t="-3504" b="-3369"/>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Begins with </a:t>
            </a:r>
            <a:r>
              <a:rPr lang="en-US" dirty="0" smtClean="0"/>
              <a:t>“L”- </a:t>
            </a:r>
            <a:r>
              <a:rPr lang="en-US" dirty="0"/>
              <a:t>100</a:t>
            </a:r>
            <a:r>
              <a:rPr lang="en-US" dirty="0" smtClean="0"/>
              <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endParaRPr lang="en-US" dirty="0" smtClean="0"/>
          </a:p>
          <a:p>
            <a:pPr>
              <a:buNone/>
            </a:pPr>
            <a:r>
              <a:rPr lang="en-US" dirty="0" smtClean="0"/>
              <a:t>What is LINEAR?</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Begins with "L"- 200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85000" lnSpcReduction="20000"/>
              </a:bodyPr>
              <a:lstStyle/>
              <a:p>
                <a:pPr>
                  <a:buNone/>
                </a:pPr>
                <a:r>
                  <a:rPr lang="en-US" dirty="0" smtClean="0"/>
                  <a:t>	Fundamental to the study of calculus, when we say that a function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oMath>
                </a14:m>
                <a:r>
                  <a:rPr lang="en-US" dirty="0" smtClean="0"/>
                  <a:t>can be made arbitrarily close to a value L by choosing a value of </a:t>
                </a: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 </m:t>
                    </m:r>
                  </m:oMath>
                </a14:m>
                <a:r>
                  <a:rPr lang="en-US" dirty="0" smtClean="0"/>
                  <a:t>sufficiently close to a given point, we are talking about one of these.</a:t>
                </a:r>
              </a:p>
              <a:p>
                <a:pPr>
                  <a:buNone/>
                </a:pPr>
                <a:endParaRPr lang="en-US" dirty="0"/>
              </a:p>
              <a:p>
                <a:pPr>
                  <a:buNone/>
                </a:pPr>
                <a:endParaRPr lang="en-US" dirty="0" smtClean="0"/>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407" t="-2830"/>
                </a:stretch>
              </a:blipFill>
            </p:spPr>
            <p:txBody>
              <a:bodyPr/>
              <a:lstStyle/>
              <a:p>
                <a:r>
                  <a:rPr lang="en-US">
                    <a:noFill/>
                  </a:rPr>
                  <a:t> </a:t>
                </a:r>
              </a:p>
            </p:txBody>
          </p:sp>
        </mc:Fallback>
      </mc:AlternateContent>
      <p:sp>
        <p:nvSpPr>
          <p:cNvPr id="1054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54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547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Begins with "L"- 200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endParaRPr lang="en-US" dirty="0" smtClean="0"/>
          </a:p>
          <a:p>
            <a:pPr>
              <a:buNone/>
            </a:pPr>
            <a:r>
              <a:rPr lang="en-US" dirty="0" smtClean="0"/>
              <a:t>What is a LIMIT (we’d also accept LIMIT POINT)?</a:t>
            </a: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Begins with "L"- 300</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  	An area which is bounded by two circles of unequal radii is sometimes referred to as one of these.  </a:t>
            </a:r>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pic>
        <p:nvPicPr>
          <p:cNvPr id="4" name="Picture 3"/>
          <p:cNvPicPr>
            <a:picLocks noChangeAspect="1"/>
          </p:cNvPicPr>
          <p:nvPr/>
        </p:nvPicPr>
        <p:blipFill>
          <a:blip r:embed="rId3"/>
          <a:stretch>
            <a:fillRect/>
          </a:stretch>
        </p:blipFill>
        <p:spPr>
          <a:xfrm>
            <a:off x="3594581" y="2686050"/>
            <a:ext cx="1954838" cy="14859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A correct response earns the point value of the clue, and gives the answering team the right to select the next category/question. </a:t>
            </a:r>
          </a:p>
          <a:p>
            <a:r>
              <a:rPr lang="en-US" dirty="0" smtClean="0"/>
              <a:t>If a team gives an incorrect response or fails to begin offering a response within the allowed time, that amount is </a:t>
            </a:r>
            <a:r>
              <a:rPr lang="en-US" b="1" u="sng" dirty="0" smtClean="0"/>
              <a:t>deducted</a:t>
            </a:r>
            <a:r>
              <a:rPr lang="en-US" dirty="0" smtClean="0"/>
              <a:t> from the team’s score and another team may buzz in and respond.  </a:t>
            </a:r>
            <a:r>
              <a:rPr lang="en-US" b="1" i="1" dirty="0" smtClean="0"/>
              <a:t>A team answering incorrectly may </a:t>
            </a:r>
            <a:r>
              <a:rPr lang="en-US" b="1" i="1" u="sng" dirty="0" smtClean="0"/>
              <a:t>not</a:t>
            </a:r>
            <a:r>
              <a:rPr lang="en-US" b="1" i="1" dirty="0" smtClean="0"/>
              <a:t> buzz in a second time.</a:t>
            </a:r>
          </a:p>
          <a:p>
            <a:r>
              <a:rPr lang="en-US" dirty="0" smtClean="0"/>
              <a:t>If no correct response is given within the time limit, the team who originally chose the question maintains control of the board.</a:t>
            </a:r>
          </a:p>
          <a:p>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Begins with "L"- 300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endParaRPr lang="en-US" dirty="0" smtClean="0"/>
          </a:p>
          <a:p>
            <a:pPr>
              <a:buNone/>
            </a:pPr>
            <a:r>
              <a:rPr lang="en-US" dirty="0" smtClean="0"/>
              <a:t>What is a LUNE? </a:t>
            </a: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Begins with "L"- 400</a:t>
            </a:r>
            <a:endParaRPr lang="en-US" dirty="0"/>
          </a:p>
        </p:txBody>
      </p:sp>
      <p:sp>
        <p:nvSpPr>
          <p:cNvPr id="3" name="Content Placeholder 2"/>
          <p:cNvSpPr>
            <a:spLocks noGrp="1"/>
          </p:cNvSpPr>
          <p:nvPr>
            <p:ph idx="1"/>
          </p:nvPr>
        </p:nvSpPr>
        <p:spPr/>
        <p:txBody>
          <a:bodyPr>
            <a:normAutofit fontScale="70000" lnSpcReduction="20000"/>
          </a:bodyPr>
          <a:lstStyle/>
          <a:p>
            <a:pPr>
              <a:buNone/>
            </a:pPr>
            <a:r>
              <a:rPr lang="en-US" sz="4200" dirty="0" smtClean="0"/>
              <a:t>    </a:t>
            </a:r>
            <a:r>
              <a:rPr lang="en-US" sz="4300" dirty="0" smtClean="0"/>
              <a:t>In the study of graphs, a vertex which is incident on only a single edge is said to be one of these.  Not surprisingly, if a graph is a “tree”, it will usually have plenty of these.  </a:t>
            </a:r>
            <a:endParaRPr lang="en-US" sz="4200" b="0" dirty="0" smtClean="0"/>
          </a:p>
          <a:p>
            <a:pPr>
              <a:buNone/>
            </a:pPr>
            <a:endParaRPr lang="en-US" sz="4200" b="0" dirty="0" smtClean="0"/>
          </a:p>
          <a:p>
            <a:pPr>
              <a:buNone/>
            </a:pPr>
            <a:endParaRPr lang="en-US" dirty="0" smtClean="0"/>
          </a:p>
          <a:p>
            <a:pPr>
              <a:buNone/>
            </a:pPr>
            <a:endParaRPr lang="en-US" dirty="0"/>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9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p:cNvPicPr>
            <a:picLocks noChangeAspect="1"/>
          </p:cNvPicPr>
          <p:nvPr/>
        </p:nvPicPr>
        <p:blipFill>
          <a:blip r:embed="rId3"/>
          <a:stretch>
            <a:fillRect/>
          </a:stretch>
        </p:blipFill>
        <p:spPr>
          <a:xfrm>
            <a:off x="3124200" y="3124200"/>
            <a:ext cx="3285004" cy="19812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Begins with "L"- 400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endParaRPr lang="en-US" dirty="0" smtClean="0"/>
          </a:p>
          <a:p>
            <a:pPr>
              <a:buNone/>
            </a:pPr>
            <a:r>
              <a:rPr lang="en-US" dirty="0" smtClean="0"/>
              <a:t>What is a LEAF/what are LEAVES?</a:t>
            </a:r>
            <a:endParaRPr lang="en-US" dirty="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Begins with "L"- 500</a:t>
            </a:r>
            <a:endParaRPr lang="en-US" dirty="0"/>
          </a:p>
        </p:txBody>
      </p:sp>
      <p:sp>
        <p:nvSpPr>
          <p:cNvPr id="3" name="Content Placeholder 2"/>
          <p:cNvSpPr>
            <a:spLocks noGrp="1"/>
          </p:cNvSpPr>
          <p:nvPr>
            <p:ph idx="1"/>
          </p:nvPr>
        </p:nvSpPr>
        <p:spPr/>
        <p:txBody>
          <a:bodyPr>
            <a:normAutofit fontScale="92500" lnSpcReduction="20000"/>
          </a:bodyPr>
          <a:lstStyle/>
          <a:p>
            <a:pPr>
              <a:buNone/>
            </a:pPr>
            <a:r>
              <a:rPr lang="en-US" sz="4200" dirty="0" smtClean="0"/>
              <a:t> 	</a:t>
            </a:r>
            <a:r>
              <a:rPr lang="en-US" sz="2800" dirty="0" smtClean="0"/>
              <a:t>An n by n grid where the integers 1, 2, …, n each appear exactly once in each row and in each column of the grid is said to be one of these.  In particular, every Sudoku puzzle is one of these.</a:t>
            </a:r>
            <a:endParaRPr lang="en-US" sz="4200" dirty="0" smtClean="0"/>
          </a:p>
          <a:p>
            <a:pPr>
              <a:buNone/>
            </a:pPr>
            <a:endParaRPr lang="en-US" sz="4200" dirty="0" smtClean="0"/>
          </a:p>
          <a:p>
            <a:pPr>
              <a:buNone/>
            </a:pPr>
            <a:r>
              <a:rPr lang="en-US" dirty="0" smtClean="0"/>
              <a:t>    </a:t>
            </a:r>
          </a:p>
          <a:p>
            <a:pPr>
              <a:buNone/>
            </a:pPr>
            <a:endParaRPr lang="en-US" dirty="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pic>
        <p:nvPicPr>
          <p:cNvPr id="6" name="Picture 5"/>
          <p:cNvPicPr>
            <a:picLocks noChangeAspect="1"/>
          </p:cNvPicPr>
          <p:nvPr/>
        </p:nvPicPr>
        <p:blipFill>
          <a:blip r:embed="rId3"/>
          <a:stretch>
            <a:fillRect/>
          </a:stretch>
        </p:blipFill>
        <p:spPr>
          <a:xfrm>
            <a:off x="3340706" y="3079750"/>
            <a:ext cx="2462588" cy="118745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Begins with "L"- 500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a LATIN SQUARE?</a:t>
            </a:r>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Daily Doubles</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Two questions are “Daily Doubles”.</a:t>
            </a:r>
          </a:p>
          <a:p>
            <a:endParaRPr lang="en-US" dirty="0" smtClean="0"/>
          </a:p>
          <a:p>
            <a:r>
              <a:rPr lang="en-US" dirty="0" smtClean="0"/>
              <a:t>Only the team that initially selects a Daily Double may respond to that clue.  The team may wager any (a minimum of 100 points) or all of their current points on that question, or if they have less than 500 points, they may wager up to 500 points.</a:t>
            </a:r>
          </a:p>
          <a:p>
            <a:endParaRPr lang="en-US" dirty="0" smtClean="0"/>
          </a:p>
          <a:p>
            <a:r>
              <a:rPr lang="en-US" dirty="0" smtClean="0"/>
              <a:t>When a Daily Double comes up, the team that picked the Daily Double must decide how much they want to wager and then announce their wager.  If the emcee or timer decide a team is taking excessively long to do so, the question shall be asked at is default point value.</a:t>
            </a:r>
          </a:p>
          <a:p>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Four-Letter Math Words - 100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pPr>
                  <a:buNone/>
                </a:pPr>
                <a:r>
                  <a:rPr lang="en-US" dirty="0" smtClean="0"/>
                  <a:t>    A function f so that </a:t>
                </a:r>
              </a:p>
              <a:p>
                <a:pPr algn="ctr">
                  <a:buNone/>
                </a:pPr>
                <a:r>
                  <a:rPr lang="en-US" dirty="0"/>
                  <a:t>	</a:t>
                </a:r>
                <a:r>
                  <a:rPr lang="en-US" dirty="0" smtClean="0"/>
                  <a:t>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m:t>
                        </m:r>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endParaRPr lang="en-US" dirty="0"/>
              </a:p>
              <a:p>
                <a:pPr>
                  <a:buNone/>
                </a:pPr>
                <a:r>
                  <a:rPr lang="en-US" dirty="0" smtClean="0"/>
                  <a:t>	for every x in its domain would be said to be this type of function.</a:t>
                </a:r>
              </a:p>
              <a:p>
                <a:pPr>
                  <a:buNone/>
                </a:pPr>
                <a:endParaRPr lang="en-US" dirty="0" smtClean="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t="-2830"/>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Four-Letter Math Words </a:t>
            </a:r>
            <a:r>
              <a:rPr lang="en-US" dirty="0"/>
              <a:t>- 100</a:t>
            </a:r>
            <a:r>
              <a:rPr lang="en-US" dirty="0" smtClean="0"/>
              <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EVEN?</a:t>
            </a:r>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Four-Letter Math Words </a:t>
            </a:r>
            <a:r>
              <a:rPr lang="en-US" dirty="0"/>
              <a:t>- </a:t>
            </a:r>
            <a:r>
              <a:rPr lang="en-US" dirty="0" smtClean="0"/>
              <a:t>200</a:t>
            </a: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dirty="0" smtClean="0"/>
              <a:t>	A simpler name for the additive identity of the real numbers.    </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p:sp>
        <p:nvSpPr>
          <p:cNvPr id="8499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499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Four-Letter Math Words </a:t>
            </a:r>
            <a:r>
              <a:rPr lang="en-US" dirty="0"/>
              <a:t>- </a:t>
            </a:r>
            <a:r>
              <a:rPr lang="en-US" dirty="0" smtClean="0"/>
              <a:t>200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endParaRPr lang="en-US" dirty="0" smtClean="0"/>
          </a:p>
          <a:p>
            <a:pPr>
              <a:buNone/>
            </a:pPr>
            <a:r>
              <a:rPr lang="en-US" dirty="0" smtClean="0"/>
              <a:t>What is ZERO?</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Four-Letter Math Words </a:t>
            </a:r>
            <a:r>
              <a:rPr lang="en-US" dirty="0"/>
              <a:t>- </a:t>
            </a:r>
            <a:r>
              <a:rPr lang="en-US" dirty="0" smtClean="0"/>
              <a:t>300</a:t>
            </a:r>
            <a:endParaRPr lang="en-US" dirty="0"/>
          </a:p>
        </p:txBody>
      </p:sp>
      <p:sp>
        <p:nvSpPr>
          <p:cNvPr id="3" name="Content Placeholder 2"/>
          <p:cNvSpPr>
            <a:spLocks noGrp="1"/>
          </p:cNvSpPr>
          <p:nvPr>
            <p:ph idx="1"/>
          </p:nvPr>
        </p:nvSpPr>
        <p:spPr/>
        <p:txBody>
          <a:bodyPr>
            <a:normAutofit fontScale="92500" lnSpcReduction="20000"/>
          </a:bodyPr>
          <a:lstStyle/>
          <a:p>
            <a:pPr lvl="0">
              <a:buNone/>
            </a:pPr>
            <a:r>
              <a:rPr lang="en-US" sz="3000" dirty="0">
                <a:solidFill>
                  <a:prstClr val="black"/>
                </a:solidFill>
              </a:rPr>
              <a:t> </a:t>
            </a:r>
            <a:r>
              <a:rPr lang="en-US" sz="3000" dirty="0" smtClean="0">
                <a:solidFill>
                  <a:prstClr val="black"/>
                </a:solidFill>
              </a:rPr>
              <a:t> 	If, instead of saying there is a 3/4 probability of rain tomorrow, you say that it’s 3:1 in favor of rain tomorrow, you’ve expressed this probability as a ratio of these.</a:t>
            </a:r>
          </a:p>
          <a:p>
            <a:pPr lvl="0">
              <a:buNone/>
            </a:pPr>
            <a:endParaRPr lang="en-US" sz="2200" dirty="0">
              <a:solidFill>
                <a:prstClr val="black"/>
              </a:solidFill>
            </a:endParaRPr>
          </a:p>
          <a:p>
            <a:pPr lvl="0">
              <a:buNone/>
            </a:pPr>
            <a:endParaRPr lang="en-US" sz="2200" dirty="0" smtClean="0">
              <a:solidFill>
                <a:prstClr val="black"/>
              </a:solidFill>
            </a:endParaRPr>
          </a:p>
          <a:p>
            <a:pPr lvl="0">
              <a:buNone/>
            </a:pPr>
            <a:endParaRPr lang="en-US" sz="2200" dirty="0">
              <a:solidFill>
                <a:prstClr val="black"/>
              </a:solidFill>
            </a:endParaRPr>
          </a:p>
          <a:p>
            <a:pPr lvl="0">
              <a:buNone/>
            </a:pPr>
            <a:endParaRPr lang="en-US" sz="2200" dirty="0" smtClean="0">
              <a:solidFill>
                <a:prstClr val="black"/>
              </a:solidFill>
            </a:endParaRPr>
          </a:p>
          <a:p>
            <a:pPr lvl="0">
              <a:buNone/>
            </a:pPr>
            <a:endParaRPr lang="en-US" sz="2200" dirty="0">
              <a:solidFill>
                <a:prstClr val="black"/>
              </a:solidFill>
            </a:endParaRPr>
          </a:p>
          <a:p>
            <a:pPr lvl="0">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Jeopardy</a:t>
            </a:r>
            <a:endParaRPr lang="en-US" dirty="0"/>
          </a:p>
        </p:txBody>
      </p:sp>
      <p:sp>
        <p:nvSpPr>
          <p:cNvPr id="3" name="Content Placeholder 2"/>
          <p:cNvSpPr>
            <a:spLocks noGrp="1"/>
          </p:cNvSpPr>
          <p:nvPr>
            <p:ph idx="1"/>
          </p:nvPr>
        </p:nvSpPr>
        <p:spPr/>
        <p:txBody>
          <a:bodyPr>
            <a:normAutofit/>
          </a:bodyPr>
          <a:lstStyle/>
          <a:p>
            <a:r>
              <a:rPr lang="en-US" dirty="0" smtClean="0"/>
              <a:t>After the round is finished, teams decide how many (if any) of their current points they wish to wager on one final question.</a:t>
            </a:r>
          </a:p>
          <a:p>
            <a:pPr>
              <a:buNone/>
            </a:pPr>
            <a:endParaRPr lang="en-US" dirty="0" smtClean="0"/>
          </a:p>
          <a:p>
            <a:r>
              <a:rPr lang="en-US" dirty="0" smtClean="0"/>
              <a:t>If a team finishes the round with either 0 points or a negative score, they are eliminated from the game and they do not participate in Final Jeopardy.</a:t>
            </a:r>
          </a:p>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Four-Letter Math Words </a:t>
            </a:r>
            <a:r>
              <a:rPr lang="en-US" dirty="0"/>
              <a:t>- </a:t>
            </a:r>
            <a:r>
              <a:rPr lang="en-US" dirty="0" smtClean="0"/>
              <a:t>300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 What are ODDS?</a:t>
            </a:r>
          </a:p>
          <a:p>
            <a:pPr>
              <a:buNone/>
            </a:pPr>
            <a:endParaRPr lang="en-US" dirty="0" smtClean="0"/>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Four-Letter Math Words </a:t>
            </a:r>
            <a:r>
              <a:rPr lang="en-US" dirty="0"/>
              <a:t>- 4</a:t>
            </a:r>
            <a:r>
              <a:rPr lang="en-US" dirty="0" smtClean="0"/>
              <a:t>00</a:t>
            </a:r>
            <a:endParaRPr lang="en-US" dirty="0"/>
          </a:p>
        </p:txBody>
      </p:sp>
      <p:sp>
        <p:nvSpPr>
          <p:cNvPr id="3" name="Content Placeholder 2"/>
          <p:cNvSpPr>
            <a:spLocks noGrp="1"/>
          </p:cNvSpPr>
          <p:nvPr>
            <p:ph idx="1"/>
          </p:nvPr>
        </p:nvSpPr>
        <p:spPr/>
        <p:txBody>
          <a:bodyPr>
            <a:normAutofit/>
          </a:bodyPr>
          <a:lstStyle/>
          <a:p>
            <a:pPr>
              <a:buNone/>
            </a:pPr>
            <a:r>
              <a:rPr lang="en-US" sz="3000" dirty="0" smtClean="0"/>
              <a:t>	In geometry, two lines which are neither parallel nor perpendicular are referred to by this term.    </a:t>
            </a:r>
          </a:p>
          <a:p>
            <a:pPr>
              <a:buNone/>
            </a:pPr>
            <a:endParaRPr lang="en-US" sz="3000" dirty="0"/>
          </a:p>
          <a:p>
            <a:pPr>
              <a:buNone/>
            </a:pPr>
            <a:endParaRPr lang="en-US" sz="3000" dirty="0" smtClean="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p:sp>
        <p:nvSpPr>
          <p:cNvPr id="450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59" name="Rectangle 3"/>
          <p:cNvSpPr>
            <a:spLocks noChangeArrowheads="1"/>
          </p:cNvSpPr>
          <p:nvPr/>
        </p:nvSpPr>
        <p:spPr bwMode="auto">
          <a:xfrm>
            <a:off x="0" y="1000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7680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680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Four-Letter Math Words </a:t>
            </a:r>
            <a:r>
              <a:rPr lang="en-US" dirty="0"/>
              <a:t>- </a:t>
            </a:r>
            <a:r>
              <a:rPr lang="en-US" dirty="0" smtClean="0"/>
              <a:t>400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endParaRPr lang="en-US" dirty="0" smtClean="0"/>
          </a:p>
          <a:p>
            <a:pPr>
              <a:buNone/>
            </a:pPr>
            <a:r>
              <a:rPr lang="en-US" dirty="0" smtClean="0"/>
              <a:t>What is SKEW?</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Four-Letter Math Words </a:t>
            </a:r>
            <a:r>
              <a:rPr lang="en-US" dirty="0"/>
              <a:t>- </a:t>
            </a:r>
            <a:r>
              <a:rPr lang="en-US" dirty="0" smtClean="0"/>
              <a:t>500</a:t>
            </a:r>
            <a:endParaRPr lang="en-US" dirty="0"/>
          </a:p>
        </p:txBody>
      </p:sp>
      <p:sp>
        <p:nvSpPr>
          <p:cNvPr id="3" name="Content Placeholder 2"/>
          <p:cNvSpPr>
            <a:spLocks noGrp="1"/>
          </p:cNvSpPr>
          <p:nvPr>
            <p:ph idx="1"/>
          </p:nvPr>
        </p:nvSpPr>
        <p:spPr/>
        <p:txBody>
          <a:bodyPr>
            <a:normAutofit fontScale="85000" lnSpcReduction="10000"/>
          </a:bodyPr>
          <a:lstStyle/>
          <a:p>
            <a:pPr>
              <a:buNone/>
            </a:pPr>
            <a:r>
              <a:rPr lang="en-US" sz="3100" dirty="0" smtClean="0"/>
              <a:t>	In geometry, a quadrilateral with two pairs of sides of equal length where the sides of equal length are each adjacent to one another is sometimes known by this term. </a:t>
            </a:r>
            <a:r>
              <a:rPr lang="en-US" sz="3100" dirty="0"/>
              <a:t> </a:t>
            </a:r>
            <a:r>
              <a:rPr lang="en-US" sz="3100" dirty="0" smtClean="0"/>
              <a:t>If you gave one to Charlie Brown, it would surely end up in a tree…</a:t>
            </a:r>
          </a:p>
          <a:p>
            <a:pPr>
              <a:buNone/>
            </a:pPr>
            <a:endParaRPr lang="en-US" sz="3100" dirty="0"/>
          </a:p>
          <a:p>
            <a:pPr>
              <a:buNone/>
            </a:pPr>
            <a:endParaRPr lang="en-US" sz="3100" dirty="0"/>
          </a:p>
          <a:p>
            <a:pPr>
              <a:buNone/>
            </a:pPr>
            <a:endParaRPr lang="en-US" sz="3100" dirty="0" smtClean="0"/>
          </a:p>
          <a:p>
            <a:pPr>
              <a:buNone/>
            </a:pPr>
            <a:endParaRPr lang="en-US" sz="3100" dirty="0"/>
          </a:p>
          <a:p>
            <a:pPr>
              <a:buNone/>
            </a:pPr>
            <a:endParaRPr lang="en-US" dirty="0" smtClean="0"/>
          </a:p>
          <a:p>
            <a:pPr>
              <a:buNone/>
            </a:pPr>
            <a:r>
              <a:rPr lang="en-US" dirty="0" smtClean="0">
                <a:hlinkClick r:id="rId2" action="ppaction://hlinksldjump"/>
              </a:rPr>
              <a:t>Display Answer</a:t>
            </a:r>
            <a:endParaRPr lang="en-US" dirty="0" smtClean="0"/>
          </a:p>
        </p:txBody>
      </p:sp>
      <p:sp>
        <p:nvSpPr>
          <p:cNvPr id="430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011" name="Rectangle 3"/>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727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2707" name="Rectangle 3"/>
          <p:cNvSpPr>
            <a:spLocks noChangeArrowheads="1"/>
          </p:cNvSpPr>
          <p:nvPr/>
        </p:nvSpPr>
        <p:spPr bwMode="auto">
          <a:xfrm>
            <a:off x="0" y="1885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Four-Letter Math Words </a:t>
            </a:r>
            <a:r>
              <a:rPr lang="en-US" dirty="0"/>
              <a:t>- </a:t>
            </a:r>
            <a:r>
              <a:rPr lang="en-US" dirty="0" smtClean="0"/>
              <a:t>500</a:t>
            </a:r>
            <a:br>
              <a:rPr lang="en-US" dirty="0" smtClean="0"/>
            </a:br>
            <a:r>
              <a:rPr lang="en-US" dirty="0" smtClean="0"/>
              <a:t>Answer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a:buNone/>
                </a:pPr>
                <a:endParaRPr lang="en-US" dirty="0" smtClean="0"/>
              </a:p>
              <a:p>
                <a:pPr>
                  <a:buNone/>
                </a:pPr>
                <a:r>
                  <a:rPr lang="en-US" dirty="0" smtClean="0"/>
                  <a:t>What is a KITE</a:t>
                </a:r>
                <a14:m>
                  <m:oMath xmlns:m="http://schemas.openxmlformats.org/officeDocument/2006/math">
                    <m:r>
                      <a:rPr lang="en-US" b="0" i="1" smtClean="0">
                        <a:latin typeface="Cambria Math"/>
                      </a:rPr>
                      <m:t>?</m:t>
                    </m:r>
                  </m:oMath>
                </a14:m>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Buzzer Test</a:t>
            </a:r>
            <a:endParaRPr lang="en-US" dirty="0"/>
          </a:p>
        </p:txBody>
      </p:sp>
      <p:sp>
        <p:nvSpPr>
          <p:cNvPr id="3" name="Content Placeholder 2"/>
          <p:cNvSpPr>
            <a:spLocks noGrp="1"/>
          </p:cNvSpPr>
          <p:nvPr>
            <p:ph idx="1"/>
          </p:nvPr>
        </p:nvSpPr>
        <p:spPr/>
        <p:txBody>
          <a:bodyPr/>
          <a:lstStyle/>
          <a:p>
            <a:pPr marL="0" indent="0">
              <a:buNone/>
            </a:pPr>
            <a:r>
              <a:rPr lang="en-US" dirty="0" smtClean="0"/>
              <a:t>At this time, we’ll have every team buzz in once.</a:t>
            </a:r>
          </a:p>
          <a:p>
            <a:pPr marL="0" indent="0">
              <a:buNone/>
            </a:pPr>
            <a:endParaRPr lang="en-US" dirty="0"/>
          </a:p>
          <a:p>
            <a:pPr marL="0" indent="0">
              <a:buNone/>
            </a:pPr>
            <a:r>
              <a:rPr lang="en-US" dirty="0" smtClean="0"/>
              <a:t>Also, I have a button on the top of the podium that locks the buzzers until I’ve finished reading each question, so just like in real Jeopardy, there is an element of timing!</a:t>
            </a:r>
          </a:p>
          <a:p>
            <a:pPr marL="0" indent="0">
              <a:buNone/>
            </a:pPr>
            <a:endParaRPr lang="en-US" dirty="0" smtClean="0"/>
          </a:p>
          <a:p>
            <a:pPr marL="0" indent="0">
              <a:buNone/>
            </a:pPr>
            <a:r>
              <a:rPr lang="en-US" dirty="0" smtClean="0">
                <a:hlinkClick r:id="rId2" action="ppaction://hlinksldjump"/>
              </a:rPr>
              <a:t>Practice Question 1</a:t>
            </a:r>
            <a:endParaRPr lang="en-US" dirty="0"/>
          </a:p>
        </p:txBody>
      </p:sp>
    </p:spTree>
    <p:extLst>
      <p:ext uri="{BB962C8B-B14F-4D97-AF65-F5344CB8AC3E}">
        <p14:creationId xmlns:p14="http://schemas.microsoft.com/office/powerpoint/2010/main" val="356255253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II -100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a:buNone/>
                </a:pPr>
                <a:r>
                  <a:rPr lang="en-US" dirty="0" smtClean="0"/>
                  <a:t>This is the value of      </a:t>
                </a:r>
              </a:p>
              <a:p>
                <a:pPr>
                  <a:buNone/>
                </a:pPr>
                <a:endParaRPr lang="en-US" dirty="0"/>
              </a:p>
              <a:p>
                <a:pPr>
                  <a:buNone/>
                </a:pPr>
                <a14:m>
                  <m:oMathPara xmlns:m="http://schemas.openxmlformats.org/officeDocument/2006/math">
                    <m:oMathParaPr>
                      <m:jc m:val="centerGroup"/>
                    </m:oMathParaPr>
                    <m:oMath xmlns:m="http://schemas.openxmlformats.org/officeDocument/2006/math">
                      <m:func>
                        <m:funcPr>
                          <m:ctrlPr>
                            <a:rPr lang="en-US" b="0" i="1" smtClean="0">
                              <a:latin typeface="Cambria Math" panose="02040503050406030204" pitchFamily="18" charset="0"/>
                            </a:rPr>
                          </m:ctrlPr>
                        </m:funcPr>
                        <m:fNa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log</m:t>
                              </m:r>
                            </m:e>
                            <m:sub>
                              <m:r>
                                <a:rPr lang="en-US" b="0" i="1" smtClean="0">
                                  <a:latin typeface="Cambria Math" panose="02040503050406030204" pitchFamily="18" charset="0"/>
                                </a:rPr>
                                <m:t>2</m:t>
                              </m:r>
                            </m:sub>
                          </m:sSub>
                        </m:fName>
                        <m:e>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128</m:t>
                              </m:r>
                            </m:e>
                            <m:sup>
                              <m:r>
                                <a:rPr lang="en-US" b="0" i="1" smtClean="0">
                                  <a:latin typeface="Cambria Math" panose="02040503050406030204" pitchFamily="18" charset="0"/>
                                </a:rPr>
                                <m:t>100,000</m:t>
                              </m:r>
                            </m:sup>
                          </m:sSup>
                          <m:r>
                            <a:rPr lang="en-US" b="0" i="1" smtClean="0">
                              <a:latin typeface="Cambria Math" panose="02040503050406030204" pitchFamily="18" charset="0"/>
                            </a:rPr>
                            <m:t>)</m:t>
                          </m:r>
                        </m:e>
                      </m:func>
                    </m:oMath>
                  </m:oMathPara>
                </a14:m>
                <a:endParaRPr lang="en-US" dirty="0" smtClean="0"/>
              </a:p>
              <a:p>
                <a:pPr>
                  <a:buNone/>
                </a:pPr>
                <a:r>
                  <a:rPr lang="en-US" dirty="0" smtClean="0"/>
                  <a:t>	We’ll even give you a calculator if you’d like (actually, we won’t)…</a:t>
                </a: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704" t="-2695" b="-1213"/>
                </a:stretch>
              </a:blipFill>
            </p:spPr>
            <p:txBody>
              <a:bodyPr/>
              <a:lstStyle/>
              <a:p>
                <a:r>
                  <a:rPr lang="en-US">
                    <a:noFill/>
                  </a:rPr>
                  <a:t> </a:t>
                </a:r>
              </a:p>
            </p:txBody>
          </p:sp>
        </mc:Fallback>
      </mc:AlternateContent>
      <p:sp>
        <p:nvSpPr>
          <p:cNvPr id="686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II -100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What is 700,000?</a:t>
            </a:r>
            <a:endParaRPr lang="en-US" dirty="0"/>
          </a:p>
          <a:p>
            <a:pPr>
              <a:buNone/>
            </a:pPr>
            <a:endParaRPr lang="en-US" dirty="0" smtClean="0"/>
          </a:p>
          <a:p>
            <a:pPr>
              <a:buNone/>
            </a:pPr>
            <a:endParaRPr lang="en-US" dirty="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
        <p:nvSpPr>
          <p:cNvPr id="348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481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II-200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a:buNone/>
                </a:pPr>
                <a:r>
                  <a:rPr lang="en-US" dirty="0" smtClean="0"/>
                  <a:t>If   </a:t>
                </a:r>
              </a:p>
              <a:p>
                <a:pPr>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+1</m:t>
                          </m:r>
                        </m:num>
                        <m:den>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+1</m:t>
                          </m:r>
                        </m:den>
                      </m:f>
                    </m:oMath>
                  </m:oMathPara>
                </a14:m>
                <a:endParaRPr lang="en-US" dirty="0"/>
              </a:p>
              <a:p>
                <a:pPr>
                  <a:buNone/>
                </a:pPr>
                <a:endParaRPr lang="en-US" dirty="0" smtClean="0"/>
              </a:p>
              <a:p>
                <a:pPr>
                  <a:buNone/>
                </a:pPr>
                <a:r>
                  <a:rPr lang="en-US" dirty="0" smtClean="0"/>
                  <a:t>this is the integer nearest to </a:t>
                </a: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(300)</m:t>
                    </m:r>
                  </m:oMath>
                </a14:m>
                <a:r>
                  <a:rPr lang="en-US" dirty="0" smtClean="0"/>
                  <a:t>.</a:t>
                </a:r>
                <a:endParaRPr lang="en-US" dirty="0"/>
              </a:p>
              <a:p>
                <a:pPr>
                  <a:buNone/>
                </a:pPr>
                <a:endParaRPr lang="en-US" dirty="0" smtClean="0"/>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704" t="-2695" b="-2426"/>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II-200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r>
              <a:rPr lang="en-US" dirty="0" smtClean="0"/>
              <a:t>What is 200?</a:t>
            </a:r>
          </a:p>
          <a:p>
            <a:pPr>
              <a:buNone/>
            </a:pPr>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II-300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a:buNone/>
                </a:pPr>
                <a:r>
                  <a:rPr lang="en-US" dirty="0" smtClean="0"/>
                  <a:t>   If</a:t>
                </a:r>
              </a:p>
              <a:p>
                <a:pPr>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+1</m:t>
                          </m:r>
                        </m:num>
                        <m:den>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r>
                            <a:rPr lang="en-US" b="0" i="1" smtClean="0">
                              <a:latin typeface="Cambria Math" panose="02040503050406030204" pitchFamily="18" charset="0"/>
                            </a:rPr>
                            <m:t>+1</m:t>
                          </m:r>
                        </m:den>
                      </m:f>
                    </m:oMath>
                  </m:oMathPara>
                </a14:m>
                <a:endParaRPr lang="en-US" dirty="0"/>
              </a:p>
              <a:p>
                <a:pPr>
                  <a:buNone/>
                </a:pPr>
                <a:endParaRPr lang="en-US" dirty="0" smtClean="0"/>
              </a:p>
              <a:p>
                <a:pPr>
                  <a:buNone/>
                </a:pPr>
                <a:r>
                  <a:rPr lang="en-US" dirty="0" smtClean="0"/>
                  <a:t>this is the integer nearest to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300</m:t>
                        </m:r>
                      </m:e>
                    </m:d>
                    <m:r>
                      <a:rPr lang="en-US" b="0" i="1" smtClean="0">
                        <a:latin typeface="Cambria Math" panose="02040503050406030204" pitchFamily="18" charset="0"/>
                      </a:rPr>
                      <m:t>.</m:t>
                    </m:r>
                  </m:oMath>
                </a14:m>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t="-1752" b="-3639"/>
                </a:stretch>
              </a:blipFill>
            </p:spPr>
            <p:txBody>
              <a:bodyPr/>
              <a:lstStyle/>
              <a:p>
                <a:r>
                  <a:rPr lang="en-US">
                    <a:noFill/>
                  </a:rPr>
                  <a:t> </a:t>
                </a:r>
              </a:p>
            </p:txBody>
          </p:sp>
        </mc:Fallback>
      </mc:AlternateContent>
      <p:sp>
        <p:nvSpPr>
          <p:cNvPr id="6041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Practice Question 1</a:t>
            </a:r>
            <a:endParaRPr lang="en-US" dirty="0"/>
          </a:p>
        </p:txBody>
      </p:sp>
      <p:sp>
        <p:nvSpPr>
          <p:cNvPr id="3" name="Content Placeholder 2"/>
          <p:cNvSpPr>
            <a:spLocks noGrp="1"/>
          </p:cNvSpPr>
          <p:nvPr>
            <p:ph idx="1"/>
          </p:nvPr>
        </p:nvSpPr>
        <p:spPr/>
        <p:txBody>
          <a:bodyPr>
            <a:normAutofit lnSpcReduction="10000"/>
          </a:bodyPr>
          <a:lstStyle/>
          <a:p>
            <a:endParaRPr lang="en-US" dirty="0" smtClean="0"/>
          </a:p>
          <a:p>
            <a:pPr>
              <a:buNone/>
            </a:pPr>
            <a:r>
              <a:rPr lang="en-US" dirty="0" smtClean="0"/>
              <a:t>   This is the smallest positive prime integer which is greater than 2.</a:t>
            </a:r>
            <a:endParaRPr lang="en-US" dirty="0"/>
          </a:p>
          <a:p>
            <a:endParaRPr lang="en-US" dirty="0" smtClean="0"/>
          </a:p>
          <a:p>
            <a:endParaRPr lang="en-US" dirty="0"/>
          </a:p>
          <a:p>
            <a:endParaRPr lang="en-US" dirty="0" smtClean="0"/>
          </a:p>
          <a:p>
            <a:endParaRPr lang="en-US" dirty="0"/>
          </a:p>
          <a:p>
            <a:pPr>
              <a:buNone/>
            </a:pPr>
            <a:r>
              <a:rPr lang="en-US" dirty="0" smtClean="0">
                <a:hlinkClick r:id="rId3" action="ppaction://hlinksldjump"/>
              </a:rPr>
              <a:t>Display Answer</a:t>
            </a:r>
            <a:r>
              <a:rPr lang="en-US" dirty="0" smtClean="0"/>
              <a:t>				</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II-300</a:t>
            </a:r>
            <a:br>
              <a:rPr lang="en-US" dirty="0" smtClean="0"/>
            </a:br>
            <a:r>
              <a:rPr lang="en-US" dirty="0" smtClean="0"/>
              <a:t>Answer</a:t>
            </a:r>
            <a:endParaRPr lang="en-US" dirty="0"/>
          </a:p>
        </p:txBody>
      </p:sp>
      <p:sp>
        <p:nvSpPr>
          <p:cNvPr id="3" name="Content Placeholder 2"/>
          <p:cNvSpPr>
            <a:spLocks noGrp="1"/>
          </p:cNvSpPr>
          <p:nvPr>
            <p:ph idx="1"/>
          </p:nvPr>
        </p:nvSpPr>
        <p:spPr/>
        <p:txBody>
          <a:bodyPr>
            <a:normAutofit/>
          </a:bodyPr>
          <a:lstStyle/>
          <a:p>
            <a:pPr>
              <a:buNone/>
            </a:pPr>
            <a:r>
              <a:rPr lang="en-US" dirty="0" smtClean="0"/>
              <a:t>What is zero?</a:t>
            </a:r>
            <a:endParaRPr lang="en-US" dirty="0"/>
          </a:p>
          <a:p>
            <a:pPr>
              <a:buNone/>
            </a:pPr>
            <a:endParaRPr lang="en-US" dirty="0"/>
          </a:p>
          <a:p>
            <a:pPr>
              <a:buNone/>
            </a:pPr>
            <a:endParaRPr lang="en-US" dirty="0" smtClean="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II-400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a:buNone/>
                </a:pPr>
                <a:r>
                  <a:rPr lang="en-US" dirty="0" smtClean="0"/>
                  <a:t> Given the complex number    </a:t>
                </a:r>
              </a:p>
              <a:p>
                <a:pPr>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𝑧</m:t>
                      </m:r>
                      <m:r>
                        <a:rPr lang="en-US" b="0" i="1" smtClean="0">
                          <a:latin typeface="Cambria Math" panose="02040503050406030204" pitchFamily="18" charset="0"/>
                        </a:rPr>
                        <m:t>=1+</m:t>
                      </m:r>
                      <m:r>
                        <a:rPr lang="en-US" b="0" i="1" smtClean="0">
                          <a:latin typeface="Cambria Math" panose="02040503050406030204" pitchFamily="18" charset="0"/>
                        </a:rPr>
                        <m:t>𝑖</m:t>
                      </m:r>
                    </m:oMath>
                  </m:oMathPara>
                </a14:m>
                <a:endParaRPr lang="en-US" dirty="0"/>
              </a:p>
              <a:p>
                <a:pPr>
                  <a:buNone/>
                </a:pPr>
                <a:r>
                  <a:rPr lang="en-US" dirty="0" smtClean="0"/>
                  <a:t>    this would be the standard complex representation of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𝑧</m:t>
                        </m:r>
                      </m:e>
                      <m:sup>
                        <m:r>
                          <a:rPr lang="en-US" b="0" i="1" smtClean="0">
                            <a:latin typeface="Cambria Math" panose="02040503050406030204" pitchFamily="18" charset="0"/>
                          </a:rPr>
                          <m:t>8</m:t>
                        </m:r>
                      </m:sup>
                    </m:sSup>
                    <m:r>
                      <a:rPr lang="en-US" b="0" i="1" smtClean="0">
                        <a:latin typeface="Cambria Math" panose="02040503050406030204" pitchFamily="18" charset="0"/>
                      </a:rPr>
                      <m:t>.</m:t>
                    </m:r>
                  </m:oMath>
                </a14:m>
                <a:endParaRPr lang="en-US" dirty="0" smtClean="0"/>
              </a:p>
              <a:p>
                <a:pPr>
                  <a:buNone/>
                </a:pPr>
                <a:endParaRPr lang="en-US" dirty="0"/>
              </a:p>
              <a:p>
                <a:pPr>
                  <a:buNone/>
                </a:pPr>
                <a:endParaRPr lang="en-US" dirty="0" smtClean="0"/>
              </a:p>
              <a:p>
                <a:pPr>
                  <a:buNone/>
                </a:pPr>
                <a:endParaRPr lang="en-US" dirty="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704" t="-2695" b="-1213"/>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II-400</a:t>
            </a:r>
            <a:br>
              <a:rPr lang="en-US" dirty="0" smtClean="0"/>
            </a:br>
            <a:r>
              <a:rPr lang="en-US" dirty="0" smtClean="0"/>
              <a:t>Answer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7500" lnSpcReduction="20000"/>
              </a:bodyPr>
              <a:lstStyle/>
              <a:p>
                <a:pPr>
                  <a:buNone/>
                </a:pPr>
                <a:r>
                  <a:rPr lang="en-US" dirty="0" smtClean="0"/>
                  <a:t>What is 16 + 0i (or just 16)?</a:t>
                </a:r>
              </a:p>
              <a:p>
                <a:pPr>
                  <a:buNone/>
                </a:pPr>
                <a:endParaRPr lang="en-US" dirty="0" smtClean="0"/>
              </a:p>
              <a:p>
                <a:pPr>
                  <a:buNone/>
                </a:pPr>
                <a:r>
                  <a:rPr lang="en-US" dirty="0" smtClean="0"/>
                  <a:t>    You can either use the binomial theorem, or visualize z as a vector of length </a:t>
                </a:r>
                <a14:m>
                  <m:oMath xmlns:m="http://schemas.openxmlformats.org/officeDocument/2006/math">
                    <m:rad>
                      <m:radPr>
                        <m:degHide m:val="on"/>
                        <m:ctrlPr>
                          <a:rPr lang="en-US" i="1" smtClean="0">
                            <a:latin typeface="Cambria Math" panose="02040503050406030204" pitchFamily="18" charset="0"/>
                          </a:rPr>
                        </m:ctrlPr>
                      </m:radPr>
                      <m:deg/>
                      <m:e>
                        <m:r>
                          <a:rPr lang="en-US" b="0" i="1" smtClean="0">
                            <a:latin typeface="Cambria Math" panose="02040503050406030204" pitchFamily="18" charset="0"/>
                          </a:rPr>
                          <m:t>2</m:t>
                        </m:r>
                      </m:e>
                    </m:rad>
                  </m:oMath>
                </a14:m>
                <a:r>
                  <a:rPr lang="en-US" dirty="0" smtClean="0"/>
                  <a:t> at a 45 degree angle in the first quadrant; each successive power multiplies the length by this factor and rotates the vector 45 degrees counterclockwise.</a:t>
                </a:r>
              </a:p>
              <a:p>
                <a:pPr>
                  <a:buNone/>
                </a:pPr>
                <a:endParaRPr lang="en-US" dirty="0"/>
              </a:p>
              <a:p>
                <a:pPr>
                  <a:buNone/>
                </a:pPr>
                <a:endParaRPr lang="en-US" dirty="0" smtClean="0"/>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185" t="-2561"/>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Algebra II-500</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20000"/>
              </a:bodyPr>
              <a:lstStyle/>
              <a:p>
                <a:pPr>
                  <a:buNone/>
                </a:pPr>
                <a:r>
                  <a:rPr lang="en-US" dirty="0" smtClean="0"/>
                  <a:t>   This is the quotient when </a:t>
                </a:r>
              </a:p>
              <a:p>
                <a:pPr>
                  <a:buNone/>
                </a:pPr>
                <a14:m>
                  <m:oMathPara xmlns:m="http://schemas.openxmlformats.org/officeDocument/2006/math">
                    <m:oMathParaPr>
                      <m:jc m:val="centerGroup"/>
                    </m:oMathParaPr>
                    <m:oMath xmlns:m="http://schemas.openxmlformats.org/officeDocument/2006/math">
                      <m:sSup>
                        <m:sSupPr>
                          <m:ctrlPr>
                            <a:rPr lang="en-US" sz="4400" b="0" i="1" smtClean="0">
                              <a:latin typeface="Cambria Math" panose="02040503050406030204" pitchFamily="18" charset="0"/>
                            </a:rPr>
                          </m:ctrlPr>
                        </m:sSupPr>
                        <m:e>
                          <m:r>
                            <a:rPr lang="en-US" sz="4400" b="0" i="1" smtClean="0">
                              <a:latin typeface="Cambria Math" panose="02040503050406030204" pitchFamily="18" charset="0"/>
                            </a:rPr>
                            <m:t>𝑥</m:t>
                          </m:r>
                        </m:e>
                        <m:sup>
                          <m:r>
                            <a:rPr lang="en-US" sz="4400" b="0" i="1" smtClean="0">
                              <a:latin typeface="Cambria Math" panose="02040503050406030204" pitchFamily="18" charset="0"/>
                            </a:rPr>
                            <m:t>12</m:t>
                          </m:r>
                        </m:sup>
                      </m:sSup>
                      <m:r>
                        <a:rPr lang="en-US" sz="4400" b="0" i="1" smtClean="0">
                          <a:latin typeface="Cambria Math" panose="02040503050406030204" pitchFamily="18" charset="0"/>
                        </a:rPr>
                        <m:t>−2</m:t>
                      </m:r>
                      <m:sSup>
                        <m:sSupPr>
                          <m:ctrlPr>
                            <a:rPr lang="en-US" sz="4400" b="0" i="1" smtClean="0">
                              <a:latin typeface="Cambria Math" panose="02040503050406030204" pitchFamily="18" charset="0"/>
                            </a:rPr>
                          </m:ctrlPr>
                        </m:sSupPr>
                        <m:e>
                          <m:r>
                            <a:rPr lang="en-US" sz="4400" b="0" i="1" smtClean="0">
                              <a:latin typeface="Cambria Math" panose="02040503050406030204" pitchFamily="18" charset="0"/>
                            </a:rPr>
                            <m:t>𝑥</m:t>
                          </m:r>
                        </m:e>
                        <m:sup>
                          <m:r>
                            <a:rPr lang="en-US" sz="4400" b="0" i="1" smtClean="0">
                              <a:latin typeface="Cambria Math" panose="02040503050406030204" pitchFamily="18" charset="0"/>
                            </a:rPr>
                            <m:t>8</m:t>
                          </m:r>
                        </m:sup>
                      </m:sSup>
                      <m:r>
                        <a:rPr lang="en-US" sz="4400" b="0" i="1" smtClean="0">
                          <a:latin typeface="Cambria Math" panose="02040503050406030204" pitchFamily="18" charset="0"/>
                        </a:rPr>
                        <m:t>−</m:t>
                      </m:r>
                      <m:sSup>
                        <m:sSupPr>
                          <m:ctrlPr>
                            <a:rPr lang="en-US" sz="4400" b="0" i="1" smtClean="0">
                              <a:latin typeface="Cambria Math" panose="02040503050406030204" pitchFamily="18" charset="0"/>
                            </a:rPr>
                          </m:ctrlPr>
                        </m:sSupPr>
                        <m:e>
                          <m:r>
                            <a:rPr lang="en-US" sz="4400" b="0" i="1" smtClean="0">
                              <a:latin typeface="Cambria Math" panose="02040503050406030204" pitchFamily="18" charset="0"/>
                            </a:rPr>
                            <m:t>𝑥</m:t>
                          </m:r>
                        </m:e>
                        <m:sup>
                          <m:r>
                            <a:rPr lang="en-US" sz="4400" b="0" i="1" smtClean="0">
                              <a:latin typeface="Cambria Math" panose="02040503050406030204" pitchFamily="18" charset="0"/>
                            </a:rPr>
                            <m:t>4</m:t>
                          </m:r>
                        </m:sup>
                      </m:sSup>
                      <m:r>
                        <a:rPr lang="en-US" sz="4400" b="0" i="1" smtClean="0">
                          <a:latin typeface="Cambria Math" panose="02040503050406030204" pitchFamily="18" charset="0"/>
                        </a:rPr>
                        <m:t>+2</m:t>
                      </m:r>
                    </m:oMath>
                  </m:oMathPara>
                </a14:m>
                <a:endParaRPr lang="en-US" sz="4400" dirty="0"/>
              </a:p>
              <a:p>
                <a:pPr>
                  <a:buNone/>
                </a:pPr>
                <a:r>
                  <a:rPr lang="en-US" sz="4400" dirty="0"/>
                  <a:t>	</a:t>
                </a:r>
                <a:r>
                  <a:rPr lang="en-US" sz="3500" dirty="0" smtClean="0"/>
                  <a:t>is divided by </a:t>
                </a:r>
                <a14:m>
                  <m:oMath xmlns:m="http://schemas.openxmlformats.org/officeDocument/2006/math">
                    <m:sSup>
                      <m:sSupPr>
                        <m:ctrlPr>
                          <a:rPr lang="en-US" sz="3900" b="0" i="1" smtClean="0">
                            <a:latin typeface="Cambria Math" panose="02040503050406030204" pitchFamily="18" charset="0"/>
                          </a:rPr>
                        </m:ctrlPr>
                      </m:sSupPr>
                      <m:e>
                        <m:r>
                          <a:rPr lang="en-US" sz="3900" b="0" i="1" smtClean="0">
                            <a:latin typeface="Cambria Math" panose="02040503050406030204" pitchFamily="18" charset="0"/>
                          </a:rPr>
                          <m:t>𝑥</m:t>
                        </m:r>
                      </m:e>
                      <m:sup>
                        <m:r>
                          <a:rPr lang="en-US" sz="3900" b="0" i="1" smtClean="0">
                            <a:latin typeface="Cambria Math" panose="02040503050406030204" pitchFamily="18" charset="0"/>
                          </a:rPr>
                          <m:t>4</m:t>
                        </m:r>
                      </m:sup>
                    </m:sSup>
                    <m:r>
                      <a:rPr lang="en-US" sz="3900" b="0" i="1" smtClean="0">
                        <a:latin typeface="Cambria Math" panose="02040503050406030204" pitchFamily="18" charset="0"/>
                      </a:rPr>
                      <m:t>−2 </m:t>
                    </m:r>
                  </m:oMath>
                </a14:m>
                <a:r>
                  <a:rPr lang="en-US" sz="4800" dirty="0" smtClean="0"/>
                  <a:t>.</a:t>
                </a:r>
                <a:endParaRPr lang="en-US" sz="4800" dirty="0"/>
              </a:p>
              <a:p>
                <a:pPr>
                  <a:buNone/>
                </a:pPr>
                <a:endParaRPr lang="en-US" sz="4400" dirty="0" smtClean="0"/>
              </a:p>
              <a:p>
                <a:pPr>
                  <a:buNone/>
                </a:pPr>
                <a:r>
                  <a:rPr lang="en-US" sz="4400" dirty="0" smtClean="0"/>
                  <a:t> </a:t>
                </a:r>
              </a:p>
              <a:p>
                <a:pPr>
                  <a:buNone/>
                </a:pPr>
                <a:endParaRPr lang="en-US" dirty="0" smtClean="0"/>
              </a:p>
              <a:p>
                <a:pPr>
                  <a:buNone/>
                </a:pPr>
                <a:endParaRPr lang="en-US" dirty="0" smtClean="0"/>
              </a:p>
              <a:p>
                <a:pPr>
                  <a:buNone/>
                </a:pPr>
                <a:r>
                  <a:rPr lang="en-US" dirty="0" smtClean="0">
                    <a:hlinkClick r:id="rId2" action="ppaction://hlinksldjump"/>
                  </a:rPr>
                  <a:t>Display Answer</a:t>
                </a:r>
                <a:endParaRPr lang="en-US"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704" t="-3504" b="-1078"/>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Algebra II-500</a:t>
            </a:r>
            <a:br>
              <a:rPr lang="en-US" dirty="0" smtClean="0"/>
            </a:br>
            <a:r>
              <a:rPr lang="en-US" dirty="0" smtClean="0"/>
              <a:t>Answer</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a:buNone/>
                </a:pPr>
                <a:r>
                  <a:rPr lang="en-US" dirty="0" smtClean="0"/>
                  <a:t>What is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8</m:t>
                        </m:r>
                      </m:sup>
                    </m:sSup>
                    <m:r>
                      <a:rPr lang="en-US" b="0" i="1" smtClean="0">
                        <a:latin typeface="Cambria Math" panose="02040503050406030204" pitchFamily="18" charset="0"/>
                      </a:rPr>
                      <m:t>−1</m:t>
                    </m:r>
                  </m:oMath>
                </a14:m>
                <a:r>
                  <a:rPr lang="en-US" dirty="0" smtClean="0"/>
                  <a:t>?</a:t>
                </a:r>
              </a:p>
              <a:p>
                <a:pPr>
                  <a:buNone/>
                </a:pPr>
                <a:endParaRPr lang="en-US" dirty="0"/>
              </a:p>
              <a:p>
                <a:pPr>
                  <a:buNone/>
                </a:pPr>
                <a:r>
                  <a:rPr lang="en-US" dirty="0" smtClean="0"/>
                  <a:t>    You can either plow through the long division, or (better) factor by grouping!</a:t>
                </a:r>
              </a:p>
              <a:p>
                <a:pPr>
                  <a:buNone/>
                </a:pPr>
                <a:endParaRPr lang="en-US" dirty="0"/>
              </a:p>
              <a:p>
                <a:pPr>
                  <a:buNone/>
                </a:pPr>
                <a:endParaRPr lang="en-US" dirty="0" smtClean="0"/>
              </a:p>
              <a:p>
                <a:pPr>
                  <a:buNone/>
                </a:pPr>
                <a:r>
                  <a:rPr lang="en-US" dirty="0"/>
                  <a:t>	</a:t>
                </a:r>
                <a:r>
                  <a:rPr lang="en-US" dirty="0" smtClean="0"/>
                  <a:t>						</a:t>
                </a:r>
                <a:r>
                  <a:rPr lang="en-US" dirty="0" smtClean="0">
                    <a:hlinkClick r:id="rId2" action="ppaction://hlinksldjump"/>
                  </a:rPr>
                  <a:t>Main Board</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3"/>
                <a:stretch>
                  <a:fillRect l="-1852" t="-1617" r="-1704"/>
                </a:stretch>
              </a:blipFill>
            </p:spPr>
            <p:txBody>
              <a:bodyPr/>
              <a:lstStyle/>
              <a:p>
                <a:r>
                  <a:rPr lang="en-US">
                    <a:noFill/>
                  </a:rPr>
                  <a:t> </a:t>
                </a:r>
              </a:p>
            </p:txBody>
          </p:sp>
        </mc:Fallback>
      </mc:AlternateContent>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4">
      <a:dk1>
        <a:sysClr val="windowText" lastClr="000000"/>
      </a:dk1>
      <a:lt1>
        <a:sysClr val="window" lastClr="FFFFFF"/>
      </a:lt1>
      <a:dk2>
        <a:srgbClr val="17365D"/>
      </a:dk2>
      <a:lt2>
        <a:srgbClr val="EEECE1"/>
      </a:lt2>
      <a:accent1>
        <a:srgbClr val="4F81BD"/>
      </a:accent1>
      <a:accent2>
        <a:srgbClr val="C0504D"/>
      </a:accent2>
      <a:accent3>
        <a:srgbClr val="9BBB59"/>
      </a:accent3>
      <a:accent4>
        <a:srgbClr val="8064A2"/>
      </a:accent4>
      <a:accent5>
        <a:srgbClr val="4BACC6"/>
      </a:accent5>
      <a:accent6>
        <a:srgbClr val="F79646"/>
      </a:accent6>
      <a:hlink>
        <a:srgbClr val="5DD3FF"/>
      </a:hlink>
      <a:folHlink>
        <a:srgbClr val="1D1B1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8877</TotalTime>
  <Words>1712</Words>
  <Application>Microsoft Office PowerPoint</Application>
  <PresentationFormat>On-screen Show (4:3)</PresentationFormat>
  <Paragraphs>753</Paragraphs>
  <Slides>147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147</vt:i4>
      </vt:variant>
    </vt:vector>
  </HeadingPairs>
  <TitlesOfParts>
    <vt:vector size="153" baseType="lpstr">
      <vt:lpstr>Arial</vt:lpstr>
      <vt:lpstr>Calibri</vt:lpstr>
      <vt:lpstr>Cambria Math</vt:lpstr>
      <vt:lpstr>Georgia</vt:lpstr>
      <vt:lpstr>Times New Roman</vt:lpstr>
      <vt:lpstr>Office Theme</vt:lpstr>
      <vt:lpstr>  </vt:lpstr>
      <vt:lpstr>The Math Jeopardy Crew</vt:lpstr>
      <vt:lpstr>Basic Rules</vt:lpstr>
      <vt:lpstr>Rules</vt:lpstr>
      <vt:lpstr>Rules</vt:lpstr>
      <vt:lpstr>Daily Doubles</vt:lpstr>
      <vt:lpstr>Final Jeopardy</vt:lpstr>
      <vt:lpstr>Buzzer Test</vt:lpstr>
      <vt:lpstr>Practice Question 1</vt:lpstr>
      <vt:lpstr>Practice Question 1 Answer</vt:lpstr>
      <vt:lpstr>Practice Question 2</vt:lpstr>
      <vt:lpstr>Practice Question 2 Answer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Probability and Statistics - 100</vt:lpstr>
      <vt:lpstr>PowerPoint Presentation</vt:lpstr>
      <vt:lpstr>Probability and Statistics - 100 Answer</vt:lpstr>
      <vt:lpstr>PowerPoint Presentation</vt:lpstr>
      <vt:lpstr>Probability and Statistics - 200</vt:lpstr>
      <vt:lpstr>PowerPoint Presentation</vt:lpstr>
      <vt:lpstr>Probability and Statistics - 200 Answer</vt:lpstr>
      <vt:lpstr>PowerPoint Presentation</vt:lpstr>
      <vt:lpstr>Probability and Statistics - 300</vt:lpstr>
      <vt:lpstr>PowerPoint Presentation</vt:lpstr>
      <vt:lpstr>Probability and Statistics - 300 Answer</vt:lpstr>
      <vt:lpstr>PowerPoint Presentation</vt:lpstr>
      <vt:lpstr>Probability and Statistics - 400</vt:lpstr>
      <vt:lpstr>PowerPoint Presentation</vt:lpstr>
      <vt:lpstr>Probability and Statistics-400 Answer</vt:lpstr>
      <vt:lpstr>PowerPoint Presentation</vt:lpstr>
      <vt:lpstr>Probability and Statistics - 500</vt:lpstr>
      <vt:lpstr>PowerPoint Presentation</vt:lpstr>
      <vt:lpstr>Probability and Statistics - 500 Answer</vt:lpstr>
      <vt:lpstr>PowerPoint Presentation</vt:lpstr>
      <vt:lpstr>Begins with “L”- 100</vt:lpstr>
      <vt:lpstr>PowerPoint Presentation</vt:lpstr>
      <vt:lpstr>Begins with “L”- 100 Answer</vt:lpstr>
      <vt:lpstr>PowerPoint Presentation</vt:lpstr>
      <vt:lpstr>Begins with "L"- 200</vt:lpstr>
      <vt:lpstr>PowerPoint Presentation</vt:lpstr>
      <vt:lpstr>Begins with "L"- 200 Answer</vt:lpstr>
      <vt:lpstr>PowerPoint Presentation</vt:lpstr>
      <vt:lpstr>Begins with "L"- 300</vt:lpstr>
      <vt:lpstr>PowerPoint Presentation</vt:lpstr>
      <vt:lpstr>Begins with "L"- 300 Answer</vt:lpstr>
      <vt:lpstr>PowerPoint Presentation</vt:lpstr>
      <vt:lpstr>Begins with "L"- 400</vt:lpstr>
      <vt:lpstr>PowerPoint Presentation</vt:lpstr>
      <vt:lpstr>Begins with "L"- 400 Answer</vt:lpstr>
      <vt:lpstr>PowerPoint Presentation</vt:lpstr>
      <vt:lpstr>Begins with "L"- 500</vt:lpstr>
      <vt:lpstr>PowerPoint Presentation</vt:lpstr>
      <vt:lpstr>Begins with "L"- 500 Answer</vt:lpstr>
      <vt:lpstr>PowerPoint Presentation</vt:lpstr>
      <vt:lpstr>Four-Letter Math Words - 100</vt:lpstr>
      <vt:lpstr>PowerPoint Presentation</vt:lpstr>
      <vt:lpstr>Four-Letter Math Words - 100 Answer</vt:lpstr>
      <vt:lpstr>PowerPoint Presentation</vt:lpstr>
      <vt:lpstr>Four-Letter Math Words - 200</vt:lpstr>
      <vt:lpstr>PowerPoint Presentation</vt:lpstr>
      <vt:lpstr>Four-Letter Math Words - 200 Answer</vt:lpstr>
      <vt:lpstr>PowerPoint Presentation</vt:lpstr>
      <vt:lpstr>Four-Letter Math Words - 300</vt:lpstr>
      <vt:lpstr>PowerPoint Presentation</vt:lpstr>
      <vt:lpstr>Four-Letter Math Words - 300 Answer</vt:lpstr>
      <vt:lpstr>PowerPoint Presentation</vt:lpstr>
      <vt:lpstr>Four-Letter Math Words - 400</vt:lpstr>
      <vt:lpstr>PowerPoint Presentation</vt:lpstr>
      <vt:lpstr>Four-Letter Math Words - 400 Answer</vt:lpstr>
      <vt:lpstr>PowerPoint Presentation</vt:lpstr>
      <vt:lpstr>Four-Letter Math Words - 500</vt:lpstr>
      <vt:lpstr>PowerPoint Presentation</vt:lpstr>
      <vt:lpstr>Four-Letter Math Words - 500 Answer</vt:lpstr>
      <vt:lpstr>PowerPoint Presentation</vt:lpstr>
      <vt:lpstr>Algebra II -100</vt:lpstr>
      <vt:lpstr>PowerPoint Presentation</vt:lpstr>
      <vt:lpstr>Algebra II -100 Answer</vt:lpstr>
      <vt:lpstr>PowerPoint Presentation</vt:lpstr>
      <vt:lpstr>Algebra II-200</vt:lpstr>
      <vt:lpstr>PowerPoint Presentation</vt:lpstr>
      <vt:lpstr>Algebra II-200 Answer</vt:lpstr>
      <vt:lpstr>PowerPoint Presentation</vt:lpstr>
      <vt:lpstr>Algebra II-300</vt:lpstr>
      <vt:lpstr>PowerPoint Presentation</vt:lpstr>
      <vt:lpstr>Algebra II-300 Answer</vt:lpstr>
      <vt:lpstr>PowerPoint Presentation</vt:lpstr>
      <vt:lpstr>Algebra II-400</vt:lpstr>
      <vt:lpstr>PowerPoint Presentation</vt:lpstr>
      <vt:lpstr>Algebra II-400 Answer</vt:lpstr>
      <vt:lpstr>PowerPoint Presentation</vt:lpstr>
      <vt:lpstr>Algebra II-500</vt:lpstr>
      <vt:lpstr>PowerPoint Presentation</vt:lpstr>
      <vt:lpstr>Algebra II-500 Answer</vt:lpstr>
      <vt:lpstr>PowerPoint Presentation</vt:lpstr>
      <vt:lpstr>Count It! - 100</vt:lpstr>
      <vt:lpstr>PowerPoint Presentation</vt:lpstr>
      <vt:lpstr>Count It! - 100 Answer</vt:lpstr>
      <vt:lpstr>PowerPoint Presentation</vt:lpstr>
      <vt:lpstr>Count It! - 200</vt:lpstr>
      <vt:lpstr>PowerPoint Presentation</vt:lpstr>
      <vt:lpstr>Count It! - 200 Answer</vt:lpstr>
      <vt:lpstr>PowerPoint Presentation</vt:lpstr>
      <vt:lpstr>Count It! - 300</vt:lpstr>
      <vt:lpstr>PowerPoint Presentation</vt:lpstr>
      <vt:lpstr>Count It! - 300 Answer</vt:lpstr>
      <vt:lpstr>PowerPoint Presentation</vt:lpstr>
      <vt:lpstr>Count It! - 400</vt:lpstr>
      <vt:lpstr>PowerPoint Presentation</vt:lpstr>
      <vt:lpstr>Count It! - 400 Answer</vt:lpstr>
      <vt:lpstr>PowerPoint Presentation</vt:lpstr>
      <vt:lpstr>Count It! - 500</vt:lpstr>
      <vt:lpstr>PowerPoint Presentation</vt:lpstr>
      <vt:lpstr>Count It! - 500 Answer</vt:lpstr>
      <vt:lpstr>PowerPoint Presentation</vt:lpstr>
      <vt:lpstr>Rhyme Time-100</vt:lpstr>
      <vt:lpstr>PowerPoint Presentation</vt:lpstr>
      <vt:lpstr>Rhyme Time-100 Answer</vt:lpstr>
      <vt:lpstr>PowerPoint Presentation</vt:lpstr>
      <vt:lpstr>Rhyme Time-200</vt:lpstr>
      <vt:lpstr>PowerPoint Presentation</vt:lpstr>
      <vt:lpstr>Rhyme Time-200 Answer</vt:lpstr>
      <vt:lpstr>PowerPoint Presentation</vt:lpstr>
      <vt:lpstr>Rhyme Time-300</vt:lpstr>
      <vt:lpstr>PowerPoint Presentation</vt:lpstr>
      <vt:lpstr>Rhyme Time-300 Answer</vt:lpstr>
      <vt:lpstr>PowerPoint Presentation</vt:lpstr>
      <vt:lpstr>Rhyme Time-400</vt:lpstr>
      <vt:lpstr>PowerPoint Presentation</vt:lpstr>
      <vt:lpstr>Rhyme Time-400 Answer</vt:lpstr>
      <vt:lpstr>PowerPoint Presentation</vt:lpstr>
      <vt:lpstr>Rhyme Time-500</vt:lpstr>
      <vt:lpstr>PowerPoint Presentation</vt:lpstr>
      <vt:lpstr>Rhyme Time-500 Answer</vt:lpstr>
      <vt:lpstr>PowerPoint Presentation</vt:lpstr>
      <vt:lpstr>Daily Double (1)</vt:lpstr>
      <vt:lpstr>Daily Double (2)</vt:lpstr>
      <vt:lpstr>Final Jeopardy</vt:lpstr>
      <vt:lpstr>PowerPoint Presentation</vt:lpstr>
      <vt:lpstr>Final Jeopardy</vt:lpstr>
      <vt:lpstr>PowerPoint Presentation</vt:lpstr>
      <vt:lpstr>Final Jeopardy Answer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Augusta State University</dc:title>
  <dc:creator>User Support Test</dc:creator>
  <cp:lastModifiedBy>Smith, Neal O.</cp:lastModifiedBy>
  <cp:revision>347</cp:revision>
  <cp:lastPrinted>2016-03-02T20:54:38Z</cp:lastPrinted>
  <dcterms:created xsi:type="dcterms:W3CDTF">2009-10-15T20:03:58Z</dcterms:created>
  <dcterms:modified xsi:type="dcterms:W3CDTF">2017-03-03T14:19:17Z</dcterms:modified>
</cp:coreProperties>
</file>