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73" r:id="rId4"/>
    <p:sldId id="266" r:id="rId5"/>
    <p:sldId id="258" r:id="rId6"/>
    <p:sldId id="260" r:id="rId7"/>
    <p:sldId id="268" r:id="rId8"/>
    <p:sldId id="272" r:id="rId9"/>
    <p:sldId id="269" r:id="rId10"/>
    <p:sldId id="259" r:id="rId11"/>
    <p:sldId id="270" r:id="rId12"/>
    <p:sldId id="271" r:id="rId13"/>
    <p:sldId id="274" r:id="rId14"/>
    <p:sldId id="276" r:id="rId15"/>
    <p:sldId id="275" r:id="rId16"/>
    <p:sldId id="277" r:id="rId17"/>
    <p:sldId id="278" r:id="rId18"/>
    <p:sldId id="283" r:id="rId19"/>
    <p:sldId id="280" r:id="rId20"/>
    <p:sldId id="279" r:id="rId21"/>
    <p:sldId id="281" r:id="rId22"/>
    <p:sldId id="28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rrington, Ramona" initials="HR" lastIdx="2" clrIdx="0">
    <p:extLst>
      <p:ext uri="{19B8F6BF-5375-455C-9EA6-DF929625EA0E}">
        <p15:presenceInfo xmlns:p15="http://schemas.microsoft.com/office/powerpoint/2012/main" userId="Herrington, Ramo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4D5C44-C3B7-47EA-8F07-1A9091B58FD5}" v="258" dt="2021-10-18T16:41:32.273"/>
    <p1510:client id="{AF169507-2091-411F-A483-40709A791B62}" v="393" dt="2021-10-18T17:53:03.9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2FDFF98-ADB4-4DFD-AF44-10278BB1DC4E}"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BE5D-FB17-4279-9E8F-954DC2BC6141}"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4885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E2FDFF98-ADB4-4DFD-AF44-10278BB1DC4E}" type="datetimeFigureOut">
              <a:rPr lang="en-US" smtClean="0"/>
              <a:t>10/29/2021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BE5D-FB17-4279-9E8F-954DC2BC6141}" type="slidenum">
              <a:rPr lang="en-US" smtClean="0"/>
              <a:t>‹#›</a:t>
            </a:fld>
            <a:endParaRPr lang="en-US"/>
          </a:p>
        </p:txBody>
      </p:sp>
    </p:spTree>
    <p:extLst>
      <p:ext uri="{BB962C8B-B14F-4D97-AF65-F5344CB8AC3E}">
        <p14:creationId xmlns:p14="http://schemas.microsoft.com/office/powerpoint/2010/main" val="160944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FDFF98-ADB4-4DFD-AF44-10278BB1DC4E}"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BE5D-FB17-4279-9E8F-954DC2BC6141}" type="slidenum">
              <a:rPr lang="en-US" smtClean="0"/>
              <a:t>‹#›</a:t>
            </a:fld>
            <a:endParaRPr lang="en-US"/>
          </a:p>
        </p:txBody>
      </p:sp>
    </p:spTree>
    <p:extLst>
      <p:ext uri="{BB962C8B-B14F-4D97-AF65-F5344CB8AC3E}">
        <p14:creationId xmlns:p14="http://schemas.microsoft.com/office/powerpoint/2010/main" val="1065420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FDFF98-ADB4-4DFD-AF44-10278BB1DC4E}"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BE5D-FB17-4279-9E8F-954DC2BC6141}"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009569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FDFF98-ADB4-4DFD-AF44-10278BB1DC4E}"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BE5D-FB17-4279-9E8F-954DC2BC6141}" type="slidenum">
              <a:rPr lang="en-US" smtClean="0"/>
              <a:t>‹#›</a:t>
            </a:fld>
            <a:endParaRPr lang="en-US"/>
          </a:p>
        </p:txBody>
      </p:sp>
    </p:spTree>
    <p:extLst>
      <p:ext uri="{BB962C8B-B14F-4D97-AF65-F5344CB8AC3E}">
        <p14:creationId xmlns:p14="http://schemas.microsoft.com/office/powerpoint/2010/main" val="2801111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FDFF98-ADB4-4DFD-AF44-10278BB1DC4E}"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BE5D-FB17-4279-9E8F-954DC2BC6141}"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470088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FDFF98-ADB4-4DFD-AF44-10278BB1DC4E}"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BE5D-FB17-4279-9E8F-954DC2BC6141}" type="slidenum">
              <a:rPr lang="en-US" smtClean="0"/>
              <a:t>‹#›</a:t>
            </a:fld>
            <a:endParaRPr lang="en-US"/>
          </a:p>
        </p:txBody>
      </p:sp>
    </p:spTree>
    <p:extLst>
      <p:ext uri="{BB962C8B-B14F-4D97-AF65-F5344CB8AC3E}">
        <p14:creationId xmlns:p14="http://schemas.microsoft.com/office/powerpoint/2010/main" val="2463764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FDFF98-ADB4-4DFD-AF44-10278BB1DC4E}"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BE5D-FB17-4279-9E8F-954DC2BC6141}" type="slidenum">
              <a:rPr lang="en-US" smtClean="0"/>
              <a:t>‹#›</a:t>
            </a:fld>
            <a:endParaRPr lang="en-US"/>
          </a:p>
        </p:txBody>
      </p:sp>
    </p:spTree>
    <p:extLst>
      <p:ext uri="{BB962C8B-B14F-4D97-AF65-F5344CB8AC3E}">
        <p14:creationId xmlns:p14="http://schemas.microsoft.com/office/powerpoint/2010/main" val="4156590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FDFF98-ADB4-4DFD-AF44-10278BB1DC4E}"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BE5D-FB17-4279-9E8F-954DC2BC6141}" type="slidenum">
              <a:rPr lang="en-US" smtClean="0"/>
              <a:t>‹#›</a:t>
            </a:fld>
            <a:endParaRPr lang="en-US"/>
          </a:p>
        </p:txBody>
      </p:sp>
    </p:spTree>
    <p:extLst>
      <p:ext uri="{BB962C8B-B14F-4D97-AF65-F5344CB8AC3E}">
        <p14:creationId xmlns:p14="http://schemas.microsoft.com/office/powerpoint/2010/main" val="1017670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FDFF98-ADB4-4DFD-AF44-10278BB1DC4E}"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BE5D-FB17-4279-9E8F-954DC2BC6141}" type="slidenum">
              <a:rPr lang="en-US" smtClean="0"/>
              <a:t>‹#›</a:t>
            </a:fld>
            <a:endParaRPr lang="en-US"/>
          </a:p>
        </p:txBody>
      </p:sp>
    </p:spTree>
    <p:extLst>
      <p:ext uri="{BB962C8B-B14F-4D97-AF65-F5344CB8AC3E}">
        <p14:creationId xmlns:p14="http://schemas.microsoft.com/office/powerpoint/2010/main" val="2639989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FDFF98-ADB4-4DFD-AF44-10278BB1DC4E}"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BE5D-FB17-4279-9E8F-954DC2BC6141}" type="slidenum">
              <a:rPr lang="en-US" smtClean="0"/>
              <a:t>‹#›</a:t>
            </a:fld>
            <a:endParaRPr lang="en-US"/>
          </a:p>
        </p:txBody>
      </p:sp>
    </p:spTree>
    <p:extLst>
      <p:ext uri="{BB962C8B-B14F-4D97-AF65-F5344CB8AC3E}">
        <p14:creationId xmlns:p14="http://schemas.microsoft.com/office/powerpoint/2010/main" val="3285986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FDFF98-ADB4-4DFD-AF44-10278BB1DC4E}" type="datetimeFigureOut">
              <a:rPr lang="en-US" smtClean="0"/>
              <a:t>10/29/2021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BE5D-FB17-4279-9E8F-954DC2BC6141}" type="slidenum">
              <a:rPr lang="en-US" smtClean="0"/>
              <a:t>‹#›</a:t>
            </a:fld>
            <a:endParaRPr lang="en-US"/>
          </a:p>
        </p:txBody>
      </p:sp>
    </p:spTree>
    <p:extLst>
      <p:ext uri="{BB962C8B-B14F-4D97-AF65-F5344CB8AC3E}">
        <p14:creationId xmlns:p14="http://schemas.microsoft.com/office/powerpoint/2010/main" val="3119237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FDFF98-ADB4-4DFD-AF44-10278BB1DC4E}" type="datetimeFigureOut">
              <a:rPr lang="en-US" smtClean="0"/>
              <a:t>10/29/2021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BE5D-FB17-4279-9E8F-954DC2BC6141}" type="slidenum">
              <a:rPr lang="en-US" smtClean="0"/>
              <a:t>‹#›</a:t>
            </a:fld>
            <a:endParaRPr lang="en-US"/>
          </a:p>
        </p:txBody>
      </p:sp>
    </p:spTree>
    <p:extLst>
      <p:ext uri="{BB962C8B-B14F-4D97-AF65-F5344CB8AC3E}">
        <p14:creationId xmlns:p14="http://schemas.microsoft.com/office/powerpoint/2010/main" val="1050200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FDFF98-ADB4-4DFD-AF44-10278BB1DC4E}" type="datetimeFigureOut">
              <a:rPr lang="en-US" smtClean="0"/>
              <a:t>10/29/2021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BE5D-FB17-4279-9E8F-954DC2BC6141}" type="slidenum">
              <a:rPr lang="en-US" smtClean="0"/>
              <a:t>‹#›</a:t>
            </a:fld>
            <a:endParaRPr lang="en-US"/>
          </a:p>
        </p:txBody>
      </p:sp>
    </p:spTree>
    <p:extLst>
      <p:ext uri="{BB962C8B-B14F-4D97-AF65-F5344CB8AC3E}">
        <p14:creationId xmlns:p14="http://schemas.microsoft.com/office/powerpoint/2010/main" val="1284382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FDFF98-ADB4-4DFD-AF44-10278BB1DC4E}" type="datetimeFigureOut">
              <a:rPr lang="en-US" smtClean="0"/>
              <a:t>10/29/2021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BE5D-FB17-4279-9E8F-954DC2BC6141}" type="slidenum">
              <a:rPr lang="en-US" smtClean="0"/>
              <a:t>‹#›</a:t>
            </a:fld>
            <a:endParaRPr lang="en-US"/>
          </a:p>
        </p:txBody>
      </p:sp>
    </p:spTree>
    <p:extLst>
      <p:ext uri="{BB962C8B-B14F-4D97-AF65-F5344CB8AC3E}">
        <p14:creationId xmlns:p14="http://schemas.microsoft.com/office/powerpoint/2010/main" val="3831508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FDFF98-ADB4-4DFD-AF44-10278BB1DC4E}" type="datetimeFigureOut">
              <a:rPr lang="en-US" smtClean="0"/>
              <a:t>10/29/2021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BE5D-FB17-4279-9E8F-954DC2BC6141}" type="slidenum">
              <a:rPr lang="en-US" smtClean="0"/>
              <a:t>‹#›</a:t>
            </a:fld>
            <a:endParaRPr lang="en-US"/>
          </a:p>
        </p:txBody>
      </p:sp>
    </p:spTree>
    <p:extLst>
      <p:ext uri="{BB962C8B-B14F-4D97-AF65-F5344CB8AC3E}">
        <p14:creationId xmlns:p14="http://schemas.microsoft.com/office/powerpoint/2010/main" val="3764552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FDFF98-ADB4-4DFD-AF44-10278BB1DC4E}" type="datetimeFigureOut">
              <a:rPr lang="en-US" smtClean="0"/>
              <a:t>10/29/2021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BE5D-FB17-4279-9E8F-954DC2BC6141}" type="slidenum">
              <a:rPr lang="en-US" smtClean="0"/>
              <a:t>‹#›</a:t>
            </a:fld>
            <a:endParaRPr lang="en-US"/>
          </a:p>
        </p:txBody>
      </p:sp>
    </p:spTree>
    <p:extLst>
      <p:ext uri="{BB962C8B-B14F-4D97-AF65-F5344CB8AC3E}">
        <p14:creationId xmlns:p14="http://schemas.microsoft.com/office/powerpoint/2010/main" val="3988969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E2FDFF98-ADB4-4DFD-AF44-10278BB1DC4E}" type="datetimeFigureOut">
              <a:rPr lang="en-US" smtClean="0"/>
              <a:t>10/29/2021</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2370BE5D-FB17-4279-9E8F-954DC2BC6141}" type="slidenum">
              <a:rPr lang="en-US" smtClean="0"/>
              <a:t>‹#›</a:t>
            </a:fld>
            <a:endParaRPr lang="en-US"/>
          </a:p>
        </p:txBody>
      </p:sp>
    </p:spTree>
    <p:extLst>
      <p:ext uri="{BB962C8B-B14F-4D97-AF65-F5344CB8AC3E}">
        <p14:creationId xmlns:p14="http://schemas.microsoft.com/office/powerpoint/2010/main" val="132581327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1" name="Straight Connector 10">
            <a:extLst>
              <a:ext uri="{FF2B5EF4-FFF2-40B4-BE49-F238E27FC236}">
                <a16:creationId xmlns:a16="http://schemas.microsoft.com/office/drawing/2014/main" id="{0512F9CB-A1A0-4043-A103-F6A4B94B69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12">
            <a:extLst>
              <a:ext uri="{FF2B5EF4-FFF2-40B4-BE49-F238E27FC236}">
                <a16:creationId xmlns:a16="http://schemas.microsoft.com/office/drawing/2014/main" id="{ADBE6588-EE16-4389-857C-86A156D49E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14">
            <a:extLst>
              <a:ext uri="{FF2B5EF4-FFF2-40B4-BE49-F238E27FC236}">
                <a16:creationId xmlns:a16="http://schemas.microsoft.com/office/drawing/2014/main" id="{17FD48D2-B0A7-413D-B947-AA55AC1296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16">
            <a:extLst>
              <a:ext uri="{FF2B5EF4-FFF2-40B4-BE49-F238E27FC236}">
                <a16:creationId xmlns:a16="http://schemas.microsoft.com/office/drawing/2014/main" id="{2BE668D0-D906-4EEE-B32F-8C028624B8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18">
            <a:extLst>
              <a:ext uri="{FF2B5EF4-FFF2-40B4-BE49-F238E27FC236}">
                <a16:creationId xmlns:a16="http://schemas.microsoft.com/office/drawing/2014/main" id="{D1DE67A3-B8F6-4CFD-A8E0-D15200F231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46" name="Rectangle 20">
            <a:extLst>
              <a:ext uri="{FF2B5EF4-FFF2-40B4-BE49-F238E27FC236}">
                <a16:creationId xmlns:a16="http://schemas.microsoft.com/office/drawing/2014/main" id="{C6F269C0-E938-4ACE-9291-680DA455A4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B82C4B-07EB-4EDA-AC88-097E4CA14C90}"/>
              </a:ext>
            </a:extLst>
          </p:cNvPr>
          <p:cNvSpPr>
            <a:spLocks noGrp="1"/>
          </p:cNvSpPr>
          <p:nvPr>
            <p:ph type="title"/>
          </p:nvPr>
        </p:nvSpPr>
        <p:spPr>
          <a:xfrm>
            <a:off x="6095999" y="628617"/>
            <a:ext cx="5408613" cy="3028983"/>
          </a:xfrm>
        </p:spPr>
        <p:txBody>
          <a:bodyPr vert="horz" lIns="91440" tIns="45720" rIns="91440" bIns="45720" rtlCol="0" anchor="b">
            <a:normAutofit/>
          </a:bodyPr>
          <a:lstStyle/>
          <a:p>
            <a:r>
              <a:rPr lang="en-US" sz="4800" dirty="0">
                <a:solidFill>
                  <a:srgbClr val="FFFFFF"/>
                </a:solidFill>
              </a:rPr>
              <a:t>STRATEGIES IN  Management OF RESPIRATORY DISTRESS </a:t>
            </a:r>
          </a:p>
        </p:txBody>
      </p:sp>
      <p:sp useBgFill="1">
        <p:nvSpPr>
          <p:cNvPr id="47" name="Snip Diagonal Corner Rectangle 6">
            <a:extLst>
              <a:ext uri="{FF2B5EF4-FFF2-40B4-BE49-F238E27FC236}">
                <a16:creationId xmlns:a16="http://schemas.microsoft.com/office/drawing/2014/main" id="{353910D8-86D8-4812-AACB-F5860956EB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4977369" cy="5286838"/>
          </a:xfrm>
          <a:prstGeom prst="snip2DiagRect">
            <a:avLst>
              <a:gd name="adj1" fmla="val 9763"/>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Lungs">
            <a:extLst>
              <a:ext uri="{FF2B5EF4-FFF2-40B4-BE49-F238E27FC236}">
                <a16:creationId xmlns:a16="http://schemas.microsoft.com/office/drawing/2014/main" id="{B7E4B508-EE1E-4858-8303-6457823DF4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8512" y="1276096"/>
            <a:ext cx="3997242" cy="3997242"/>
          </a:xfrm>
          <a:prstGeom prst="rect">
            <a:avLst/>
          </a:prstGeom>
        </p:spPr>
      </p:pic>
      <p:grpSp>
        <p:nvGrpSpPr>
          <p:cNvPr id="48" name="Group 24">
            <a:extLst>
              <a:ext uri="{FF2B5EF4-FFF2-40B4-BE49-F238E27FC236}">
                <a16:creationId xmlns:a16="http://schemas.microsoft.com/office/drawing/2014/main" id="{B0DDB13E-0746-49BA-B832-3DBEF6AB5E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6" name="Straight Connector 25">
              <a:extLst>
                <a:ext uri="{FF2B5EF4-FFF2-40B4-BE49-F238E27FC236}">
                  <a16:creationId xmlns:a16="http://schemas.microsoft.com/office/drawing/2014/main" id="{675ABE57-032A-4BDB-8DA5-921E3A26575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B1CBD4F3-E4C6-4345-B5B9-225E609D38E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3AD7E20A-1B41-40E2-9927-FD6E3E09DF6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9" name="Straight Connector 28">
              <a:extLst>
                <a:ext uri="{FF2B5EF4-FFF2-40B4-BE49-F238E27FC236}">
                  <a16:creationId xmlns:a16="http://schemas.microsoft.com/office/drawing/2014/main" id="{B42C5E4E-9C9A-4C8F-A06F-0C25A124EA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50" name="Straight Connector 29">
              <a:extLst>
                <a:ext uri="{FF2B5EF4-FFF2-40B4-BE49-F238E27FC236}">
                  <a16:creationId xmlns:a16="http://schemas.microsoft.com/office/drawing/2014/main" id="{24382779-711D-4169-BCDC-A353BB9E75A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57" name="TextBox 56">
            <a:extLst>
              <a:ext uri="{FF2B5EF4-FFF2-40B4-BE49-F238E27FC236}">
                <a16:creationId xmlns:a16="http://schemas.microsoft.com/office/drawing/2014/main" id="{B1F7CB6C-2078-4819-9B36-34E9F906F645}"/>
              </a:ext>
            </a:extLst>
          </p:cNvPr>
          <p:cNvSpPr txBox="1"/>
          <p:nvPr/>
        </p:nvSpPr>
        <p:spPr>
          <a:xfrm>
            <a:off x="6220921" y="3968234"/>
            <a:ext cx="5130570" cy="646331"/>
          </a:xfrm>
          <a:prstGeom prst="rect">
            <a:avLst/>
          </a:prstGeom>
          <a:noFill/>
        </p:spPr>
        <p:txBody>
          <a:bodyPr wrap="square" rtlCol="0">
            <a:spAutoFit/>
          </a:bodyPr>
          <a:lstStyle/>
          <a:p>
            <a:r>
              <a:rPr lang="en-US" dirty="0">
                <a:solidFill>
                  <a:schemeClr val="bg1"/>
                </a:solidFill>
              </a:rPr>
              <a:t>Ramona Herrington, BSRRT, AE-C</a:t>
            </a:r>
          </a:p>
          <a:p>
            <a:r>
              <a:rPr lang="en-US" dirty="0">
                <a:solidFill>
                  <a:schemeClr val="bg1"/>
                </a:solidFill>
              </a:rPr>
              <a:t>Jennifer </a:t>
            </a:r>
            <a:r>
              <a:rPr lang="en-US" dirty="0" err="1">
                <a:solidFill>
                  <a:schemeClr val="bg1"/>
                </a:solidFill>
              </a:rPr>
              <a:t>Losgar</a:t>
            </a:r>
            <a:r>
              <a:rPr lang="en-US" dirty="0">
                <a:solidFill>
                  <a:schemeClr val="bg1"/>
                </a:solidFill>
              </a:rPr>
              <a:t>, RRT, BS</a:t>
            </a:r>
          </a:p>
        </p:txBody>
      </p:sp>
    </p:spTree>
    <p:extLst>
      <p:ext uri="{BB962C8B-B14F-4D97-AF65-F5344CB8AC3E}">
        <p14:creationId xmlns:p14="http://schemas.microsoft.com/office/powerpoint/2010/main" val="1529477676"/>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E0A31-9338-4D5C-A4A7-B1E9DF95B7B3}"/>
              </a:ext>
            </a:extLst>
          </p:cNvPr>
          <p:cNvSpPr>
            <a:spLocks noGrp="1"/>
          </p:cNvSpPr>
          <p:nvPr>
            <p:ph type="title"/>
          </p:nvPr>
        </p:nvSpPr>
        <p:spPr>
          <a:xfrm>
            <a:off x="-245889" y="-115149"/>
            <a:ext cx="8534400" cy="2118516"/>
          </a:xfrm>
        </p:spPr>
        <p:txBody>
          <a:bodyPr/>
          <a:lstStyle/>
          <a:p>
            <a:pPr algn="ctr"/>
            <a:r>
              <a:rPr lang="en-US" dirty="0"/>
              <a:t>Restrictive/ARDS Protocol</a:t>
            </a:r>
          </a:p>
        </p:txBody>
      </p:sp>
      <p:sp>
        <p:nvSpPr>
          <p:cNvPr id="3" name="Content Placeholder 2">
            <a:extLst>
              <a:ext uri="{FF2B5EF4-FFF2-40B4-BE49-F238E27FC236}">
                <a16:creationId xmlns:a16="http://schemas.microsoft.com/office/drawing/2014/main" id="{CE884D5E-BBBF-4D2B-800C-E70E80522A8B}"/>
              </a:ext>
            </a:extLst>
          </p:cNvPr>
          <p:cNvSpPr>
            <a:spLocks noGrp="1"/>
          </p:cNvSpPr>
          <p:nvPr>
            <p:ph idx="1"/>
          </p:nvPr>
        </p:nvSpPr>
        <p:spPr>
          <a:xfrm>
            <a:off x="573376" y="1670859"/>
            <a:ext cx="8534400" cy="3882043"/>
          </a:xfrm>
        </p:spPr>
        <p:txBody>
          <a:bodyPr>
            <a:normAutofit fontScale="85000" lnSpcReduction="10000"/>
          </a:bodyPr>
          <a:lstStyle/>
          <a:p>
            <a:pPr marL="457200" lvl="1" indent="0">
              <a:buNone/>
            </a:pPr>
            <a:endParaRPr lang="en-US" u="sng" dirty="0">
              <a:solidFill>
                <a:schemeClr val="tx1"/>
              </a:solidFill>
            </a:endParaRPr>
          </a:p>
          <a:p>
            <a:pPr marL="457200" lvl="1" indent="0">
              <a:buClr>
                <a:srgbClr val="FFFFFF"/>
              </a:buClr>
              <a:buNone/>
            </a:pPr>
            <a:r>
              <a:rPr lang="en-US" dirty="0">
                <a:solidFill>
                  <a:schemeClr val="tx1"/>
                </a:solidFill>
              </a:rPr>
              <a:t>        - lower tidal volume 4 - 6 ml/kg IBW to maintain plat &lt;30 </a:t>
            </a:r>
          </a:p>
          <a:p>
            <a:pPr marL="457200" lvl="1" indent="0">
              <a:buClr>
                <a:srgbClr val="FFFFFF"/>
              </a:buClr>
              <a:buNone/>
            </a:pPr>
            <a:r>
              <a:rPr lang="en-US" dirty="0">
                <a:solidFill>
                  <a:schemeClr val="tx1"/>
                </a:solidFill>
              </a:rPr>
              <a:t>	- higher PEEP for lung recruitment </a:t>
            </a:r>
          </a:p>
          <a:p>
            <a:pPr marL="457200" lvl="1" indent="0">
              <a:buClr>
                <a:srgbClr val="FFFFFF"/>
              </a:buClr>
              <a:buNone/>
            </a:pPr>
            <a:r>
              <a:rPr lang="en-US" dirty="0">
                <a:solidFill>
                  <a:schemeClr val="tx1"/>
                </a:solidFill>
              </a:rPr>
              <a:t>	- Inverse I:E ratio (increase the I time or decrease flow)</a:t>
            </a:r>
          </a:p>
          <a:p>
            <a:pPr marL="457200" lvl="1" indent="0">
              <a:buNone/>
            </a:pPr>
            <a:r>
              <a:rPr lang="en-US" dirty="0">
                <a:solidFill>
                  <a:schemeClr val="tx1"/>
                </a:solidFill>
              </a:rPr>
              <a:t>	- Driving Pressure (plateau - PEEP) &lt;15 - 18 – Association studies reveal better 	outcomes in patients with ARDS in comparison to Plateau and high PEEP </a:t>
            </a:r>
          </a:p>
          <a:p>
            <a:pPr marL="457200" lvl="1" indent="0">
              <a:buNone/>
            </a:pPr>
            <a:r>
              <a:rPr lang="en-US" dirty="0">
                <a:solidFill>
                  <a:schemeClr val="tx1"/>
                </a:solidFill>
              </a:rPr>
              <a:t>	- Paralytics - use in spontaneous ventilation and </a:t>
            </a:r>
            <a:r>
              <a:rPr lang="en-US" dirty="0" err="1">
                <a:solidFill>
                  <a:schemeClr val="tx1"/>
                </a:solidFill>
              </a:rPr>
              <a:t>dysynchrony</a:t>
            </a:r>
            <a:r>
              <a:rPr lang="en-US" dirty="0">
                <a:solidFill>
                  <a:schemeClr val="tx1"/>
                </a:solidFill>
              </a:rPr>
              <a:t> in early 	phases of 	ARDS to prevent patient self inflicted lung injury (P-SILI)</a:t>
            </a:r>
          </a:p>
          <a:p>
            <a:pPr marL="457200" lvl="1" indent="0">
              <a:buNone/>
            </a:pPr>
            <a:r>
              <a:rPr lang="en-US" dirty="0">
                <a:solidFill>
                  <a:schemeClr val="tx1"/>
                </a:solidFill>
              </a:rPr>
              <a:t>	- Prone early in severe ARDS in pts with P/F &lt; 150 mmHg if no improvement with 	PEEP, I-time and paralytics.  Prone 16 hours alternating with supine 8 hours</a:t>
            </a:r>
          </a:p>
          <a:p>
            <a:pPr marL="457200" lvl="1" indent="0">
              <a:buNone/>
            </a:pPr>
            <a:endParaRPr lang="en-US" dirty="0">
              <a:solidFill>
                <a:schemeClr val="tx1"/>
              </a:solidFill>
            </a:endParaRPr>
          </a:p>
          <a:p>
            <a:pPr marL="457200" lvl="1" indent="0">
              <a:buNone/>
            </a:pPr>
            <a:r>
              <a:rPr lang="en-US" dirty="0">
                <a:solidFill>
                  <a:schemeClr val="tx1"/>
                </a:solidFill>
              </a:rPr>
              <a:t>	</a:t>
            </a:r>
          </a:p>
          <a:p>
            <a:pPr marL="0" indent="0">
              <a:buNone/>
            </a:pPr>
            <a:endParaRPr lang="en-US" dirty="0">
              <a:solidFill>
                <a:schemeClr val="tx1"/>
              </a:solidFill>
            </a:endParaRPr>
          </a:p>
        </p:txBody>
      </p:sp>
    </p:spTree>
    <p:extLst>
      <p:ext uri="{BB962C8B-B14F-4D97-AF65-F5344CB8AC3E}">
        <p14:creationId xmlns:p14="http://schemas.microsoft.com/office/powerpoint/2010/main" val="444975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BA188-56C9-4593-88C6-CA9F037D2C53}"/>
              </a:ext>
            </a:extLst>
          </p:cNvPr>
          <p:cNvSpPr>
            <a:spLocks noGrp="1"/>
          </p:cNvSpPr>
          <p:nvPr>
            <p:ph type="title"/>
          </p:nvPr>
        </p:nvSpPr>
        <p:spPr>
          <a:xfrm>
            <a:off x="335077" y="912860"/>
            <a:ext cx="8534400" cy="1507067"/>
          </a:xfrm>
        </p:spPr>
        <p:txBody>
          <a:bodyPr/>
          <a:lstStyle/>
          <a:p>
            <a:r>
              <a:rPr lang="en-US" dirty="0"/>
              <a:t>Obstructive/COPD protocol</a:t>
            </a:r>
          </a:p>
        </p:txBody>
      </p:sp>
      <p:sp>
        <p:nvSpPr>
          <p:cNvPr id="3" name="Content Placeholder 2">
            <a:extLst>
              <a:ext uri="{FF2B5EF4-FFF2-40B4-BE49-F238E27FC236}">
                <a16:creationId xmlns:a16="http://schemas.microsoft.com/office/drawing/2014/main" id="{05497ED7-85D0-4EC4-844C-9DF416BC7775}"/>
              </a:ext>
            </a:extLst>
          </p:cNvPr>
          <p:cNvSpPr>
            <a:spLocks noGrp="1"/>
          </p:cNvSpPr>
          <p:nvPr>
            <p:ph idx="1"/>
          </p:nvPr>
        </p:nvSpPr>
        <p:spPr>
          <a:xfrm>
            <a:off x="1291965" y="1486902"/>
            <a:ext cx="8534400" cy="3615267"/>
          </a:xfrm>
        </p:spPr>
        <p:txBody>
          <a:bodyPr/>
          <a:lstStyle/>
          <a:p>
            <a:pPr marL="457200" marR="0" lvl="1" indent="0" algn="l"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None/>
              <a:tabLst/>
              <a:defRPr/>
            </a:pPr>
            <a:endParaRPr kumimoji="0" lang="en-US" sz="1500" b="0" i="0" u="sng" strike="noStrike" kern="1200" cap="none" spc="0" normalizeH="0" baseline="0" noProof="0" dirty="0">
              <a:ln>
                <a:noFill/>
              </a:ln>
              <a:solidFill>
                <a:prstClr val="white"/>
              </a:solidFill>
              <a:effectLst/>
              <a:uLnTx/>
              <a:uFillTx/>
              <a:latin typeface="Century Gothic" panose="020B0502020202020204"/>
              <a:ea typeface="+mn-ea"/>
              <a:cs typeface="+mn-cs"/>
            </a:endParaRPr>
          </a:p>
          <a:p>
            <a:pPr marL="457200" marR="0" lvl="1" indent="0" algn="l" defTabSz="457200" rtl="0" eaLnBrk="1" fontAlgn="auto" latinLnBrk="0" hangingPunct="1">
              <a:lnSpc>
                <a:spcPct val="100000"/>
              </a:lnSpc>
              <a:spcBef>
                <a:spcPct val="20000"/>
              </a:spcBef>
              <a:spcAft>
                <a:spcPts val="600"/>
              </a:spcAft>
              <a:buClr>
                <a:srgbClr val="FFFFFF"/>
              </a:buClr>
              <a:buSzPct val="80000"/>
              <a:buFont typeface="Wingdings 3" panose="05040102010807070707" pitchFamily="18" charset="2"/>
              <a:buNone/>
              <a:tabLst/>
              <a:defRPr/>
            </a:pPr>
            <a:r>
              <a:rPr kumimoji="0" lang="en-US" sz="1500" b="0" i="0" u="none" strike="noStrike" kern="1200" cap="none" spc="0" normalizeH="0" baseline="0" noProof="0" dirty="0">
                <a:ln>
                  <a:noFill/>
                </a:ln>
                <a:solidFill>
                  <a:prstClr val="white"/>
                </a:solidFill>
                <a:effectLst/>
                <a:uLnTx/>
                <a:uFillTx/>
                <a:latin typeface="Century Gothic" panose="020B0502020202020204"/>
                <a:ea typeface="+mn-ea"/>
                <a:cs typeface="+mn-cs"/>
              </a:rPr>
              <a:t>        - lower RR and lower I-time</a:t>
            </a:r>
            <a:r>
              <a:rPr lang="en-US" sz="1500" dirty="0">
                <a:solidFill>
                  <a:prstClr val="white"/>
                </a:solidFill>
                <a:latin typeface="Century Gothic" panose="020B0502020202020204"/>
              </a:rPr>
              <a:t>(or higher flow) </a:t>
            </a:r>
            <a:r>
              <a:rPr kumimoji="0" lang="en-US" sz="1500" b="0" i="0" u="none" strike="noStrike" kern="1200" cap="none" spc="0" normalizeH="0" baseline="0" noProof="0">
                <a:ln>
                  <a:noFill/>
                </a:ln>
                <a:solidFill>
                  <a:prstClr val="white"/>
                </a:solidFill>
                <a:effectLst/>
                <a:uLnTx/>
                <a:uFillTx/>
                <a:latin typeface="Century Gothic" panose="020B0502020202020204"/>
                <a:ea typeface="+mn-ea"/>
                <a:cs typeface="+mn-cs"/>
              </a:rPr>
              <a:t>to allow 	for </a:t>
            </a:r>
            <a:r>
              <a:rPr kumimoji="0" lang="en-US" sz="1500" b="0" i="0" u="none" strike="noStrike" kern="1200" cap="none" spc="0" normalizeH="0" baseline="0" noProof="0" dirty="0">
                <a:ln>
                  <a:noFill/>
                </a:ln>
                <a:solidFill>
                  <a:prstClr val="white"/>
                </a:solidFill>
                <a:effectLst/>
                <a:uLnTx/>
                <a:uFillTx/>
                <a:latin typeface="Century Gothic" panose="020B0502020202020204"/>
                <a:ea typeface="+mn-ea"/>
                <a:cs typeface="+mn-cs"/>
              </a:rPr>
              <a:t>increased </a:t>
            </a:r>
            <a:r>
              <a:rPr kumimoji="0" lang="en-US" sz="1500" b="0" i="0" u="none" strike="noStrike" kern="1200" cap="none" spc="0" normalizeH="0" baseline="0" noProof="0">
                <a:ln>
                  <a:noFill/>
                </a:ln>
                <a:solidFill>
                  <a:prstClr val="white"/>
                </a:solidFill>
                <a:effectLst/>
                <a:uLnTx/>
                <a:uFillTx/>
                <a:latin typeface="Century Gothic" panose="020B0502020202020204"/>
                <a:ea typeface="+mn-ea"/>
                <a:cs typeface="+mn-cs"/>
              </a:rPr>
              <a:t>expiratory phase </a:t>
            </a:r>
            <a:endParaRPr kumimoji="0" lang="en-US" sz="15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457200" marR="0" lvl="1" indent="0" algn="l" defTabSz="457200" rtl="0" eaLnBrk="1" fontAlgn="auto" latinLnBrk="0" hangingPunct="1">
              <a:lnSpc>
                <a:spcPct val="100000"/>
              </a:lnSpc>
              <a:spcBef>
                <a:spcPct val="20000"/>
              </a:spcBef>
              <a:spcAft>
                <a:spcPts val="600"/>
              </a:spcAft>
              <a:buClr>
                <a:srgbClr val="FFFFFF"/>
              </a:buClr>
              <a:buSzPct val="80000"/>
              <a:buFont typeface="Wingdings 3" panose="05040102010807070707" pitchFamily="18" charset="2"/>
              <a:buNone/>
              <a:tabLst/>
              <a:defRPr/>
            </a:pPr>
            <a:r>
              <a:rPr kumimoji="0" lang="en-US" sz="1500" b="0" i="0" u="none" strike="noStrike" kern="1200" cap="none" spc="0" normalizeH="0" baseline="0" noProof="0" dirty="0">
                <a:ln>
                  <a:noFill/>
                </a:ln>
                <a:solidFill>
                  <a:prstClr val="white"/>
                </a:solidFill>
                <a:effectLst/>
                <a:uLnTx/>
                <a:uFillTx/>
                <a:latin typeface="Century Gothic" panose="020B0502020202020204"/>
                <a:ea typeface="+mn-ea"/>
                <a:cs typeface="+mn-cs"/>
              </a:rPr>
              <a:t>	- Longer expiratory time I:E 1:3 or 1:4</a:t>
            </a:r>
          </a:p>
          <a:p>
            <a:pPr marL="457200" marR="0" lvl="1" indent="0" algn="l"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None/>
              <a:tabLst/>
              <a:defRPr/>
            </a:pPr>
            <a:r>
              <a:rPr kumimoji="0" lang="en-US" sz="1500" b="0" i="0" u="none" strike="noStrike" kern="1200" cap="none" spc="0" normalizeH="0" baseline="0" noProof="0" dirty="0">
                <a:ln>
                  <a:noFill/>
                </a:ln>
                <a:solidFill>
                  <a:prstClr val="white"/>
                </a:solidFill>
                <a:effectLst/>
                <a:uLnTx/>
                <a:uFillTx/>
                <a:latin typeface="Century Gothic" panose="020B0502020202020204"/>
                <a:ea typeface="+mn-ea"/>
                <a:cs typeface="+mn-cs"/>
              </a:rPr>
              <a:t>        - be cautious of Auto-PEEP</a:t>
            </a:r>
          </a:p>
          <a:p>
            <a:pPr marL="457200" marR="0" lvl="1" indent="0" algn="l"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None/>
              <a:tabLst/>
              <a:defRPr/>
            </a:pPr>
            <a:r>
              <a:rPr kumimoji="0" lang="en-US" sz="1500" b="0" i="0" u="none" strike="noStrike" kern="1200" cap="none" spc="0" normalizeH="0" baseline="0" noProof="0" dirty="0">
                <a:ln>
                  <a:noFill/>
                </a:ln>
                <a:solidFill>
                  <a:prstClr val="white"/>
                </a:solidFill>
                <a:effectLst/>
                <a:uLnTx/>
                <a:uFillTx/>
                <a:latin typeface="Century Gothic" panose="020B0502020202020204"/>
                <a:ea typeface="+mn-ea"/>
                <a:cs typeface="+mn-cs"/>
              </a:rPr>
              <a:t>        - use bronchodilators, steroids and anticholinergics</a:t>
            </a:r>
          </a:p>
          <a:p>
            <a:endParaRPr lang="en-US" dirty="0"/>
          </a:p>
        </p:txBody>
      </p:sp>
    </p:spTree>
    <p:extLst>
      <p:ext uri="{BB962C8B-B14F-4D97-AF65-F5344CB8AC3E}">
        <p14:creationId xmlns:p14="http://schemas.microsoft.com/office/powerpoint/2010/main" val="3347532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C626F-344B-47ED-9F2E-E9F00221B623}"/>
              </a:ext>
            </a:extLst>
          </p:cNvPr>
          <p:cNvSpPr>
            <a:spLocks noGrp="1"/>
          </p:cNvSpPr>
          <p:nvPr>
            <p:ph type="title"/>
          </p:nvPr>
        </p:nvSpPr>
        <p:spPr>
          <a:xfrm>
            <a:off x="684212" y="685800"/>
            <a:ext cx="8601103" cy="2273531"/>
          </a:xfrm>
        </p:spPr>
        <p:txBody>
          <a:bodyPr/>
          <a:lstStyle/>
          <a:p>
            <a:r>
              <a:rPr lang="en-US" dirty="0"/>
              <a:t>General/surgical Protocol</a:t>
            </a:r>
          </a:p>
        </p:txBody>
      </p:sp>
      <p:sp>
        <p:nvSpPr>
          <p:cNvPr id="3" name="Text Placeholder 2">
            <a:extLst>
              <a:ext uri="{FF2B5EF4-FFF2-40B4-BE49-F238E27FC236}">
                <a16:creationId xmlns:a16="http://schemas.microsoft.com/office/drawing/2014/main" id="{38F85930-881B-4D3B-B49B-4A1FB9D6D89C}"/>
              </a:ext>
            </a:extLst>
          </p:cNvPr>
          <p:cNvSpPr>
            <a:spLocks noGrp="1"/>
          </p:cNvSpPr>
          <p:nvPr>
            <p:ph type="body" idx="1"/>
          </p:nvPr>
        </p:nvSpPr>
        <p:spPr>
          <a:xfrm>
            <a:off x="418206" y="2406996"/>
            <a:ext cx="8535988" cy="1879600"/>
          </a:xfrm>
        </p:spPr>
        <p:txBody>
          <a:bodyPr>
            <a:normAutofit fontScale="92500" lnSpcReduction="10000"/>
          </a:bodyPr>
          <a:lstStyle/>
          <a:p>
            <a:pPr marL="457200" marR="0" lvl="1" indent="0" algn="l"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None/>
              <a:tabLst/>
              <a:defRPr/>
            </a:pPr>
            <a:r>
              <a:rPr kumimoji="0" lang="en-US" sz="15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en-US" b="0" i="0" u="none" strike="noStrike" kern="1200" cap="none" spc="0" normalizeH="0" baseline="0" noProof="0" dirty="0">
                <a:ln>
                  <a:noFill/>
                </a:ln>
                <a:solidFill>
                  <a:prstClr val="white"/>
                </a:solidFill>
                <a:effectLst/>
                <a:uLnTx/>
                <a:uFillTx/>
                <a:latin typeface="Century Gothic" panose="020B0502020202020204"/>
                <a:ea typeface="+mn-ea"/>
                <a:cs typeface="+mn-cs"/>
              </a:rPr>
              <a:t>- 6-8 ml/kg IBW ventilation - use 7 - 8 ml/kg IBW to prevent atelectasis while keeping plateau &lt;30 and Driving pressure &lt; 15 </a:t>
            </a:r>
          </a:p>
          <a:p>
            <a:pPr marL="457200" marR="0" lvl="1" indent="0" algn="l"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None/>
              <a:tabLst/>
              <a:defRPr/>
            </a:pPr>
            <a:r>
              <a:rPr kumimoji="0" lang="en-US" b="0" i="0" u="none" strike="noStrike" kern="1200" cap="none" spc="0" normalizeH="0" baseline="0" noProof="0" dirty="0">
                <a:ln>
                  <a:noFill/>
                </a:ln>
                <a:solidFill>
                  <a:prstClr val="white"/>
                </a:solidFill>
                <a:effectLst/>
                <a:uLnTx/>
                <a:uFillTx/>
                <a:latin typeface="Century Gothic" panose="020B0502020202020204"/>
                <a:ea typeface="+mn-ea"/>
                <a:cs typeface="+mn-cs"/>
              </a:rPr>
              <a:t> - For intubated obese patients (BMI &gt;30 kg/m2) use formula BMI/4 for </a:t>
            </a:r>
            <a:r>
              <a:rPr lang="en-US" dirty="0">
                <a:solidFill>
                  <a:prstClr val="white"/>
                </a:solidFill>
                <a:latin typeface="Century Gothic" panose="020B0502020202020204"/>
              </a:rPr>
              <a:t>adequate </a:t>
            </a:r>
            <a:r>
              <a:rPr kumimoji="0" lang="en-US" b="0" i="0" u="none" strike="noStrike" kern="1200" cap="none" spc="0" normalizeH="0" baseline="0" noProof="0" dirty="0">
                <a:ln>
                  <a:noFill/>
                </a:ln>
                <a:solidFill>
                  <a:prstClr val="white"/>
                </a:solidFill>
                <a:effectLst/>
                <a:uLnTx/>
                <a:uFillTx/>
                <a:latin typeface="Century Gothic" panose="020B0502020202020204"/>
                <a:ea typeface="+mn-ea"/>
                <a:cs typeface="+mn-cs"/>
              </a:rPr>
              <a:t>PEEP levels - conservative guide to set initial PEEP in obese patients in centers without the ability to do esophageal manometry</a:t>
            </a:r>
          </a:p>
          <a:p>
            <a:pPr marL="457200" marR="0" lvl="1" indent="0" algn="l"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None/>
              <a:tabLst/>
              <a:defRPr/>
            </a:pPr>
            <a:r>
              <a:rPr kumimoji="0" lang="en-US"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 </a:t>
            </a:r>
            <a:r>
              <a:rPr kumimoji="0" lang="en-US" b="0" i="0" u="none" strike="noStrike" kern="1200" cap="none" spc="0" normalizeH="0" baseline="0" noProof="0" dirty="0">
                <a:ln>
                  <a:noFill/>
                </a:ln>
                <a:solidFill>
                  <a:prstClr val="white"/>
                </a:solidFill>
                <a:effectLst/>
                <a:uLnTx/>
                <a:uFillTx/>
                <a:latin typeface="Century Gothic" panose="020B0502020202020204"/>
                <a:ea typeface="+mn-ea"/>
                <a:cs typeface="+mn-cs"/>
              </a:rPr>
              <a:t>- normal I:E ratio</a:t>
            </a:r>
          </a:p>
          <a:p>
            <a:endParaRPr lang="en-US" dirty="0"/>
          </a:p>
        </p:txBody>
      </p:sp>
    </p:spTree>
    <p:extLst>
      <p:ext uri="{BB962C8B-B14F-4D97-AF65-F5344CB8AC3E}">
        <p14:creationId xmlns:p14="http://schemas.microsoft.com/office/powerpoint/2010/main" val="2306167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with medium confidence">
            <a:extLst>
              <a:ext uri="{FF2B5EF4-FFF2-40B4-BE49-F238E27FC236}">
                <a16:creationId xmlns:a16="http://schemas.microsoft.com/office/drawing/2014/main" id="{8D307D1C-CE63-40B2-8A3A-61C3877329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4095" y="0"/>
            <a:ext cx="7274478" cy="6858000"/>
          </a:xfrm>
          <a:prstGeom prst="rect">
            <a:avLst/>
          </a:prstGeom>
        </p:spPr>
      </p:pic>
    </p:spTree>
    <p:extLst>
      <p:ext uri="{BB962C8B-B14F-4D97-AF65-F5344CB8AC3E}">
        <p14:creationId xmlns:p14="http://schemas.microsoft.com/office/powerpoint/2010/main" val="2660079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table, treemap chart&#10;&#10;Description automatically generated">
            <a:extLst>
              <a:ext uri="{FF2B5EF4-FFF2-40B4-BE49-F238E27FC236}">
                <a16:creationId xmlns:a16="http://schemas.microsoft.com/office/drawing/2014/main" id="{EC21ED25-C786-4E04-ACD8-D0B0B4D1AD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6532" y="0"/>
            <a:ext cx="8778936" cy="6858000"/>
          </a:xfrm>
          <a:prstGeom prst="rect">
            <a:avLst/>
          </a:prstGeom>
        </p:spPr>
      </p:pic>
    </p:spTree>
    <p:extLst>
      <p:ext uri="{BB962C8B-B14F-4D97-AF65-F5344CB8AC3E}">
        <p14:creationId xmlns:p14="http://schemas.microsoft.com/office/powerpoint/2010/main" val="3584632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website&#10;&#10;Description automatically generated">
            <a:extLst>
              <a:ext uri="{FF2B5EF4-FFF2-40B4-BE49-F238E27FC236}">
                <a16:creationId xmlns:a16="http://schemas.microsoft.com/office/drawing/2014/main" id="{7945A214-F8B1-407D-ACE5-90818F5871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4044" y="0"/>
            <a:ext cx="8574807" cy="6858000"/>
          </a:xfrm>
          <a:prstGeom prst="rect">
            <a:avLst/>
          </a:prstGeom>
        </p:spPr>
      </p:pic>
    </p:spTree>
    <p:extLst>
      <p:ext uri="{BB962C8B-B14F-4D97-AF65-F5344CB8AC3E}">
        <p14:creationId xmlns:p14="http://schemas.microsoft.com/office/powerpoint/2010/main" val="574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B7362689-BACB-47AF-B1F8-CD6B67786F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0761" y="0"/>
            <a:ext cx="8630478" cy="6858000"/>
          </a:xfrm>
          <a:prstGeom prst="rect">
            <a:avLst/>
          </a:prstGeom>
        </p:spPr>
      </p:pic>
    </p:spTree>
    <p:extLst>
      <p:ext uri="{BB962C8B-B14F-4D97-AF65-F5344CB8AC3E}">
        <p14:creationId xmlns:p14="http://schemas.microsoft.com/office/powerpoint/2010/main" val="1254424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E8292324-F26D-48FD-8F00-995B462983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9119" y="0"/>
            <a:ext cx="9033761" cy="6858000"/>
          </a:xfrm>
          <a:prstGeom prst="rect">
            <a:avLst/>
          </a:prstGeom>
        </p:spPr>
      </p:pic>
    </p:spTree>
    <p:extLst>
      <p:ext uri="{BB962C8B-B14F-4D97-AF65-F5344CB8AC3E}">
        <p14:creationId xmlns:p14="http://schemas.microsoft.com/office/powerpoint/2010/main" val="1004699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diagram, text&#10;&#10;Description automatically generated with medium confidence">
            <a:extLst>
              <a:ext uri="{FF2B5EF4-FFF2-40B4-BE49-F238E27FC236}">
                <a16:creationId xmlns:a16="http://schemas.microsoft.com/office/drawing/2014/main" id="{CABD7480-4A24-4FED-9AD9-0A7203EF23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2283" y="0"/>
            <a:ext cx="9127434" cy="6858000"/>
          </a:xfrm>
          <a:prstGeom prst="rect">
            <a:avLst/>
          </a:prstGeom>
        </p:spPr>
      </p:pic>
    </p:spTree>
    <p:extLst>
      <p:ext uri="{BB962C8B-B14F-4D97-AF65-F5344CB8AC3E}">
        <p14:creationId xmlns:p14="http://schemas.microsoft.com/office/powerpoint/2010/main" val="266606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F8F7A6A3-CE6F-4F8A-BEDF-28CAA0356C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956" y="157942"/>
            <a:ext cx="8606866" cy="6403117"/>
          </a:xfrm>
          <a:prstGeom prst="rect">
            <a:avLst/>
          </a:prstGeom>
        </p:spPr>
      </p:pic>
    </p:spTree>
    <p:extLst>
      <p:ext uri="{BB962C8B-B14F-4D97-AF65-F5344CB8AC3E}">
        <p14:creationId xmlns:p14="http://schemas.microsoft.com/office/powerpoint/2010/main" val="3166980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FB645E-15DC-4A82-B6CF-9CCCA1E143D3}"/>
              </a:ext>
            </a:extLst>
          </p:cNvPr>
          <p:cNvSpPr>
            <a:spLocks noGrp="1"/>
          </p:cNvSpPr>
          <p:nvPr>
            <p:ph type="title"/>
          </p:nvPr>
        </p:nvSpPr>
        <p:spPr>
          <a:xfrm>
            <a:off x="824171" y="710738"/>
            <a:ext cx="10058400" cy="2691882"/>
          </a:xfrm>
        </p:spPr>
        <p:txBody>
          <a:bodyPr/>
          <a:lstStyle/>
          <a:p>
            <a:r>
              <a:rPr lang="en-US" dirty="0"/>
              <a:t>INITIAL Treatment Goals IN TREATING RESPIRATORY DISTRESS</a:t>
            </a:r>
          </a:p>
        </p:txBody>
      </p:sp>
      <p:sp>
        <p:nvSpPr>
          <p:cNvPr id="4" name="Text Placeholder 3">
            <a:extLst>
              <a:ext uri="{FF2B5EF4-FFF2-40B4-BE49-F238E27FC236}">
                <a16:creationId xmlns:a16="http://schemas.microsoft.com/office/drawing/2014/main" id="{67D9BDAA-1742-4F0F-A146-DCFBF69B6173}"/>
              </a:ext>
            </a:extLst>
          </p:cNvPr>
          <p:cNvSpPr>
            <a:spLocks noGrp="1"/>
          </p:cNvSpPr>
          <p:nvPr>
            <p:ph type="body" idx="1"/>
          </p:nvPr>
        </p:nvSpPr>
        <p:spPr>
          <a:xfrm>
            <a:off x="824171" y="2691882"/>
            <a:ext cx="8543763" cy="3680926"/>
          </a:xfrm>
        </p:spPr>
        <p:txBody>
          <a:bodyPr/>
          <a:lstStyle/>
          <a:p>
            <a:pPr marL="457200" marR="0" lvl="0" indent="-457200" algn="l"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AutoNum type="arabicParenR"/>
              <a:tabLst/>
              <a:defRPr/>
            </a:pPr>
            <a:r>
              <a:rPr kumimoji="0" lang="en-US" sz="2000" b="0" i="0" u="none" strike="noStrike" kern="1200" cap="none" spc="0" normalizeH="0" baseline="0" noProof="0" dirty="0">
                <a:ln>
                  <a:noFill/>
                </a:ln>
                <a:solidFill>
                  <a:schemeClr val="tx1"/>
                </a:solidFill>
                <a:effectLst/>
                <a:uLnTx/>
                <a:uFillTx/>
                <a:latin typeface="Century Gothic" panose="020B0502020202020204"/>
                <a:ea typeface="+mn-ea"/>
                <a:cs typeface="+mn-cs"/>
              </a:rPr>
              <a:t>Prevent Invasive Ventilation if possible</a:t>
            </a:r>
          </a:p>
          <a:p>
            <a:pPr marL="457200" indent="-457200">
              <a:buAutoNum type="arabicParenR"/>
            </a:pPr>
            <a:r>
              <a:rPr lang="en-US" dirty="0">
                <a:solidFill>
                  <a:schemeClr val="tx1"/>
                </a:solidFill>
              </a:rPr>
              <a:t>Decrease work of breathing</a:t>
            </a:r>
          </a:p>
          <a:p>
            <a:pPr marL="457200" indent="-457200">
              <a:buAutoNum type="arabicParenR"/>
            </a:pPr>
            <a:r>
              <a:rPr lang="en-US" dirty="0">
                <a:solidFill>
                  <a:schemeClr val="tx1"/>
                </a:solidFill>
              </a:rPr>
              <a:t>Improve Oxygenation and Ventilation</a:t>
            </a:r>
          </a:p>
          <a:p>
            <a:endParaRPr lang="en-US" dirty="0">
              <a:solidFill>
                <a:schemeClr val="tx1"/>
              </a:solidFill>
            </a:endParaRPr>
          </a:p>
          <a:p>
            <a:pPr marL="457200" indent="-457200">
              <a:buAutoNum type="arabicParenR"/>
            </a:pPr>
            <a:endParaRPr lang="en-US" dirty="0">
              <a:solidFill>
                <a:schemeClr val="tx1"/>
              </a:solidFill>
            </a:endParaRP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569912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FC686618-2F30-4D23-AA03-7A0D5BF687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5168" y="0"/>
            <a:ext cx="8681663" cy="6858000"/>
          </a:xfrm>
          <a:prstGeom prst="rect">
            <a:avLst/>
          </a:prstGeom>
        </p:spPr>
      </p:pic>
    </p:spTree>
    <p:extLst>
      <p:ext uri="{BB962C8B-B14F-4D97-AF65-F5344CB8AC3E}">
        <p14:creationId xmlns:p14="http://schemas.microsoft.com/office/powerpoint/2010/main" val="1562347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with medium confidence">
            <a:extLst>
              <a:ext uri="{FF2B5EF4-FFF2-40B4-BE49-F238E27FC236}">
                <a16:creationId xmlns:a16="http://schemas.microsoft.com/office/drawing/2014/main" id="{A3F240EB-DB1D-442F-8FFC-91138A8D14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4222" y="0"/>
            <a:ext cx="3443556" cy="6858000"/>
          </a:xfrm>
          <a:prstGeom prst="rect">
            <a:avLst/>
          </a:prstGeom>
        </p:spPr>
      </p:pic>
    </p:spTree>
    <p:extLst>
      <p:ext uri="{BB962C8B-B14F-4D97-AF65-F5344CB8AC3E}">
        <p14:creationId xmlns:p14="http://schemas.microsoft.com/office/powerpoint/2010/main" val="3491373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FAA763C5-0CF3-4B97-8354-615982851F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9469" y="877078"/>
            <a:ext cx="8948058" cy="4973216"/>
          </a:xfrm>
          <a:prstGeom prst="rect">
            <a:avLst/>
          </a:prstGeom>
        </p:spPr>
      </p:pic>
    </p:spTree>
    <p:extLst>
      <p:ext uri="{BB962C8B-B14F-4D97-AF65-F5344CB8AC3E}">
        <p14:creationId xmlns:p14="http://schemas.microsoft.com/office/powerpoint/2010/main" val="1867947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C1C7B-68F1-4F85-845D-6CA5374A8CE0}"/>
              </a:ext>
            </a:extLst>
          </p:cNvPr>
          <p:cNvSpPr>
            <a:spLocks noGrp="1"/>
          </p:cNvSpPr>
          <p:nvPr>
            <p:ph type="title"/>
          </p:nvPr>
        </p:nvSpPr>
        <p:spPr/>
        <p:txBody>
          <a:bodyPr/>
          <a:lstStyle/>
          <a:p>
            <a:r>
              <a:rPr lang="en-US" dirty="0"/>
              <a:t>Signs of respiratory distress</a:t>
            </a:r>
          </a:p>
        </p:txBody>
      </p:sp>
      <p:sp>
        <p:nvSpPr>
          <p:cNvPr id="3" name="Text Placeholder 2">
            <a:extLst>
              <a:ext uri="{FF2B5EF4-FFF2-40B4-BE49-F238E27FC236}">
                <a16:creationId xmlns:a16="http://schemas.microsoft.com/office/drawing/2014/main" id="{E8AE207E-4F4D-428E-B84B-7FC562476C97}"/>
              </a:ext>
            </a:extLst>
          </p:cNvPr>
          <p:cNvSpPr>
            <a:spLocks noGrp="1"/>
          </p:cNvSpPr>
          <p:nvPr>
            <p:ph type="body" idx="1"/>
          </p:nvPr>
        </p:nvSpPr>
        <p:spPr>
          <a:xfrm>
            <a:off x="1445419" y="2747047"/>
            <a:ext cx="8535988" cy="2543695"/>
          </a:xfrm>
        </p:spPr>
        <p:txBody>
          <a:bodyPr>
            <a:normAutofit fontScale="47500" lnSpcReduction="20000"/>
          </a:bodyPr>
          <a:lstStyle/>
          <a:p>
            <a:pPr marL="0" marR="0" lvl="0" indent="0" algn="l"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None/>
              <a:tabLst/>
              <a:defRPr/>
            </a:pPr>
            <a:r>
              <a:rPr lang="en-US" sz="3700" dirty="0">
                <a:solidFill>
                  <a:schemeClr val="tx1"/>
                </a:solidFill>
              </a:rPr>
              <a:t>Irregular respiratory rate  </a:t>
            </a:r>
          </a:p>
          <a:p>
            <a:pPr marL="0" marR="0" lvl="0" indent="0" algn="l"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None/>
              <a:tabLst/>
              <a:defRPr/>
            </a:pPr>
            <a:r>
              <a:rPr kumimoji="0" lang="en-US" sz="3800" b="0" i="0" u="none" strike="noStrike" kern="1200" cap="none" spc="0" normalizeH="0" baseline="0" noProof="0" dirty="0">
                <a:ln>
                  <a:noFill/>
                </a:ln>
                <a:solidFill>
                  <a:prstClr val="white"/>
                </a:solidFill>
                <a:effectLst/>
                <a:uLnTx/>
                <a:uFillTx/>
                <a:latin typeface="Century Gothic" panose="020B0502020202020204"/>
                <a:ea typeface="+mn-ea"/>
                <a:cs typeface="+mn-cs"/>
              </a:rPr>
              <a:t>Accessory muscle use</a:t>
            </a:r>
          </a:p>
          <a:p>
            <a:r>
              <a:rPr lang="en-US" sz="3700" dirty="0">
                <a:solidFill>
                  <a:schemeClr val="tx1"/>
                </a:solidFill>
              </a:rPr>
              <a:t>Nasal Flaring</a:t>
            </a:r>
          </a:p>
          <a:p>
            <a:r>
              <a:rPr lang="en-US" sz="3700" dirty="0">
                <a:solidFill>
                  <a:schemeClr val="tx1"/>
                </a:solidFill>
              </a:rPr>
              <a:t>Tripoding</a:t>
            </a:r>
          </a:p>
          <a:p>
            <a:r>
              <a:rPr lang="en-US" sz="3700" dirty="0">
                <a:solidFill>
                  <a:schemeClr val="tx1"/>
                </a:solidFill>
              </a:rPr>
              <a:t>Decreased oxygen saturation</a:t>
            </a:r>
          </a:p>
          <a:p>
            <a:r>
              <a:rPr lang="en-US" sz="3700" dirty="0">
                <a:solidFill>
                  <a:schemeClr val="tx1"/>
                </a:solidFill>
              </a:rPr>
              <a:t>Cyanosis</a:t>
            </a:r>
          </a:p>
          <a:p>
            <a:r>
              <a:rPr lang="en-US" sz="3700" dirty="0">
                <a:solidFill>
                  <a:schemeClr val="tx1"/>
                </a:solidFill>
              </a:rPr>
              <a:t>Wheezing</a:t>
            </a:r>
          </a:p>
          <a:p>
            <a:endParaRPr lang="en-US" dirty="0">
              <a:solidFill>
                <a:schemeClr val="tx1"/>
              </a:solidFill>
            </a:endParaRPr>
          </a:p>
          <a:p>
            <a:endParaRPr lang="en-US" dirty="0"/>
          </a:p>
          <a:p>
            <a:endParaRPr lang="en-US" dirty="0"/>
          </a:p>
        </p:txBody>
      </p:sp>
    </p:spTree>
    <p:extLst>
      <p:ext uri="{BB962C8B-B14F-4D97-AF65-F5344CB8AC3E}">
        <p14:creationId xmlns:p14="http://schemas.microsoft.com/office/powerpoint/2010/main" val="2801922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D2DC5-D399-40A4-808B-8907F75B0D9E}"/>
              </a:ext>
            </a:extLst>
          </p:cNvPr>
          <p:cNvSpPr>
            <a:spLocks noGrp="1"/>
          </p:cNvSpPr>
          <p:nvPr>
            <p:ph type="title"/>
          </p:nvPr>
        </p:nvSpPr>
        <p:spPr/>
        <p:txBody>
          <a:bodyPr/>
          <a:lstStyle/>
          <a:p>
            <a:r>
              <a:rPr lang="en-US" dirty="0"/>
              <a:t>TYPES OF NON-INVASIVE TREATMENTS</a:t>
            </a:r>
          </a:p>
        </p:txBody>
      </p:sp>
      <p:sp>
        <p:nvSpPr>
          <p:cNvPr id="3" name="Text Placeholder 2">
            <a:extLst>
              <a:ext uri="{FF2B5EF4-FFF2-40B4-BE49-F238E27FC236}">
                <a16:creationId xmlns:a16="http://schemas.microsoft.com/office/drawing/2014/main" id="{0866436A-F0EC-4543-9F41-7FFD2D029386}"/>
              </a:ext>
            </a:extLst>
          </p:cNvPr>
          <p:cNvSpPr>
            <a:spLocks noGrp="1"/>
          </p:cNvSpPr>
          <p:nvPr>
            <p:ph type="body" idx="1"/>
          </p:nvPr>
        </p:nvSpPr>
        <p:spPr>
          <a:xfrm>
            <a:off x="615142" y="2211185"/>
            <a:ext cx="8605058" cy="3783215"/>
          </a:xfrm>
        </p:spPr>
        <p:txBody>
          <a:bodyPr>
            <a:normAutofit/>
          </a:bodyPr>
          <a:lstStyle/>
          <a:p>
            <a:pPr marL="457200" indent="-457200">
              <a:buAutoNum type="arabicParenR"/>
            </a:pPr>
            <a:r>
              <a:rPr lang="en-US" dirty="0">
                <a:solidFill>
                  <a:schemeClr val="tx1"/>
                </a:solidFill>
              </a:rPr>
              <a:t>High Flow Oxygen Devices </a:t>
            </a:r>
          </a:p>
          <a:p>
            <a:pPr marL="914400" lvl="1" indent="-457200">
              <a:buAutoNum type="arabicParenR"/>
            </a:pPr>
            <a:r>
              <a:rPr lang="en-US" dirty="0">
                <a:solidFill>
                  <a:schemeClr val="tx1"/>
                </a:solidFill>
              </a:rPr>
              <a:t>Venturi Mask - up to .50 Fi02</a:t>
            </a:r>
          </a:p>
          <a:p>
            <a:pPr marL="914400" lvl="1" indent="-457200">
              <a:buAutoNum type="arabicParenR"/>
            </a:pPr>
            <a:r>
              <a:rPr lang="en-US" dirty="0">
                <a:solidFill>
                  <a:schemeClr val="tx1"/>
                </a:solidFill>
              </a:rPr>
              <a:t>Misty OX Aerosol Mask - Can deliver 60 - 96% oxygen</a:t>
            </a:r>
          </a:p>
          <a:p>
            <a:pPr marL="914400" lvl="1" indent="-457200">
              <a:buAutoNum type="arabicParenR"/>
            </a:pPr>
            <a:r>
              <a:rPr lang="en-US" dirty="0">
                <a:solidFill>
                  <a:schemeClr val="tx1"/>
                </a:solidFill>
              </a:rPr>
              <a:t>Non Rebreather (NRB) - can deliver up to 95% oxygen at a flow rate set at 10 - 15 L/M</a:t>
            </a:r>
          </a:p>
          <a:p>
            <a:pPr marL="457200" indent="-457200">
              <a:buAutoNum type="arabicParenR"/>
            </a:pPr>
            <a:r>
              <a:rPr lang="en-US" dirty="0">
                <a:solidFill>
                  <a:schemeClr val="tx1"/>
                </a:solidFill>
              </a:rPr>
              <a:t>HFNC - High Flow Nasal Cannula </a:t>
            </a:r>
          </a:p>
          <a:p>
            <a:pPr marL="457200" indent="-457200">
              <a:buAutoNum type="arabicParenR"/>
            </a:pPr>
            <a:r>
              <a:rPr lang="en-US" dirty="0">
                <a:solidFill>
                  <a:schemeClr val="tx1"/>
                </a:solidFill>
              </a:rPr>
              <a:t>NIV - Non Invasive Ventilation</a:t>
            </a:r>
          </a:p>
          <a:p>
            <a:pPr marL="457200" indent="-457200">
              <a:buAutoNum type="arabicParenR"/>
            </a:pPr>
            <a:endParaRPr lang="en-US" dirty="0">
              <a:solidFill>
                <a:schemeClr val="tx1"/>
              </a:solidFill>
            </a:endParaRPr>
          </a:p>
        </p:txBody>
      </p:sp>
    </p:spTree>
    <p:extLst>
      <p:ext uri="{BB962C8B-B14F-4D97-AF65-F5344CB8AC3E}">
        <p14:creationId xmlns:p14="http://schemas.microsoft.com/office/powerpoint/2010/main" val="2763919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AFF8F-294A-47EA-9282-2EC8CAB17209}"/>
              </a:ext>
            </a:extLst>
          </p:cNvPr>
          <p:cNvSpPr>
            <a:spLocks noGrp="1"/>
          </p:cNvSpPr>
          <p:nvPr>
            <p:ph type="title"/>
          </p:nvPr>
        </p:nvSpPr>
        <p:spPr>
          <a:xfrm>
            <a:off x="-880572" y="984835"/>
            <a:ext cx="9693081" cy="1145429"/>
          </a:xfrm>
        </p:spPr>
        <p:txBody>
          <a:bodyPr/>
          <a:lstStyle/>
          <a:p>
            <a:pPr algn="ctr"/>
            <a:r>
              <a:rPr lang="en-US" dirty="0"/>
              <a:t>High Flow Nasal Cannula</a:t>
            </a:r>
          </a:p>
        </p:txBody>
      </p:sp>
      <p:sp>
        <p:nvSpPr>
          <p:cNvPr id="3" name="Text Placeholder 2">
            <a:extLst>
              <a:ext uri="{FF2B5EF4-FFF2-40B4-BE49-F238E27FC236}">
                <a16:creationId xmlns:a16="http://schemas.microsoft.com/office/drawing/2014/main" id="{1850FF8A-C3EF-4412-B145-8DEEAC25E36E}"/>
              </a:ext>
            </a:extLst>
          </p:cNvPr>
          <p:cNvSpPr>
            <a:spLocks noGrp="1"/>
          </p:cNvSpPr>
          <p:nvPr>
            <p:ph type="body" idx="1"/>
          </p:nvPr>
        </p:nvSpPr>
        <p:spPr>
          <a:xfrm>
            <a:off x="891265" y="2404414"/>
            <a:ext cx="10293091" cy="3327789"/>
          </a:xfrm>
        </p:spPr>
        <p:txBody>
          <a:bodyPr/>
          <a:lstStyle/>
          <a:p>
            <a:pPr marL="342900" indent="-342900">
              <a:buFont typeface="Arial" panose="020B0604020202020204" pitchFamily="34" charset="0"/>
              <a:buChar char="•"/>
            </a:pPr>
            <a:r>
              <a:rPr lang="en-US" dirty="0">
                <a:solidFill>
                  <a:schemeClr val="tx1"/>
                </a:solidFill>
              </a:rPr>
              <a:t>Start with flow of 50 – 60 L/M or patient need, Fi02 1.0 </a:t>
            </a:r>
          </a:p>
          <a:p>
            <a:pPr marL="800100" lvl="1" indent="-342900">
              <a:buFont typeface="Arial" panose="020B0604020202020204" pitchFamily="34" charset="0"/>
              <a:buChar char="•"/>
            </a:pPr>
            <a:r>
              <a:rPr lang="en-US" dirty="0">
                <a:solidFill>
                  <a:schemeClr val="tx1"/>
                </a:solidFill>
              </a:rPr>
              <a:t>Goal is to meet patient drive to breath with this high flow device.  As we meet demand, work of breathing and RR should decrease.  ABG in 1 hour.</a:t>
            </a:r>
          </a:p>
          <a:p>
            <a:pPr marL="342900" indent="-342900">
              <a:buFont typeface="Arial" panose="020B0604020202020204" pitchFamily="34" charset="0"/>
              <a:buChar char="•"/>
            </a:pPr>
            <a:r>
              <a:rPr lang="en-US" dirty="0">
                <a:solidFill>
                  <a:schemeClr val="tx1"/>
                </a:solidFill>
              </a:rPr>
              <a:t>As patient improves, start weaning oxygen levels in increments of 10 down to 40% or 30%, then wean flow to 30 L/M in increments of 10 L/M. </a:t>
            </a:r>
          </a:p>
          <a:p>
            <a:pPr marL="800100" lvl="1" indent="-342900">
              <a:buFont typeface="Arial" panose="020B0604020202020204" pitchFamily="34" charset="0"/>
              <a:buChar char="•"/>
            </a:pPr>
            <a:r>
              <a:rPr lang="en-US" dirty="0">
                <a:solidFill>
                  <a:schemeClr val="tx1"/>
                </a:solidFill>
              </a:rPr>
              <a:t>We may wean the flow with the Fi02 depending on the flow demand of the patient.</a:t>
            </a:r>
          </a:p>
          <a:p>
            <a:pPr lvl="1"/>
            <a:r>
              <a:rPr lang="en-US" dirty="0">
                <a:solidFill>
                  <a:schemeClr val="tx1"/>
                </a:solidFill>
              </a:rPr>
              <a:t>If patient does not improve or gets worse, escalate to NIV if there are no contraindications - needs to be awake and alert to protect airway   </a:t>
            </a:r>
          </a:p>
        </p:txBody>
      </p:sp>
    </p:spTree>
    <p:extLst>
      <p:ext uri="{BB962C8B-B14F-4D97-AF65-F5344CB8AC3E}">
        <p14:creationId xmlns:p14="http://schemas.microsoft.com/office/powerpoint/2010/main" val="79820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50E1B7-3BD4-4C98-8FA3-DC61805529FE}"/>
              </a:ext>
            </a:extLst>
          </p:cNvPr>
          <p:cNvSpPr>
            <a:spLocks noGrp="1"/>
          </p:cNvSpPr>
          <p:nvPr>
            <p:ph idx="1"/>
          </p:nvPr>
        </p:nvSpPr>
        <p:spPr>
          <a:xfrm>
            <a:off x="382219" y="1314371"/>
            <a:ext cx="8558581" cy="4351338"/>
          </a:xfrm>
        </p:spPr>
        <p:txBody>
          <a:bodyPr/>
          <a:lstStyle/>
          <a:p>
            <a:r>
              <a:rPr lang="en-US" dirty="0">
                <a:solidFill>
                  <a:schemeClr val="tx1"/>
                </a:solidFill>
              </a:rPr>
              <a:t>Place patient on NIV if patient does not improve on HFNC and no contraindications</a:t>
            </a:r>
          </a:p>
          <a:p>
            <a:pPr lvl="1"/>
            <a:r>
              <a:rPr lang="en-US" dirty="0">
                <a:solidFill>
                  <a:schemeClr val="tx1"/>
                </a:solidFill>
              </a:rPr>
              <a:t>Start with a spontaneous mode which is more comfortable in the awake </a:t>
            </a:r>
            <a:r>
              <a:rPr lang="en-US" dirty="0" err="1">
                <a:solidFill>
                  <a:schemeClr val="tx1"/>
                </a:solidFill>
              </a:rPr>
              <a:t>patint</a:t>
            </a:r>
            <a:r>
              <a:rPr lang="en-US" dirty="0">
                <a:solidFill>
                  <a:schemeClr val="tx1"/>
                </a:solidFill>
              </a:rPr>
              <a:t> - Pressure Support 10 cmH20 and adjust for an adequate </a:t>
            </a:r>
            <a:r>
              <a:rPr lang="en-US" dirty="0" err="1">
                <a:solidFill>
                  <a:schemeClr val="tx1"/>
                </a:solidFill>
              </a:rPr>
              <a:t>Vte</a:t>
            </a:r>
            <a:r>
              <a:rPr lang="en-US" dirty="0">
                <a:solidFill>
                  <a:schemeClr val="tx1"/>
                </a:solidFill>
              </a:rPr>
              <a:t> ~ 6-8 ml/Kg IBW, start PEEP 8 cmH20 or level to achieve acceptable Sp02, Fi02 1.0, obtain ABG 30 minutes – 1 hour later.  </a:t>
            </a:r>
          </a:p>
          <a:p>
            <a:pPr lvl="1"/>
            <a:r>
              <a:rPr lang="en-US" dirty="0">
                <a:solidFill>
                  <a:schemeClr val="tx1"/>
                </a:solidFill>
              </a:rPr>
              <a:t>If PS does not satisfy patient’s demand, place on full ventilatory mode.  PC is the only full ventilatory mode for NIV on the Servo I, which is the brand of ventilator we use in our hospital.</a:t>
            </a:r>
          </a:p>
          <a:p>
            <a:pPr lvl="1"/>
            <a:r>
              <a:rPr lang="en-US" dirty="0">
                <a:solidFill>
                  <a:schemeClr val="tx1"/>
                </a:solidFill>
              </a:rPr>
              <a:t> If the patient does not improve after an hour or 2 on NIV, then patient needs to be intubated</a:t>
            </a:r>
          </a:p>
          <a:p>
            <a:pPr marL="457200" lvl="1" indent="0">
              <a:buNone/>
            </a:pPr>
            <a:endParaRPr lang="en-US" dirty="0">
              <a:solidFill>
                <a:schemeClr val="tx1"/>
              </a:solidFill>
            </a:endParaRPr>
          </a:p>
        </p:txBody>
      </p:sp>
      <p:sp>
        <p:nvSpPr>
          <p:cNvPr id="2" name="Title 1">
            <a:extLst>
              <a:ext uri="{FF2B5EF4-FFF2-40B4-BE49-F238E27FC236}">
                <a16:creationId xmlns:a16="http://schemas.microsoft.com/office/drawing/2014/main" id="{63F2D3C9-8698-4171-BEB0-381173D3F830}"/>
              </a:ext>
            </a:extLst>
          </p:cNvPr>
          <p:cNvSpPr>
            <a:spLocks noGrp="1"/>
          </p:cNvSpPr>
          <p:nvPr>
            <p:ph type="title"/>
          </p:nvPr>
        </p:nvSpPr>
        <p:spPr>
          <a:xfrm>
            <a:off x="-1094978" y="199919"/>
            <a:ext cx="9320843" cy="1507067"/>
          </a:xfrm>
        </p:spPr>
        <p:txBody>
          <a:bodyPr/>
          <a:lstStyle/>
          <a:p>
            <a:pPr algn="ctr"/>
            <a:br>
              <a:rPr lang="en-US" dirty="0"/>
            </a:br>
            <a:r>
              <a:rPr lang="en-US" dirty="0"/>
              <a:t>non-Invasive ventilation</a:t>
            </a:r>
          </a:p>
        </p:txBody>
      </p:sp>
      <p:pic>
        <p:nvPicPr>
          <p:cNvPr id="4" name="Picture 2">
            <a:extLst>
              <a:ext uri="{FF2B5EF4-FFF2-40B4-BE49-F238E27FC236}">
                <a16:creationId xmlns:a16="http://schemas.microsoft.com/office/drawing/2014/main" id="{F7E83D35-0205-4A65-BD71-16AADA3FB5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8142"/>
          <a:stretch>
            <a:fillRect/>
          </a:stretch>
        </p:blipFill>
        <p:spPr bwMode="auto">
          <a:xfrm>
            <a:off x="7069513" y="4631003"/>
            <a:ext cx="4825149" cy="2069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6437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78154-D968-4CE2-AFD1-E4E0F6F5C803}"/>
              </a:ext>
            </a:extLst>
          </p:cNvPr>
          <p:cNvSpPr>
            <a:spLocks noGrp="1"/>
          </p:cNvSpPr>
          <p:nvPr>
            <p:ph type="title"/>
          </p:nvPr>
        </p:nvSpPr>
        <p:spPr>
          <a:xfrm>
            <a:off x="806335" y="0"/>
            <a:ext cx="9936277" cy="1587731"/>
          </a:xfrm>
        </p:spPr>
        <p:txBody>
          <a:bodyPr/>
          <a:lstStyle/>
          <a:p>
            <a:r>
              <a:rPr lang="en-US" dirty="0"/>
              <a:t>Niv contraindications</a:t>
            </a:r>
          </a:p>
        </p:txBody>
      </p:sp>
      <p:sp>
        <p:nvSpPr>
          <p:cNvPr id="3" name="Text Placeholder 2">
            <a:extLst>
              <a:ext uri="{FF2B5EF4-FFF2-40B4-BE49-F238E27FC236}">
                <a16:creationId xmlns:a16="http://schemas.microsoft.com/office/drawing/2014/main" id="{25CE2F28-0FBC-49B6-8327-3A441C928AAB}"/>
              </a:ext>
            </a:extLst>
          </p:cNvPr>
          <p:cNvSpPr>
            <a:spLocks noGrp="1"/>
          </p:cNvSpPr>
          <p:nvPr>
            <p:ph type="body" idx="1"/>
          </p:nvPr>
        </p:nvSpPr>
        <p:spPr>
          <a:xfrm>
            <a:off x="684212" y="1122218"/>
            <a:ext cx="8535988" cy="4872182"/>
          </a:xfrm>
        </p:spPr>
        <p:txBody>
          <a:bodyPr>
            <a:normAutofit fontScale="55000" lnSpcReduction="20000"/>
          </a:bodyPr>
          <a:lstStyle/>
          <a:p>
            <a:pPr marL="457200" indent="-457200">
              <a:buFont typeface="Wingdings 3" panose="05040102010807070707" pitchFamily="18" charset="2"/>
              <a:buAutoNum type="arabicPeriod"/>
            </a:pPr>
            <a:r>
              <a:rPr lang="en-US" dirty="0">
                <a:solidFill>
                  <a:schemeClr val="tx1"/>
                </a:solidFill>
              </a:rPr>
              <a:t>Excessive amount of respiratory secretions </a:t>
            </a:r>
          </a:p>
          <a:p>
            <a:pPr marL="457200" indent="-457200">
              <a:buFont typeface="Wingdings 3" panose="05040102010807070707" pitchFamily="18" charset="2"/>
              <a:buAutoNum type="arabicPeriod"/>
            </a:pPr>
            <a:r>
              <a:rPr lang="en-US" dirty="0">
                <a:solidFill>
                  <a:schemeClr val="tx1"/>
                </a:solidFill>
              </a:rPr>
              <a:t>Nausea/vomiting OR High risk for aspiration </a:t>
            </a:r>
          </a:p>
          <a:p>
            <a:pPr marL="457200" indent="-457200">
              <a:buAutoNum type="arabicPeriod"/>
            </a:pPr>
            <a:r>
              <a:rPr lang="en-US" dirty="0">
                <a:solidFill>
                  <a:schemeClr val="tx1"/>
                </a:solidFill>
              </a:rPr>
              <a:t>Cardiac/respiratory arrest </a:t>
            </a:r>
          </a:p>
          <a:p>
            <a:pPr marL="457200" indent="-457200">
              <a:buAutoNum type="arabicPeriod"/>
            </a:pPr>
            <a:r>
              <a:rPr lang="en-US" dirty="0">
                <a:solidFill>
                  <a:schemeClr val="tx1"/>
                </a:solidFill>
              </a:rPr>
              <a:t>Hemodynamic instability ( not responsive to fluids/pressors) </a:t>
            </a:r>
          </a:p>
          <a:p>
            <a:pPr marL="457200" indent="-457200">
              <a:buAutoNum type="arabicPeriod"/>
            </a:pPr>
            <a:r>
              <a:rPr lang="en-US" dirty="0">
                <a:solidFill>
                  <a:schemeClr val="tx1"/>
                </a:solidFill>
              </a:rPr>
              <a:t>Uncontrolled arrhythmias </a:t>
            </a:r>
          </a:p>
          <a:p>
            <a:pPr marL="457200" indent="-457200">
              <a:buAutoNum type="arabicPeriod"/>
            </a:pPr>
            <a:r>
              <a:rPr lang="en-US" dirty="0">
                <a:solidFill>
                  <a:schemeClr val="tx1"/>
                </a:solidFill>
              </a:rPr>
              <a:t>Severe upper GI bleeding </a:t>
            </a:r>
          </a:p>
          <a:p>
            <a:pPr marL="457200" indent="-457200">
              <a:buAutoNum type="arabicPeriod"/>
            </a:pPr>
            <a:r>
              <a:rPr lang="en-US" dirty="0">
                <a:solidFill>
                  <a:schemeClr val="tx1"/>
                </a:solidFill>
              </a:rPr>
              <a:t>Acute sinusitis </a:t>
            </a:r>
          </a:p>
          <a:p>
            <a:pPr marL="457200" indent="-457200">
              <a:buAutoNum type="arabicPeriod"/>
            </a:pPr>
            <a:r>
              <a:rPr lang="en-US" dirty="0">
                <a:solidFill>
                  <a:schemeClr val="tx1"/>
                </a:solidFill>
              </a:rPr>
              <a:t>Inability to cooperate with procedure/unable to fit mask properly</a:t>
            </a:r>
          </a:p>
          <a:p>
            <a:pPr marL="457200" indent="-457200">
              <a:buFont typeface="Wingdings 3" panose="05040102010807070707" pitchFamily="18" charset="2"/>
              <a:buAutoNum type="arabicPeriod"/>
            </a:pPr>
            <a:r>
              <a:rPr lang="en-US" dirty="0">
                <a:solidFill>
                  <a:schemeClr val="tx1"/>
                </a:solidFill>
              </a:rPr>
              <a:t>Recent facial surgery/facial trauma/or deformity OR Recent Esophageal surgery  </a:t>
            </a:r>
          </a:p>
          <a:p>
            <a:pPr marL="457200" indent="-457200">
              <a:buAutoNum type="arabicPeriod"/>
            </a:pPr>
            <a:r>
              <a:rPr lang="en-US" dirty="0">
                <a:solidFill>
                  <a:schemeClr val="tx1"/>
                </a:solidFill>
              </a:rPr>
              <a:t>Recent upper GI and/or airway surgery </a:t>
            </a:r>
          </a:p>
          <a:p>
            <a:pPr marL="457200" indent="-457200">
              <a:buAutoNum type="arabicPeriod"/>
            </a:pPr>
            <a:r>
              <a:rPr lang="en-US" dirty="0">
                <a:solidFill>
                  <a:schemeClr val="tx1"/>
                </a:solidFill>
              </a:rPr>
              <a:t>Agonal breathing/ apnea </a:t>
            </a:r>
          </a:p>
          <a:p>
            <a:pPr marL="457200" indent="-457200">
              <a:buAutoNum type="arabicPeriod"/>
            </a:pPr>
            <a:r>
              <a:rPr lang="en-US" dirty="0">
                <a:solidFill>
                  <a:schemeClr val="tx1"/>
                </a:solidFill>
              </a:rPr>
              <a:t>Epistaxis </a:t>
            </a:r>
          </a:p>
          <a:p>
            <a:pPr marL="457200" indent="-457200">
              <a:buAutoNum type="arabicPeriod"/>
            </a:pPr>
            <a:r>
              <a:rPr lang="en-US" dirty="0">
                <a:solidFill>
                  <a:schemeClr val="tx1"/>
                </a:solidFill>
              </a:rPr>
              <a:t>Active hemoptysis </a:t>
            </a:r>
          </a:p>
          <a:p>
            <a:pPr marL="457200" indent="-457200">
              <a:buAutoNum type="arabicPeriod"/>
            </a:pPr>
            <a:r>
              <a:rPr lang="en-US" dirty="0">
                <a:solidFill>
                  <a:schemeClr val="tx1"/>
                </a:solidFill>
              </a:rPr>
              <a:t>Known or suspected tympanic membrane rupture or another middle ear pathology </a:t>
            </a:r>
          </a:p>
          <a:p>
            <a:pPr marL="457200" indent="-457200">
              <a:buAutoNum type="arabicPeriod"/>
            </a:pPr>
            <a:r>
              <a:rPr lang="en-US" dirty="0">
                <a:solidFill>
                  <a:schemeClr val="tx1"/>
                </a:solidFill>
              </a:rPr>
              <a:t>Untreated pneumothorax  </a:t>
            </a:r>
          </a:p>
          <a:p>
            <a:pPr marL="457200" indent="-457200">
              <a:buAutoNum type="arabicPeriod"/>
            </a:pPr>
            <a:r>
              <a:rPr lang="en-US" dirty="0">
                <a:solidFill>
                  <a:schemeClr val="tx1"/>
                </a:solidFill>
              </a:rPr>
              <a:t>Full Stomach </a:t>
            </a:r>
          </a:p>
          <a:p>
            <a:endParaRPr lang="en-US" dirty="0">
              <a:solidFill>
                <a:schemeClr val="tx1"/>
              </a:solidFill>
            </a:endParaRPr>
          </a:p>
          <a:p>
            <a:r>
              <a:rPr lang="en-US" b="1" dirty="0">
                <a:solidFill>
                  <a:schemeClr val="tx1"/>
                </a:solidFill>
              </a:rPr>
              <a:t>NEVER TIE PATIENT HANDS AND FORCE TO COOPERATE</a:t>
            </a:r>
          </a:p>
        </p:txBody>
      </p:sp>
    </p:spTree>
    <p:extLst>
      <p:ext uri="{BB962C8B-B14F-4D97-AF65-F5344CB8AC3E}">
        <p14:creationId xmlns:p14="http://schemas.microsoft.com/office/powerpoint/2010/main" val="2411240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C35AF-64CE-42F2-8D36-D76E3FCE2185}"/>
              </a:ext>
            </a:extLst>
          </p:cNvPr>
          <p:cNvSpPr>
            <a:spLocks noGrp="1"/>
          </p:cNvSpPr>
          <p:nvPr>
            <p:ph type="title"/>
          </p:nvPr>
        </p:nvSpPr>
        <p:spPr/>
        <p:txBody>
          <a:bodyPr/>
          <a:lstStyle/>
          <a:p>
            <a:r>
              <a:rPr lang="en-US" dirty="0"/>
              <a:t>Ventilator Protocols</a:t>
            </a:r>
          </a:p>
        </p:txBody>
      </p:sp>
      <p:sp>
        <p:nvSpPr>
          <p:cNvPr id="3" name="Text Placeholder 2">
            <a:extLst>
              <a:ext uri="{FF2B5EF4-FFF2-40B4-BE49-F238E27FC236}">
                <a16:creationId xmlns:a16="http://schemas.microsoft.com/office/drawing/2014/main" id="{48BA6000-5D0D-4719-AA4C-04A240FADA26}"/>
              </a:ext>
            </a:extLst>
          </p:cNvPr>
          <p:cNvSpPr>
            <a:spLocks noGrp="1"/>
          </p:cNvSpPr>
          <p:nvPr>
            <p:ph type="body" idx="1"/>
          </p:nvPr>
        </p:nvSpPr>
        <p:spPr>
          <a:xfrm>
            <a:off x="1232852" y="2660073"/>
            <a:ext cx="8535988" cy="1879600"/>
          </a:xfrm>
        </p:spPr>
        <p:txBody>
          <a:bodyPr/>
          <a:lstStyle/>
          <a:p>
            <a:r>
              <a:rPr lang="en-US" dirty="0">
                <a:solidFill>
                  <a:schemeClr val="tx1"/>
                </a:solidFill>
              </a:rPr>
              <a:t>Restrictive/ARDS</a:t>
            </a:r>
          </a:p>
          <a:p>
            <a:r>
              <a:rPr lang="en-US" dirty="0">
                <a:solidFill>
                  <a:schemeClr val="tx1"/>
                </a:solidFill>
              </a:rPr>
              <a:t>Obstructive/COPD</a:t>
            </a:r>
          </a:p>
          <a:p>
            <a:r>
              <a:rPr lang="en-US" dirty="0">
                <a:solidFill>
                  <a:schemeClr val="tx1"/>
                </a:solidFill>
              </a:rPr>
              <a:t>General/Surgical</a:t>
            </a:r>
          </a:p>
        </p:txBody>
      </p:sp>
    </p:spTree>
    <p:extLst>
      <p:ext uri="{BB962C8B-B14F-4D97-AF65-F5344CB8AC3E}">
        <p14:creationId xmlns:p14="http://schemas.microsoft.com/office/powerpoint/2010/main" val="1435697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9A087-F2A2-43B1-8177-6E2F8A6AE9AD}"/>
              </a:ext>
            </a:extLst>
          </p:cNvPr>
          <p:cNvSpPr>
            <a:spLocks noGrp="1"/>
          </p:cNvSpPr>
          <p:nvPr>
            <p:ph type="title"/>
          </p:nvPr>
        </p:nvSpPr>
        <p:spPr>
          <a:xfrm>
            <a:off x="1058023" y="662954"/>
            <a:ext cx="8534400" cy="1507067"/>
          </a:xfrm>
        </p:spPr>
        <p:txBody>
          <a:bodyPr/>
          <a:lstStyle/>
          <a:p>
            <a:r>
              <a:rPr lang="en-US" dirty="0"/>
              <a:t>Mechanical Ventilation Basics</a:t>
            </a:r>
          </a:p>
        </p:txBody>
      </p:sp>
      <p:sp>
        <p:nvSpPr>
          <p:cNvPr id="3" name="Content Placeholder 2">
            <a:extLst>
              <a:ext uri="{FF2B5EF4-FFF2-40B4-BE49-F238E27FC236}">
                <a16:creationId xmlns:a16="http://schemas.microsoft.com/office/drawing/2014/main" id="{964ED95B-AF29-475A-ABED-FA69DE0AB9D5}"/>
              </a:ext>
            </a:extLst>
          </p:cNvPr>
          <p:cNvSpPr>
            <a:spLocks noGrp="1"/>
          </p:cNvSpPr>
          <p:nvPr>
            <p:ph idx="1"/>
          </p:nvPr>
        </p:nvSpPr>
        <p:spPr>
          <a:xfrm>
            <a:off x="1058023" y="1907875"/>
            <a:ext cx="8534400" cy="3615267"/>
          </a:xfrm>
        </p:spPr>
        <p:txBody>
          <a:bodyPr>
            <a:normAutofit fontScale="85000" lnSpcReduction="20000"/>
          </a:bodyPr>
          <a:lstStyle/>
          <a:p>
            <a:r>
              <a:rPr lang="en-US" b="1" dirty="0">
                <a:solidFill>
                  <a:schemeClr val="tx1"/>
                </a:solidFill>
              </a:rPr>
              <a:t>CO2 management</a:t>
            </a:r>
            <a:r>
              <a:rPr lang="en-US" dirty="0">
                <a:solidFill>
                  <a:schemeClr val="tx1"/>
                </a:solidFill>
              </a:rPr>
              <a:t> is affected by manipulation of RR and tidal volume</a:t>
            </a:r>
          </a:p>
          <a:p>
            <a:pPr marL="0" indent="0">
              <a:buClr>
                <a:srgbClr val="FFFFFF"/>
              </a:buClr>
              <a:buNone/>
            </a:pPr>
            <a:r>
              <a:rPr lang="en-US" dirty="0">
                <a:solidFill>
                  <a:schemeClr val="tx1"/>
                </a:solidFill>
              </a:rPr>
              <a:t>    - maintain adequate minute ventilation per disease strategy</a:t>
            </a:r>
          </a:p>
          <a:p>
            <a:pPr>
              <a:buClr>
                <a:srgbClr val="FFFFFF"/>
              </a:buClr>
            </a:pPr>
            <a:r>
              <a:rPr lang="en-US" b="1" dirty="0">
                <a:solidFill>
                  <a:schemeClr val="tx1"/>
                </a:solidFill>
              </a:rPr>
              <a:t>PO2 management</a:t>
            </a:r>
            <a:r>
              <a:rPr lang="en-US" dirty="0">
                <a:solidFill>
                  <a:schemeClr val="tx1"/>
                </a:solidFill>
              </a:rPr>
              <a:t> is affected by manipulation of FiO2, PEEP, I time - any variable that increases Paw (mean airway pressure)</a:t>
            </a:r>
          </a:p>
          <a:p>
            <a:pPr marL="0" indent="0">
              <a:buClr>
                <a:srgbClr val="FFFFFF"/>
              </a:buClr>
              <a:buNone/>
            </a:pPr>
            <a:r>
              <a:rPr lang="en-US" dirty="0">
                <a:solidFill>
                  <a:schemeClr val="tx1"/>
                </a:solidFill>
              </a:rPr>
              <a:t>    - be mindful of peak pressures with higher PEEP settings</a:t>
            </a:r>
          </a:p>
          <a:p>
            <a:pPr marL="0" indent="0">
              <a:buNone/>
            </a:pPr>
            <a:r>
              <a:rPr lang="en-US" dirty="0">
                <a:solidFill>
                  <a:schemeClr val="tx1"/>
                </a:solidFill>
              </a:rPr>
              <a:t>      -- can affect hemodynamics</a:t>
            </a:r>
          </a:p>
          <a:p>
            <a:pPr>
              <a:buClr>
                <a:srgbClr val="FFFFFF"/>
              </a:buClr>
            </a:pPr>
            <a:r>
              <a:rPr lang="en-US" dirty="0">
                <a:solidFill>
                  <a:schemeClr val="tx1"/>
                </a:solidFill>
              </a:rPr>
              <a:t>Normal I:E ratio is 1:2.0</a:t>
            </a:r>
          </a:p>
          <a:p>
            <a:pPr marL="0" indent="0">
              <a:buClr>
                <a:srgbClr val="FFFFFF"/>
              </a:buClr>
              <a:buNone/>
            </a:pPr>
            <a:r>
              <a:rPr lang="en-US" dirty="0">
                <a:solidFill>
                  <a:schemeClr val="tx1"/>
                </a:solidFill>
              </a:rPr>
              <a:t>    - ARDS &lt; 1:2.0 (can use 1:1 or inverse ratio)*</a:t>
            </a:r>
          </a:p>
          <a:p>
            <a:pPr marL="0" indent="0">
              <a:buNone/>
            </a:pPr>
            <a:r>
              <a:rPr lang="en-US" dirty="0">
                <a:solidFill>
                  <a:schemeClr val="tx1"/>
                </a:solidFill>
              </a:rPr>
              <a:t>    - COPD &gt; 1:2.0</a:t>
            </a:r>
          </a:p>
          <a:p>
            <a:pPr marL="0" indent="0">
              <a:buNone/>
            </a:pPr>
            <a:endParaRPr lang="en-US" dirty="0">
              <a:solidFill>
                <a:schemeClr val="tx1"/>
              </a:solidFill>
            </a:endParaRPr>
          </a:p>
          <a:p>
            <a:pPr marL="0" indent="0">
              <a:buNone/>
            </a:pPr>
            <a:r>
              <a:rPr lang="en-US" dirty="0">
                <a:solidFill>
                  <a:schemeClr val="tx1"/>
                </a:solidFill>
              </a:rPr>
              <a:t>*Use caution*</a:t>
            </a:r>
          </a:p>
        </p:txBody>
      </p:sp>
    </p:spTree>
    <p:extLst>
      <p:ext uri="{BB962C8B-B14F-4D97-AF65-F5344CB8AC3E}">
        <p14:creationId xmlns:p14="http://schemas.microsoft.com/office/powerpoint/2010/main" val="3779942588"/>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
  <TotalTime>1290</TotalTime>
  <Words>899</Words>
  <Application>Microsoft Office PowerPoint</Application>
  <PresentationFormat>Widescreen</PresentationFormat>
  <Paragraphs>90</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Century Gothic</vt:lpstr>
      <vt:lpstr>Wingdings 3</vt:lpstr>
      <vt:lpstr>Slice</vt:lpstr>
      <vt:lpstr>STRATEGIES IN  Management OF RESPIRATORY DISTRESS </vt:lpstr>
      <vt:lpstr>INITIAL Treatment Goals IN TREATING RESPIRATORY DISTRESS</vt:lpstr>
      <vt:lpstr>Signs of respiratory distress</vt:lpstr>
      <vt:lpstr>TYPES OF NON-INVASIVE TREATMENTS</vt:lpstr>
      <vt:lpstr>High Flow Nasal Cannula</vt:lpstr>
      <vt:lpstr> non-Invasive ventilation</vt:lpstr>
      <vt:lpstr>Niv contraindications</vt:lpstr>
      <vt:lpstr>Ventilator Protocols</vt:lpstr>
      <vt:lpstr>Mechanical Ventilation Basics</vt:lpstr>
      <vt:lpstr>Restrictive/ARDS Protocol</vt:lpstr>
      <vt:lpstr>Obstructive/COPD protocol</vt:lpstr>
      <vt:lpstr>General/surgical Protocol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Respiratory Management/Steps  In the Respiratory Distress</dc:title>
  <dc:creator>Herrington, Ramona</dc:creator>
  <cp:lastModifiedBy>Herrington, Ramona</cp:lastModifiedBy>
  <cp:revision>231</cp:revision>
  <dcterms:created xsi:type="dcterms:W3CDTF">2021-10-16T19:48:27Z</dcterms:created>
  <dcterms:modified xsi:type="dcterms:W3CDTF">2021-10-29T17:38:44Z</dcterms:modified>
</cp:coreProperties>
</file>