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3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5" autoAdjust="0"/>
    <p:restoredTop sz="94660"/>
  </p:normalViewPr>
  <p:slideViewPr>
    <p:cSldViewPr snapToGrid="0">
      <p:cViewPr varScale="1">
        <p:scale>
          <a:sx n="88" d="100"/>
          <a:sy n="88" d="100"/>
        </p:scale>
        <p:origin x="90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7091" y="0"/>
            <a:ext cx="10572000" cy="2971051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Ultrasound Orientation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of 2024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7091" y="5412639"/>
            <a:ext cx="10572000" cy="434974"/>
          </a:xfrm>
        </p:spPr>
        <p:txBody>
          <a:bodyPr/>
          <a:lstStyle/>
          <a:p>
            <a:r>
              <a:rPr lang="en-US" dirty="0" smtClean="0"/>
              <a:t>Becky J. Etheridge, </a:t>
            </a:r>
            <a:r>
              <a:rPr lang="en-US" dirty="0" err="1" smtClean="0"/>
              <a:t>EdD</a:t>
            </a:r>
            <a:r>
              <a:rPr lang="en-US" dirty="0" smtClean="0"/>
              <a:t>, RDMS, November 2021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48740" y="2696729"/>
            <a:ext cx="7236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Clerkship Ultrasound Requirements</a:t>
            </a:r>
            <a:endParaRPr lang="en-US" sz="40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371" y="1781407"/>
            <a:ext cx="3358141" cy="4477521"/>
          </a:xfrm>
          <a:prstGeom prst="rect">
            <a:avLst/>
          </a:prstGeom>
          <a:ln w="228600" cap="sq" cmpd="thickThin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00731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Luck and Keep in Touch!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83255" y="2114550"/>
            <a:ext cx="4749166" cy="4377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694" y="2460612"/>
            <a:ext cx="3828287" cy="368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3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140" y="163825"/>
            <a:ext cx="10571998" cy="97045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MCGUltrasoundEducation.com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Content Placeholder 7" descr="Screen Clippi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11" y="1134275"/>
            <a:ext cx="8901146" cy="5377623"/>
          </a:xfrm>
          <a:ln>
            <a:solidFill>
              <a:srgbClr val="FF0000"/>
            </a:solidFill>
          </a:ln>
        </p:spPr>
      </p:pic>
      <p:sp>
        <p:nvSpPr>
          <p:cNvPr id="13" name="Line Callout 1 12"/>
          <p:cNvSpPr/>
          <p:nvPr/>
        </p:nvSpPr>
        <p:spPr>
          <a:xfrm>
            <a:off x="8679180" y="5906108"/>
            <a:ext cx="1691640" cy="605790"/>
          </a:xfrm>
          <a:prstGeom prst="borderCallout1">
            <a:avLst>
              <a:gd name="adj1" fmla="val 48939"/>
              <a:gd name="adj2" fmla="val -1576"/>
              <a:gd name="adj3" fmla="val 42600"/>
              <a:gd name="adj4" fmla="val -44284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Link to Email Clerkship Images from </a:t>
            </a:r>
            <a:r>
              <a:rPr lang="en-US" sz="1200" b="1" dirty="0" err="1" smtClean="0">
                <a:solidFill>
                  <a:schemeClr val="bg2"/>
                </a:solidFill>
              </a:rPr>
              <a:t>Lumify</a:t>
            </a:r>
            <a:r>
              <a:rPr lang="en-US" sz="1200" b="1" dirty="0" smtClean="0">
                <a:solidFill>
                  <a:schemeClr val="bg2"/>
                </a:solidFill>
              </a:rPr>
              <a:t> Tablet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17" name="Line Callout 1 16"/>
          <p:cNvSpPr/>
          <p:nvPr/>
        </p:nvSpPr>
        <p:spPr>
          <a:xfrm>
            <a:off x="3301637" y="1498935"/>
            <a:ext cx="1691640" cy="605790"/>
          </a:xfrm>
          <a:prstGeom prst="borderCallout1">
            <a:avLst>
              <a:gd name="adj1" fmla="val 48939"/>
              <a:gd name="adj2" fmla="val -1576"/>
              <a:gd name="adj3" fmla="val 100101"/>
              <a:gd name="adj4" fmla="val -74530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Click “MCG Students”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19" name="Line Callout 1 18"/>
          <p:cNvSpPr/>
          <p:nvPr/>
        </p:nvSpPr>
        <p:spPr>
          <a:xfrm>
            <a:off x="9232719" y="5145914"/>
            <a:ext cx="1691640" cy="605790"/>
          </a:xfrm>
          <a:prstGeom prst="borderCallout1">
            <a:avLst>
              <a:gd name="adj1" fmla="val 48939"/>
              <a:gd name="adj2" fmla="val -1576"/>
              <a:gd name="adj3" fmla="val 107290"/>
              <a:gd name="adj4" fmla="val -101556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Link to Dr. Lyon’s eBook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20" name="Line Callout 1 19"/>
          <p:cNvSpPr/>
          <p:nvPr/>
        </p:nvSpPr>
        <p:spPr>
          <a:xfrm>
            <a:off x="10075221" y="4462922"/>
            <a:ext cx="1691640" cy="605790"/>
          </a:xfrm>
          <a:prstGeom prst="borderCallout1">
            <a:avLst>
              <a:gd name="adj1" fmla="val 48939"/>
              <a:gd name="adj2" fmla="val -1576"/>
              <a:gd name="adj3" fmla="val 154010"/>
              <a:gd name="adj4" fmla="val -139522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Tablet Password: Founding Year of MCG (on Lab Coat)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21" name="Line Callout 1 20"/>
          <p:cNvSpPr/>
          <p:nvPr/>
        </p:nvSpPr>
        <p:spPr>
          <a:xfrm>
            <a:off x="10370820" y="3646493"/>
            <a:ext cx="1691640" cy="605790"/>
          </a:xfrm>
          <a:prstGeom prst="borderCallout1">
            <a:avLst>
              <a:gd name="adj1" fmla="val 48939"/>
              <a:gd name="adj2" fmla="val -1576"/>
              <a:gd name="adj3" fmla="val 209715"/>
              <a:gd name="adj4" fmla="val -95120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Dr. Lyon’s US Website Video</a:t>
            </a:r>
            <a:endParaRPr lang="en-US" sz="1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77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140" y="163825"/>
            <a:ext cx="10571998" cy="97045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MCGUltrasoundEducation.com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Content Placeholder 10" descr="Screen Clippi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588" y="1234758"/>
            <a:ext cx="9278812" cy="5303202"/>
          </a:xfrm>
          <a:ln w="28575">
            <a:solidFill>
              <a:schemeClr val="accent6"/>
            </a:solidFill>
          </a:ln>
        </p:spPr>
      </p:pic>
      <p:sp>
        <p:nvSpPr>
          <p:cNvPr id="13" name="Line Callout 1 12"/>
          <p:cNvSpPr/>
          <p:nvPr/>
        </p:nvSpPr>
        <p:spPr>
          <a:xfrm>
            <a:off x="3817620" y="2933307"/>
            <a:ext cx="1691640" cy="605790"/>
          </a:xfrm>
          <a:prstGeom prst="borderCallout1">
            <a:avLst>
              <a:gd name="adj1" fmla="val 48939"/>
              <a:gd name="adj2" fmla="val -1576"/>
              <a:gd name="adj3" fmla="val 191745"/>
              <a:gd name="adj4" fmla="val -41711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Website Navigation Video &amp; </a:t>
            </a:r>
            <a:r>
              <a:rPr lang="en-US" sz="1200" b="1" dirty="0" err="1" smtClean="0">
                <a:solidFill>
                  <a:schemeClr val="bg2"/>
                </a:solidFill>
              </a:rPr>
              <a:t>Lumify</a:t>
            </a:r>
            <a:r>
              <a:rPr lang="en-US" sz="1200" b="1" dirty="0" smtClean="0">
                <a:solidFill>
                  <a:schemeClr val="bg2"/>
                </a:solidFill>
              </a:rPr>
              <a:t> PW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14" name="Line Callout 1 13"/>
          <p:cNvSpPr/>
          <p:nvPr/>
        </p:nvSpPr>
        <p:spPr>
          <a:xfrm>
            <a:off x="3817620" y="3766941"/>
            <a:ext cx="1691640" cy="605790"/>
          </a:xfrm>
          <a:prstGeom prst="borderCallout1">
            <a:avLst>
              <a:gd name="adj1" fmla="val 48939"/>
              <a:gd name="adj2" fmla="val -1576"/>
              <a:gd name="adj3" fmla="val 125708"/>
              <a:gd name="adj4" fmla="val -43062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Clinical Procedures Videos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15" name="Left Brace 14"/>
          <p:cNvSpPr/>
          <p:nvPr/>
        </p:nvSpPr>
        <p:spPr>
          <a:xfrm rot="10800000">
            <a:off x="3257550" y="4600575"/>
            <a:ext cx="560070" cy="1417320"/>
          </a:xfrm>
          <a:prstGeom prst="leftBrace">
            <a:avLst>
              <a:gd name="adj1" fmla="val 8333"/>
              <a:gd name="adj2" fmla="val 51600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ine Callout 1 15"/>
          <p:cNvSpPr/>
          <p:nvPr/>
        </p:nvSpPr>
        <p:spPr>
          <a:xfrm>
            <a:off x="3817620" y="4703445"/>
            <a:ext cx="1691640" cy="605790"/>
          </a:xfrm>
          <a:prstGeom prst="borderCallout1">
            <a:avLst>
              <a:gd name="adj1" fmla="val 41392"/>
              <a:gd name="adj2" fmla="val 451"/>
              <a:gd name="adj3" fmla="val 91746"/>
              <a:gd name="adj4" fmla="val -494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Specific Clerkship Web Pages</a:t>
            </a:r>
            <a:endParaRPr lang="en-US" sz="1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3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140" y="163825"/>
            <a:ext cx="10571998" cy="97045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MCGUltrasoundEducation.com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Left Brace 14"/>
          <p:cNvSpPr/>
          <p:nvPr/>
        </p:nvSpPr>
        <p:spPr>
          <a:xfrm rot="10800000">
            <a:off x="2537460" y="4800600"/>
            <a:ext cx="560070" cy="1417320"/>
          </a:xfrm>
          <a:prstGeom prst="leftBrace">
            <a:avLst>
              <a:gd name="adj1" fmla="val 8333"/>
              <a:gd name="adj2" fmla="val 51600"/>
            </a:avLst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76"/>
          <a:stretch/>
        </p:blipFill>
        <p:spPr>
          <a:xfrm>
            <a:off x="86170" y="2512942"/>
            <a:ext cx="7013650" cy="2736133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  <p:sp>
        <p:nvSpPr>
          <p:cNvPr id="12" name="Line Callout 1 11"/>
          <p:cNvSpPr/>
          <p:nvPr/>
        </p:nvSpPr>
        <p:spPr>
          <a:xfrm>
            <a:off x="4925092" y="2210047"/>
            <a:ext cx="1691640" cy="605790"/>
          </a:xfrm>
          <a:prstGeom prst="borderCallout1">
            <a:avLst>
              <a:gd name="adj1" fmla="val 48939"/>
              <a:gd name="adj2" fmla="val -1576"/>
              <a:gd name="adj3" fmla="val 269103"/>
              <a:gd name="adj4" fmla="val -31576"/>
            </a:avLst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Image Upload and Report Link</a:t>
            </a:r>
            <a:endParaRPr lang="en-US" sz="1200" b="1" dirty="0">
              <a:solidFill>
                <a:schemeClr val="bg2"/>
              </a:solidFill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989" y="1252788"/>
            <a:ext cx="4594488" cy="4740745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  <p:sp>
        <p:nvSpPr>
          <p:cNvPr id="17" name="Line Callout 1 16"/>
          <p:cNvSpPr/>
          <p:nvPr/>
        </p:nvSpPr>
        <p:spPr>
          <a:xfrm>
            <a:off x="10029552" y="652030"/>
            <a:ext cx="1691640" cy="605790"/>
          </a:xfrm>
          <a:prstGeom prst="borderCallout1">
            <a:avLst>
              <a:gd name="adj1" fmla="val 48939"/>
              <a:gd name="adj2" fmla="val -1576"/>
              <a:gd name="adj3" fmla="val 252122"/>
              <a:gd name="adj4" fmla="val -18738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Normal and Pathology Videos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18" name="Line Callout 1 17"/>
          <p:cNvSpPr/>
          <p:nvPr/>
        </p:nvSpPr>
        <p:spPr>
          <a:xfrm>
            <a:off x="10098921" y="6103620"/>
            <a:ext cx="1691640" cy="605790"/>
          </a:xfrm>
          <a:prstGeom prst="borderCallout1">
            <a:avLst>
              <a:gd name="adj1" fmla="val 48939"/>
              <a:gd name="adj2" fmla="val -1576"/>
              <a:gd name="adj3" fmla="val -140331"/>
              <a:gd name="adj4" fmla="val -22792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Example Images with Labeling / Measurements</a:t>
            </a:r>
            <a:endParaRPr lang="en-US" sz="1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11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140" y="163825"/>
            <a:ext cx="10571998" cy="97045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MCGUltrasoundEducation.com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Left Brace 14"/>
          <p:cNvSpPr/>
          <p:nvPr/>
        </p:nvSpPr>
        <p:spPr>
          <a:xfrm rot="10800000">
            <a:off x="2537460" y="4800600"/>
            <a:ext cx="560070" cy="1417320"/>
          </a:xfrm>
          <a:prstGeom prst="leftBrace">
            <a:avLst>
              <a:gd name="adj1" fmla="val 8333"/>
              <a:gd name="adj2" fmla="val 51600"/>
            </a:avLst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91" y="1312489"/>
            <a:ext cx="7718759" cy="2304491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  <p:sp>
        <p:nvSpPr>
          <p:cNvPr id="12" name="Line Callout 1 11"/>
          <p:cNvSpPr/>
          <p:nvPr/>
        </p:nvSpPr>
        <p:spPr>
          <a:xfrm>
            <a:off x="6850379" y="1138331"/>
            <a:ext cx="1691640" cy="605790"/>
          </a:xfrm>
          <a:prstGeom prst="borderCallout1">
            <a:avLst>
              <a:gd name="adj1" fmla="val 48939"/>
              <a:gd name="adj2" fmla="val -1576"/>
              <a:gd name="adj3" fmla="val 365329"/>
              <a:gd name="adj4" fmla="val -134278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Online Patient Consent</a:t>
            </a:r>
            <a:endParaRPr lang="en-US" sz="1200" b="1" dirty="0">
              <a:solidFill>
                <a:schemeClr val="bg2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289" y="3791138"/>
            <a:ext cx="6673122" cy="2820598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  <p:sp>
        <p:nvSpPr>
          <p:cNvPr id="13" name="Line Callout 1 12"/>
          <p:cNvSpPr/>
          <p:nvPr/>
        </p:nvSpPr>
        <p:spPr>
          <a:xfrm>
            <a:off x="9588770" y="3401164"/>
            <a:ext cx="2184129" cy="605790"/>
          </a:xfrm>
          <a:prstGeom prst="borderCallout1">
            <a:avLst>
              <a:gd name="adj1" fmla="val 48939"/>
              <a:gd name="adj2" fmla="val -1576"/>
              <a:gd name="adj3" fmla="val 267216"/>
              <a:gd name="adj4" fmla="val -82456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bg2"/>
                </a:solidFill>
              </a:rPr>
              <a:t>Lumify</a:t>
            </a:r>
            <a:r>
              <a:rPr lang="en-US" sz="1200" b="1" dirty="0" smtClean="0">
                <a:solidFill>
                  <a:schemeClr val="bg2"/>
                </a:solidFill>
              </a:rPr>
              <a:t> Guide, Cleaning, and </a:t>
            </a:r>
            <a:r>
              <a:rPr lang="en-US" sz="1200" b="1" dirty="0" err="1" smtClean="0">
                <a:solidFill>
                  <a:schemeClr val="bg2"/>
                </a:solidFill>
              </a:rPr>
              <a:t>Lumify</a:t>
            </a:r>
            <a:r>
              <a:rPr lang="en-US" sz="1200" b="1" dirty="0" smtClean="0">
                <a:solidFill>
                  <a:schemeClr val="bg2"/>
                </a:solidFill>
              </a:rPr>
              <a:t> Upload Instructions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14" name="Line Callout 1 13"/>
          <p:cNvSpPr/>
          <p:nvPr/>
        </p:nvSpPr>
        <p:spPr>
          <a:xfrm rot="10800000" flipV="1">
            <a:off x="555973" y="5088628"/>
            <a:ext cx="2289280" cy="577830"/>
          </a:xfrm>
          <a:prstGeom prst="borderCallout1">
            <a:avLst>
              <a:gd name="adj1" fmla="val 48939"/>
              <a:gd name="adj2" fmla="val -1576"/>
              <a:gd name="adj3" fmla="val 224117"/>
              <a:gd name="adj4" fmla="val -79821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My Contact Info                           (706-721-2262)</a:t>
            </a:r>
            <a:endParaRPr lang="en-US" sz="1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140" y="163825"/>
            <a:ext cx="10571998" cy="97045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MCGUltrasoundEducation.com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Left Brace 14"/>
          <p:cNvSpPr/>
          <p:nvPr/>
        </p:nvSpPr>
        <p:spPr>
          <a:xfrm rot="10800000">
            <a:off x="2537460" y="4800600"/>
            <a:ext cx="560070" cy="1417320"/>
          </a:xfrm>
          <a:prstGeom prst="leftBrace">
            <a:avLst>
              <a:gd name="adj1" fmla="val 8333"/>
              <a:gd name="adj2" fmla="val 51600"/>
            </a:avLst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40" y="1704687"/>
            <a:ext cx="10263446" cy="366632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3" name="Line Callout 1 12"/>
          <p:cNvSpPr/>
          <p:nvPr/>
        </p:nvSpPr>
        <p:spPr>
          <a:xfrm>
            <a:off x="9795600" y="3234954"/>
            <a:ext cx="2184129" cy="605790"/>
          </a:xfrm>
          <a:prstGeom prst="borderCallout1">
            <a:avLst>
              <a:gd name="adj1" fmla="val 48939"/>
              <a:gd name="adj2" fmla="val -1576"/>
              <a:gd name="adj3" fmla="val 101627"/>
              <a:gd name="adj4" fmla="val -67105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Interactive Ultrasound Module and 2 Question Quiz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14" name="Line Callout 1 13"/>
          <p:cNvSpPr/>
          <p:nvPr/>
        </p:nvSpPr>
        <p:spPr>
          <a:xfrm rot="10800000" flipV="1">
            <a:off x="392959" y="5505551"/>
            <a:ext cx="2289280" cy="577830"/>
          </a:xfrm>
          <a:prstGeom prst="borderCallout1">
            <a:avLst>
              <a:gd name="adj1" fmla="val 48939"/>
              <a:gd name="adj2" fmla="val -1576"/>
              <a:gd name="adj3" fmla="val -90022"/>
              <a:gd name="adj4" fmla="val -33268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Clinical Ultrasound Curriculum Information</a:t>
            </a:r>
            <a:endParaRPr lang="en-US" sz="1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46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US Equipment to use?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Augusta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992562"/>
          </a:xfrm>
        </p:spPr>
        <p:txBody>
          <a:bodyPr/>
          <a:lstStyle/>
          <a:p>
            <a:r>
              <a:rPr lang="en-US" u="sng" dirty="0" smtClean="0"/>
              <a:t>Family Medicine </a:t>
            </a:r>
            <a:r>
              <a:rPr lang="en-US" dirty="0" smtClean="0"/>
              <a:t>– ALL Clerkship sites have an assigned </a:t>
            </a:r>
            <a:r>
              <a:rPr lang="en-US" dirty="0" err="1" smtClean="0"/>
              <a:t>Lumify</a:t>
            </a:r>
            <a:r>
              <a:rPr lang="en-US" dirty="0" smtClean="0"/>
              <a:t> that stays at site</a:t>
            </a:r>
          </a:p>
          <a:p>
            <a:r>
              <a:rPr lang="en-US" u="sng" dirty="0" smtClean="0"/>
              <a:t>OB/GYN</a:t>
            </a:r>
            <a:r>
              <a:rPr lang="en-US" dirty="0" smtClean="0"/>
              <a:t> – ALL Clerkship sites have US equipment for student use</a:t>
            </a:r>
          </a:p>
          <a:p>
            <a:r>
              <a:rPr lang="en-US" u="sng" dirty="0" smtClean="0"/>
              <a:t>Surgery</a:t>
            </a:r>
            <a:r>
              <a:rPr lang="en-US" dirty="0" smtClean="0"/>
              <a:t> – Students use hospital US equipment (Ms. Simpson has 2 </a:t>
            </a:r>
            <a:r>
              <a:rPr lang="en-US" dirty="0" err="1" smtClean="0"/>
              <a:t>Lumifys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u="sng" dirty="0" smtClean="0"/>
              <a:t>Internal Medicine </a:t>
            </a:r>
            <a:r>
              <a:rPr lang="en-US" dirty="0" smtClean="0"/>
              <a:t>- </a:t>
            </a:r>
            <a:r>
              <a:rPr lang="en-US" dirty="0"/>
              <a:t>Students use hospital US equipment </a:t>
            </a:r>
            <a:r>
              <a:rPr lang="en-US" dirty="0" smtClean="0"/>
              <a:t>(Ms. Jones has 2 </a:t>
            </a:r>
            <a:r>
              <a:rPr lang="en-US" dirty="0" err="1" smtClean="0"/>
              <a:t>Lumifys</a:t>
            </a:r>
            <a:r>
              <a:rPr lang="en-US" dirty="0" smtClean="0"/>
              <a:t>)</a:t>
            </a:r>
          </a:p>
          <a:p>
            <a:r>
              <a:rPr lang="en-US" u="sng" dirty="0" smtClean="0"/>
              <a:t>Emergency Medicine</a:t>
            </a:r>
            <a:r>
              <a:rPr lang="en-US" dirty="0" smtClean="0"/>
              <a:t> </a:t>
            </a:r>
            <a:r>
              <a:rPr lang="en-US" dirty="0"/>
              <a:t>– ALL Clerkship sites have US equipment for student use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dirty="0" smtClean="0"/>
              <a:t>Regional Campuses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992562"/>
          </a:xfrm>
        </p:spPr>
        <p:txBody>
          <a:bodyPr>
            <a:normAutofit/>
          </a:bodyPr>
          <a:lstStyle/>
          <a:p>
            <a:r>
              <a:rPr lang="en-US" u="sng" dirty="0"/>
              <a:t>Family Medicine </a:t>
            </a:r>
            <a:r>
              <a:rPr lang="en-US" dirty="0"/>
              <a:t>– ALL Clerkship sites have an assigned </a:t>
            </a:r>
            <a:r>
              <a:rPr lang="en-US" dirty="0" err="1"/>
              <a:t>Lumify</a:t>
            </a:r>
            <a:r>
              <a:rPr lang="en-US" dirty="0"/>
              <a:t> that stays at </a:t>
            </a:r>
            <a:r>
              <a:rPr lang="en-US" dirty="0" smtClean="0"/>
              <a:t>site</a:t>
            </a:r>
          </a:p>
          <a:p>
            <a:r>
              <a:rPr lang="en-US" dirty="0"/>
              <a:t>OB/GYN – ALL Clerkship sites have US equipment for student </a:t>
            </a:r>
            <a:r>
              <a:rPr lang="en-US" dirty="0" smtClean="0"/>
              <a:t>use</a:t>
            </a:r>
          </a:p>
          <a:p>
            <a:r>
              <a:rPr lang="en-US" u="sng" dirty="0"/>
              <a:t>Surgery</a:t>
            </a:r>
            <a:r>
              <a:rPr lang="en-US" dirty="0"/>
              <a:t> – Students use hospital US equipment or </a:t>
            </a:r>
            <a:r>
              <a:rPr lang="en-US" dirty="0" err="1"/>
              <a:t>Lumify</a:t>
            </a:r>
            <a:r>
              <a:rPr lang="en-US" dirty="0"/>
              <a:t> checkout from </a:t>
            </a:r>
            <a:r>
              <a:rPr lang="en-US" dirty="0" smtClean="0"/>
              <a:t>regional campus coordinators</a:t>
            </a:r>
          </a:p>
          <a:p>
            <a:r>
              <a:rPr lang="en-US" u="sng" dirty="0"/>
              <a:t>Internal Medicine </a:t>
            </a:r>
            <a:r>
              <a:rPr lang="en-US" dirty="0"/>
              <a:t>- Students use hospital US equipment or </a:t>
            </a:r>
            <a:r>
              <a:rPr lang="en-US" dirty="0" err="1"/>
              <a:t>Lumify</a:t>
            </a:r>
            <a:r>
              <a:rPr lang="en-US" dirty="0"/>
              <a:t> checkout from </a:t>
            </a:r>
            <a:r>
              <a:rPr lang="en-US" dirty="0" smtClean="0"/>
              <a:t>regional campus coordinators</a:t>
            </a:r>
          </a:p>
          <a:p>
            <a:r>
              <a:rPr lang="en-US" u="sng" dirty="0"/>
              <a:t>Emergency Medicine</a:t>
            </a:r>
            <a:r>
              <a:rPr lang="en-US" dirty="0"/>
              <a:t> – ALL Clerkship sites have US equipment for student use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71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due and when?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Specific # Set of patient images with report (Etheridge, LaRavia Feedback Email)</a:t>
            </a:r>
          </a:p>
          <a:p>
            <a:r>
              <a:rPr lang="en-US" sz="2800" dirty="0" smtClean="0"/>
              <a:t>Review of Interactive Ultrasound Module and 2 Question Quiz</a:t>
            </a:r>
            <a:endParaRPr lang="en-US" sz="2800" dirty="0"/>
          </a:p>
        </p:txBody>
      </p:sp>
      <p:sp>
        <p:nvSpPr>
          <p:cNvPr id="15" name="Left Brace 14"/>
          <p:cNvSpPr/>
          <p:nvPr/>
        </p:nvSpPr>
        <p:spPr>
          <a:xfrm rot="10800000">
            <a:off x="2537460" y="4800600"/>
            <a:ext cx="560070" cy="1417320"/>
          </a:xfrm>
          <a:prstGeom prst="leftBrace">
            <a:avLst>
              <a:gd name="adj1" fmla="val 8333"/>
              <a:gd name="adj2" fmla="val 51600"/>
            </a:avLst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4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Suggestions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00" y="2777490"/>
            <a:ext cx="10554574" cy="3636511"/>
          </a:xfrm>
        </p:spPr>
        <p:txBody>
          <a:bodyPr/>
          <a:lstStyle/>
          <a:p>
            <a:r>
              <a:rPr lang="en-US" sz="2400" dirty="0" smtClean="0"/>
              <a:t>Scan actual patients!!!! (EM and OB have specific report requirements)</a:t>
            </a:r>
          </a:p>
          <a:p>
            <a:r>
              <a:rPr lang="en-US" sz="2400" dirty="0" smtClean="0"/>
              <a:t>Scan more than one area on each patient</a:t>
            </a:r>
          </a:p>
          <a:p>
            <a:r>
              <a:rPr lang="en-US" sz="2400" dirty="0" smtClean="0"/>
              <a:t>Images must include your name, date, and time on US machine</a:t>
            </a:r>
          </a:p>
          <a:p>
            <a:r>
              <a:rPr lang="en-US" sz="2400" dirty="0" smtClean="0"/>
              <a:t>Do not share images or submit other student images</a:t>
            </a:r>
          </a:p>
          <a:p>
            <a:r>
              <a:rPr lang="en-US" sz="2400" dirty="0" smtClean="0"/>
              <a:t>Compare your images to example images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01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94</TotalTime>
  <Words>351</Words>
  <Application>Microsoft Office PowerPoint</Application>
  <PresentationFormat>Widescreen</PresentationFormat>
  <Paragraphs>50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Century Gothic</vt:lpstr>
      <vt:lpstr>Wingdings 2</vt:lpstr>
      <vt:lpstr>Quotable</vt:lpstr>
      <vt:lpstr>Clinical Ultrasound Orientation Class of 2024 </vt:lpstr>
      <vt:lpstr>MCGUltrasoundEducation.com</vt:lpstr>
      <vt:lpstr>MCGUltrasoundEducation.com</vt:lpstr>
      <vt:lpstr>MCGUltrasoundEducation.com</vt:lpstr>
      <vt:lpstr>MCGUltrasoundEducation.com</vt:lpstr>
      <vt:lpstr>MCGUltrasoundEducation.com</vt:lpstr>
      <vt:lpstr>What US Equipment to use?</vt:lpstr>
      <vt:lpstr>What is due and when?</vt:lpstr>
      <vt:lpstr>Suggestions</vt:lpstr>
      <vt:lpstr>Good Luck and Keep in Touch!</vt:lpstr>
    </vt:vector>
  </TitlesOfParts>
  <Company>Augusta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Phase 3 Clinical Procedures Orientation</dc:title>
  <dc:creator>Etheridge, Rebecca J.</dc:creator>
  <cp:lastModifiedBy>Etheridge, Rebecca J.</cp:lastModifiedBy>
  <cp:revision>21</cp:revision>
  <dcterms:created xsi:type="dcterms:W3CDTF">2021-03-31T13:52:43Z</dcterms:created>
  <dcterms:modified xsi:type="dcterms:W3CDTF">2021-11-01T17:56:30Z</dcterms:modified>
</cp:coreProperties>
</file>