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29260800" cy="36576000"/>
  <p:notesSz cx="6858000" cy="9144000"/>
  <p:defaultTextStyle>
    <a:defPPr>
      <a:defRPr lang="en-US"/>
    </a:defPPr>
    <a:lvl1pPr marL="0" algn="l" defTabSz="1880957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80957" algn="l" defTabSz="1880957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61915" algn="l" defTabSz="1880957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42872" algn="l" defTabSz="1880957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23830" algn="l" defTabSz="1880957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404787" algn="l" defTabSz="1880957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85744" algn="l" defTabSz="1880957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66702" algn="l" defTabSz="1880957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47659" algn="l" defTabSz="1880957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92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15620"/>
    <p:restoredTop sz="94660"/>
  </p:normalViewPr>
  <p:slideViewPr>
    <p:cSldViewPr snapToGrid="0" snapToObjects="1">
      <p:cViewPr>
        <p:scale>
          <a:sx n="40" d="100"/>
          <a:sy n="40" d="100"/>
        </p:scale>
        <p:origin x="-216" y="-2358"/>
      </p:cViewPr>
      <p:guideLst>
        <p:guide orient="horz" pos="11520"/>
        <p:guide pos="92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0" y="11362269"/>
            <a:ext cx="24871680" cy="7840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9120" y="20726400"/>
            <a:ext cx="2048256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80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3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4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6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7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1AB4-8D8F-C14D-A086-75155D9C3C5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41C7-E747-AF46-BBB1-71F2981F0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7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1AB4-8D8F-C14D-A086-75155D9C3C5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41C7-E747-AF46-BBB1-71F2981F0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9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372720" y="9372603"/>
            <a:ext cx="23698202" cy="1997371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67964" y="9372603"/>
            <a:ext cx="70617078" cy="1997371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1AB4-8D8F-C14D-A086-75155D9C3C5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41C7-E747-AF46-BBB1-71F2981F0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7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1AB4-8D8F-C14D-A086-75155D9C3C5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41C7-E747-AF46-BBB1-71F2981F0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43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402" y="23503469"/>
            <a:ext cx="24871680" cy="7264400"/>
          </a:xfrm>
        </p:spPr>
        <p:txBody>
          <a:bodyPr anchor="t"/>
          <a:lstStyle>
            <a:lvl1pPr algn="l">
              <a:defRPr sz="16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1402" y="15502472"/>
            <a:ext cx="24871680" cy="8000998"/>
          </a:xfrm>
        </p:spPr>
        <p:txBody>
          <a:bodyPr anchor="b"/>
          <a:lstStyle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80957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61915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42872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52383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404787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28574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3166702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5047659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1AB4-8D8F-C14D-A086-75155D9C3C5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41C7-E747-AF46-BBB1-71F2981F0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6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67962" y="54618470"/>
            <a:ext cx="47157638" cy="154491264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13282" y="54618470"/>
            <a:ext cx="47157642" cy="154491264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1AB4-8D8F-C14D-A086-75155D9C3C5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41C7-E747-AF46-BBB1-71F2981F0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9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1464736"/>
            <a:ext cx="26334720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8187270"/>
            <a:ext cx="12928602" cy="3412064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0957" indent="0">
              <a:buNone/>
              <a:defRPr sz="8200" b="1"/>
            </a:lvl2pPr>
            <a:lvl3pPr marL="3761915" indent="0">
              <a:buNone/>
              <a:defRPr sz="7400" b="1"/>
            </a:lvl3pPr>
            <a:lvl4pPr marL="5642872" indent="0">
              <a:buNone/>
              <a:defRPr sz="6600" b="1"/>
            </a:lvl4pPr>
            <a:lvl5pPr marL="7523830" indent="0">
              <a:buNone/>
              <a:defRPr sz="6600" b="1"/>
            </a:lvl5pPr>
            <a:lvl6pPr marL="9404787" indent="0">
              <a:buNone/>
              <a:defRPr sz="6600" b="1"/>
            </a:lvl6pPr>
            <a:lvl7pPr marL="11285744" indent="0">
              <a:buNone/>
              <a:defRPr sz="6600" b="1"/>
            </a:lvl7pPr>
            <a:lvl8pPr marL="13166702" indent="0">
              <a:buNone/>
              <a:defRPr sz="6600" b="1"/>
            </a:lvl8pPr>
            <a:lvl9pPr marL="15047659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040" y="11599334"/>
            <a:ext cx="12928602" cy="21073536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64082" y="8187270"/>
            <a:ext cx="12933680" cy="3412064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0957" indent="0">
              <a:buNone/>
              <a:defRPr sz="8200" b="1"/>
            </a:lvl2pPr>
            <a:lvl3pPr marL="3761915" indent="0">
              <a:buNone/>
              <a:defRPr sz="7400" b="1"/>
            </a:lvl3pPr>
            <a:lvl4pPr marL="5642872" indent="0">
              <a:buNone/>
              <a:defRPr sz="6600" b="1"/>
            </a:lvl4pPr>
            <a:lvl5pPr marL="7523830" indent="0">
              <a:buNone/>
              <a:defRPr sz="6600" b="1"/>
            </a:lvl5pPr>
            <a:lvl6pPr marL="9404787" indent="0">
              <a:buNone/>
              <a:defRPr sz="6600" b="1"/>
            </a:lvl6pPr>
            <a:lvl7pPr marL="11285744" indent="0">
              <a:buNone/>
              <a:defRPr sz="6600" b="1"/>
            </a:lvl7pPr>
            <a:lvl8pPr marL="13166702" indent="0">
              <a:buNone/>
              <a:defRPr sz="6600" b="1"/>
            </a:lvl8pPr>
            <a:lvl9pPr marL="15047659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64082" y="11599334"/>
            <a:ext cx="12933680" cy="21073536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1AB4-8D8F-C14D-A086-75155D9C3C5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41C7-E747-AF46-BBB1-71F2981F0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8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1AB4-8D8F-C14D-A086-75155D9C3C5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41C7-E747-AF46-BBB1-71F2981F0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1AB4-8D8F-C14D-A086-75155D9C3C5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41C7-E747-AF46-BBB1-71F2981F0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0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2" y="1456267"/>
            <a:ext cx="9626602" cy="6197600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0160" y="1456269"/>
            <a:ext cx="16357600" cy="31216603"/>
          </a:xfrm>
        </p:spPr>
        <p:txBody>
          <a:bodyPr/>
          <a:lstStyle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2" y="7653869"/>
            <a:ext cx="9626602" cy="25019003"/>
          </a:xfrm>
        </p:spPr>
        <p:txBody>
          <a:bodyPr/>
          <a:lstStyle>
            <a:lvl1pPr marL="0" indent="0">
              <a:buNone/>
              <a:defRPr sz="5700"/>
            </a:lvl1pPr>
            <a:lvl2pPr marL="1880957" indent="0">
              <a:buNone/>
              <a:defRPr sz="5000"/>
            </a:lvl2pPr>
            <a:lvl3pPr marL="3761915" indent="0">
              <a:buNone/>
              <a:defRPr sz="4100"/>
            </a:lvl3pPr>
            <a:lvl4pPr marL="5642872" indent="0">
              <a:buNone/>
              <a:defRPr sz="3700"/>
            </a:lvl4pPr>
            <a:lvl5pPr marL="7523830" indent="0">
              <a:buNone/>
              <a:defRPr sz="3700"/>
            </a:lvl5pPr>
            <a:lvl6pPr marL="9404787" indent="0">
              <a:buNone/>
              <a:defRPr sz="3700"/>
            </a:lvl6pPr>
            <a:lvl7pPr marL="11285744" indent="0">
              <a:buNone/>
              <a:defRPr sz="3700"/>
            </a:lvl7pPr>
            <a:lvl8pPr marL="13166702" indent="0">
              <a:buNone/>
              <a:defRPr sz="3700"/>
            </a:lvl8pPr>
            <a:lvl9pPr marL="15047659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1AB4-8D8F-C14D-A086-75155D9C3C5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41C7-E747-AF46-BBB1-71F2981F0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1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5322" y="25603200"/>
            <a:ext cx="17556480" cy="3022603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35322" y="3268133"/>
            <a:ext cx="17556480" cy="21945600"/>
          </a:xfrm>
        </p:spPr>
        <p:txBody>
          <a:bodyPr/>
          <a:lstStyle>
            <a:lvl1pPr marL="0" indent="0">
              <a:buNone/>
              <a:defRPr sz="13200"/>
            </a:lvl1pPr>
            <a:lvl2pPr marL="1880957" indent="0">
              <a:buNone/>
              <a:defRPr sz="11500"/>
            </a:lvl2pPr>
            <a:lvl3pPr marL="3761915" indent="0">
              <a:buNone/>
              <a:defRPr sz="9900"/>
            </a:lvl3pPr>
            <a:lvl4pPr marL="5642872" indent="0">
              <a:buNone/>
              <a:defRPr sz="8200"/>
            </a:lvl4pPr>
            <a:lvl5pPr marL="7523830" indent="0">
              <a:buNone/>
              <a:defRPr sz="8200"/>
            </a:lvl5pPr>
            <a:lvl6pPr marL="9404787" indent="0">
              <a:buNone/>
              <a:defRPr sz="8200"/>
            </a:lvl6pPr>
            <a:lvl7pPr marL="11285744" indent="0">
              <a:buNone/>
              <a:defRPr sz="8200"/>
            </a:lvl7pPr>
            <a:lvl8pPr marL="13166702" indent="0">
              <a:buNone/>
              <a:defRPr sz="8200"/>
            </a:lvl8pPr>
            <a:lvl9pPr marL="15047659" indent="0">
              <a:buNone/>
              <a:defRPr sz="8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35322" y="28625803"/>
            <a:ext cx="17556480" cy="4292598"/>
          </a:xfrm>
        </p:spPr>
        <p:txBody>
          <a:bodyPr/>
          <a:lstStyle>
            <a:lvl1pPr marL="0" indent="0">
              <a:buNone/>
              <a:defRPr sz="5700"/>
            </a:lvl1pPr>
            <a:lvl2pPr marL="1880957" indent="0">
              <a:buNone/>
              <a:defRPr sz="5000"/>
            </a:lvl2pPr>
            <a:lvl3pPr marL="3761915" indent="0">
              <a:buNone/>
              <a:defRPr sz="4100"/>
            </a:lvl3pPr>
            <a:lvl4pPr marL="5642872" indent="0">
              <a:buNone/>
              <a:defRPr sz="3700"/>
            </a:lvl4pPr>
            <a:lvl5pPr marL="7523830" indent="0">
              <a:buNone/>
              <a:defRPr sz="3700"/>
            </a:lvl5pPr>
            <a:lvl6pPr marL="9404787" indent="0">
              <a:buNone/>
              <a:defRPr sz="3700"/>
            </a:lvl6pPr>
            <a:lvl7pPr marL="11285744" indent="0">
              <a:buNone/>
              <a:defRPr sz="3700"/>
            </a:lvl7pPr>
            <a:lvl8pPr marL="13166702" indent="0">
              <a:buNone/>
              <a:defRPr sz="3700"/>
            </a:lvl8pPr>
            <a:lvl9pPr marL="15047659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1AB4-8D8F-C14D-A086-75155D9C3C5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41C7-E747-AF46-BBB1-71F2981F0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9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3040" y="1464736"/>
            <a:ext cx="26334720" cy="6096000"/>
          </a:xfrm>
          <a:prstGeom prst="rect">
            <a:avLst/>
          </a:prstGeom>
        </p:spPr>
        <p:txBody>
          <a:bodyPr vert="horz" lIns="376191" tIns="188096" rIns="376191" bIns="1880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8534403"/>
            <a:ext cx="26334720" cy="24138469"/>
          </a:xfrm>
          <a:prstGeom prst="rect">
            <a:avLst/>
          </a:prstGeom>
        </p:spPr>
        <p:txBody>
          <a:bodyPr vert="horz" lIns="376191" tIns="188096" rIns="376191" bIns="1880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3040" y="33900536"/>
            <a:ext cx="6827520" cy="1947333"/>
          </a:xfrm>
          <a:prstGeom prst="rect">
            <a:avLst/>
          </a:prstGeom>
        </p:spPr>
        <p:txBody>
          <a:bodyPr vert="horz" lIns="376191" tIns="188096" rIns="376191" bIns="188096" rtlCol="0" anchor="ctr"/>
          <a:lstStyle>
            <a:lvl1pPr algn="l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A1AB4-8D8F-C14D-A086-75155D9C3C5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7440" y="33900536"/>
            <a:ext cx="9265920" cy="1947333"/>
          </a:xfrm>
          <a:prstGeom prst="rect">
            <a:avLst/>
          </a:prstGeom>
        </p:spPr>
        <p:txBody>
          <a:bodyPr vert="horz" lIns="376191" tIns="188096" rIns="376191" bIns="188096" rtlCol="0" anchor="ctr"/>
          <a:lstStyle>
            <a:lvl1pPr algn="ctr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70240" y="33900536"/>
            <a:ext cx="6827520" cy="1947333"/>
          </a:xfrm>
          <a:prstGeom prst="rect">
            <a:avLst/>
          </a:prstGeom>
        </p:spPr>
        <p:txBody>
          <a:bodyPr vert="horz" lIns="376191" tIns="188096" rIns="376191" bIns="188096" rtlCol="0" anchor="ctr"/>
          <a:lstStyle>
            <a:lvl1pPr algn="r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241C7-E747-AF46-BBB1-71F2981F0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1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80957" rtl="0" eaLnBrk="1" latinLnBrk="0" hangingPunct="1">
        <a:spcBef>
          <a:spcPct val="0"/>
        </a:spcBef>
        <a:buNone/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0718" indent="-1410718" algn="l" defTabSz="1880957" rtl="0" eaLnBrk="1" latinLnBrk="0" hangingPunct="1">
        <a:spcBef>
          <a:spcPct val="20000"/>
        </a:spcBef>
        <a:buFont typeface="Arial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6556" indent="-1175598" algn="l" defTabSz="1880957" rtl="0" eaLnBrk="1" latinLnBrk="0" hangingPunct="1">
        <a:spcBef>
          <a:spcPct val="20000"/>
        </a:spcBef>
        <a:buFont typeface="Arial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393" indent="-940479" algn="l" defTabSz="1880957" rtl="0" eaLnBrk="1" latinLnBrk="0" hangingPunct="1">
        <a:spcBef>
          <a:spcPct val="20000"/>
        </a:spcBef>
        <a:buFont typeface="Arial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351" indent="-940479" algn="l" defTabSz="1880957" rtl="0" eaLnBrk="1" latinLnBrk="0" hangingPunct="1">
        <a:spcBef>
          <a:spcPct val="20000"/>
        </a:spcBef>
        <a:buFont typeface="Arial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308" indent="-940479" algn="l" defTabSz="1880957" rtl="0" eaLnBrk="1" latinLnBrk="0" hangingPunct="1">
        <a:spcBef>
          <a:spcPct val="20000"/>
        </a:spcBef>
        <a:buFont typeface="Arial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5266" indent="-940479" algn="l" defTabSz="1880957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223" indent="-940479" algn="l" defTabSz="1880957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7180" indent="-940479" algn="l" defTabSz="1880957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8138" indent="-940479" algn="l" defTabSz="1880957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0957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80957" algn="l" defTabSz="1880957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61915" algn="l" defTabSz="1880957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42872" algn="l" defTabSz="1880957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23830" algn="l" defTabSz="1880957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404787" algn="l" defTabSz="1880957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5744" algn="l" defTabSz="1880957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6702" algn="l" defTabSz="1880957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7659" algn="l" defTabSz="1880957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022478" y="33301204"/>
            <a:ext cx="27473801" cy="2935474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6350" y="3047320"/>
            <a:ext cx="14264120" cy="4880008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3840" y="663500"/>
            <a:ext cx="27804409" cy="22490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63840" y="550612"/>
            <a:ext cx="27804408" cy="2402853"/>
          </a:xfrm>
          <a:prstGeom prst="rect">
            <a:avLst/>
          </a:prstGeom>
          <a:noFill/>
        </p:spPr>
        <p:txBody>
          <a:bodyPr wrap="square" lIns="78373" tIns="39187" rIns="78373" bIns="39187" rtlCol="0">
            <a:spAutoFit/>
          </a:bodyPr>
          <a:lstStyle/>
          <a:p>
            <a:pPr algn="ctr"/>
            <a:r>
              <a:rPr lang="en-US" sz="8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Making Procedures SAFER</a:t>
            </a:r>
          </a:p>
          <a:p>
            <a:pPr algn="ctr"/>
            <a:r>
              <a:rPr lang="en-US" sz="6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Peripheral IV Insertion</a:t>
            </a:r>
            <a:endParaRPr lang="en-US" sz="69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7777" y="3116811"/>
            <a:ext cx="13510410" cy="1310246"/>
          </a:xfrm>
          <a:prstGeom prst="rect">
            <a:avLst/>
          </a:prstGeom>
          <a:noFill/>
        </p:spPr>
        <p:txBody>
          <a:bodyPr wrap="square" lIns="78373" tIns="39187" rIns="78373" bIns="39187" rtlCol="0">
            <a:spAutoFit/>
          </a:bodyPr>
          <a:lstStyle/>
          <a:p>
            <a:pPr algn="ctr"/>
            <a:r>
              <a:rPr lang="en-US" sz="8000" b="1" dirty="0" smtClean="0"/>
              <a:t>Indications for placement</a:t>
            </a:r>
            <a:endParaRPr lang="en-US" sz="8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24170" y="4099778"/>
            <a:ext cx="14777830" cy="3772458"/>
          </a:xfrm>
          <a:prstGeom prst="rect">
            <a:avLst/>
          </a:prstGeom>
          <a:noFill/>
        </p:spPr>
        <p:txBody>
          <a:bodyPr wrap="square" lIns="78373" tIns="39187" rIns="78373" bIns="39187" numCol="1" rtlCol="0">
            <a:spAutoFit/>
          </a:bodyPr>
          <a:lstStyle/>
          <a:p>
            <a:pPr marL="304810" indent="-304810" defTabSz="975390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4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Only peripheral access is required for treatment</a:t>
            </a:r>
            <a:endParaRPr lang="en-US" sz="48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04810" indent="-304810" defTabSz="975390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Good Peripheral Access</a:t>
            </a:r>
          </a:p>
          <a:p>
            <a:pPr marL="304810" indent="-304810" defTabSz="975390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&lt; 10% Dextrose Ordered</a:t>
            </a:r>
          </a:p>
          <a:p>
            <a:pPr marL="304810" indent="-304810" defTabSz="975390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No TPN ordered</a:t>
            </a:r>
          </a:p>
          <a:p>
            <a:pPr marL="304810" indent="-304810" defTabSz="975390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Average size needed for patient care is 20 gauge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83675" y="8092244"/>
            <a:ext cx="27468882" cy="3895671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70965" y="7927328"/>
            <a:ext cx="27539438" cy="1217913"/>
          </a:xfrm>
          <a:prstGeom prst="rect">
            <a:avLst/>
          </a:prstGeom>
          <a:noFill/>
        </p:spPr>
        <p:txBody>
          <a:bodyPr wrap="square" lIns="78373" tIns="39187" rIns="78373" bIns="39187" rtlCol="0">
            <a:spAutoFit/>
          </a:bodyPr>
          <a:lstStyle/>
          <a:p>
            <a:pPr algn="ctr"/>
            <a:r>
              <a:rPr lang="en-US" sz="7200" b="1" dirty="0" smtClean="0"/>
              <a:t>Procedural Considerations</a:t>
            </a:r>
            <a:endParaRPr lang="en-US" sz="7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130406" y="8862096"/>
            <a:ext cx="26855214" cy="3587792"/>
          </a:xfrm>
          <a:prstGeom prst="rect">
            <a:avLst/>
          </a:prstGeom>
          <a:noFill/>
        </p:spPr>
        <p:txBody>
          <a:bodyPr wrap="square" lIns="78373" tIns="39187" rIns="78373" bIns="39187" rtlCol="0">
            <a:spAutoFit/>
          </a:bodyPr>
          <a:lstStyle/>
          <a:p>
            <a:pPr marL="673100" indent="-673100">
              <a:buAutoNum type="arabicPeriod"/>
            </a:pPr>
            <a:r>
              <a:rPr lang="en-US" sz="3800" dirty="0" smtClean="0"/>
              <a:t>Preferred insertion site for a PIV is the upper extremity.</a:t>
            </a:r>
          </a:p>
          <a:p>
            <a:pPr marL="673100" indent="-673100">
              <a:buAutoNum type="arabicPeriod"/>
            </a:pPr>
            <a:r>
              <a:rPr lang="en-US" sz="3800" dirty="0" smtClean="0"/>
              <a:t>Avoid pre- and post-operative sites, areas that are edematous , injured/damaged, the arm on the same side as a past/potential mastectomy, paralysis, or dialysis fistula.</a:t>
            </a:r>
          </a:p>
          <a:p>
            <a:pPr marL="673100" indent="-673100">
              <a:buAutoNum type="arabicPeriod"/>
            </a:pPr>
            <a:r>
              <a:rPr lang="en-US" sz="3800" dirty="0" smtClean="0"/>
              <a:t>Unless necessary or only site available, the antecubital space should be used if unable to obtain other sites.</a:t>
            </a:r>
          </a:p>
          <a:p>
            <a:pPr marL="673100" indent="-673100">
              <a:buAutoNum type="arabicPeriod"/>
            </a:pPr>
            <a:r>
              <a:rPr lang="en-US" sz="3800" b="1" u="sng" dirty="0" smtClean="0"/>
              <a:t>If unable to obtain access after 2 attempts, ask for assistance from another member of the medical team</a:t>
            </a:r>
            <a:r>
              <a:rPr lang="en-US" sz="3800" dirty="0" smtClean="0"/>
              <a:t>.</a:t>
            </a:r>
          </a:p>
          <a:p>
            <a:pPr marL="673100" indent="-673100">
              <a:buAutoNum type="arabicPeriod"/>
            </a:pPr>
            <a:endParaRPr lang="en-US" sz="3800" dirty="0"/>
          </a:p>
        </p:txBody>
      </p:sp>
      <p:sp>
        <p:nvSpPr>
          <p:cNvPr id="21" name="TextBox 20"/>
          <p:cNvSpPr txBox="1"/>
          <p:nvPr/>
        </p:nvSpPr>
        <p:spPr>
          <a:xfrm>
            <a:off x="1712994" y="11925568"/>
            <a:ext cx="9323034" cy="1187135"/>
          </a:xfrm>
          <a:prstGeom prst="rect">
            <a:avLst/>
          </a:prstGeom>
          <a:noFill/>
        </p:spPr>
        <p:txBody>
          <a:bodyPr wrap="square" lIns="78373" tIns="39187" rIns="78373" bIns="39187" rtlCol="0">
            <a:spAutoFit/>
          </a:bodyPr>
          <a:lstStyle/>
          <a:p>
            <a:pPr algn="ctr"/>
            <a:r>
              <a:rPr lang="en-US" sz="7200" b="1" dirty="0" smtClean="0"/>
              <a:t>Equipment</a:t>
            </a:r>
            <a:endParaRPr lang="en-US" sz="7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443056" y="12868274"/>
            <a:ext cx="8937042" cy="3003017"/>
          </a:xfrm>
          <a:prstGeom prst="rect">
            <a:avLst/>
          </a:prstGeom>
          <a:noFill/>
        </p:spPr>
        <p:txBody>
          <a:bodyPr wrap="square" lIns="78373" tIns="39187" rIns="78373" bIns="39187" rtlCol="0">
            <a:spAutoFit/>
          </a:bodyPr>
          <a:lstStyle/>
          <a:p>
            <a:pPr marL="673100" indent="-673100">
              <a:buAutoNum type="arabicPeriod"/>
            </a:pPr>
            <a:r>
              <a:rPr lang="en-US" sz="3800" dirty="0" smtClean="0"/>
              <a:t>Appropriate gauge </a:t>
            </a:r>
            <a:r>
              <a:rPr lang="en-US" sz="3800" dirty="0" err="1" smtClean="0"/>
              <a:t>angiocatheter</a:t>
            </a:r>
            <a:endParaRPr lang="en-US" sz="3800" dirty="0" smtClean="0"/>
          </a:p>
          <a:p>
            <a:pPr marL="673100" indent="-673100">
              <a:buAutoNum type="arabicPeriod"/>
            </a:pPr>
            <a:r>
              <a:rPr lang="en-US" sz="3800" dirty="0" smtClean="0"/>
              <a:t>IV Start Kit</a:t>
            </a:r>
          </a:p>
          <a:p>
            <a:pPr marL="673100" indent="-673100">
              <a:buAutoNum type="arabicPeriod"/>
            </a:pPr>
            <a:r>
              <a:rPr lang="en-US" sz="3800" dirty="0" smtClean="0"/>
              <a:t>Extension IV tubing Set</a:t>
            </a:r>
          </a:p>
          <a:p>
            <a:pPr marL="673100" indent="-673100">
              <a:buAutoNum type="arabicPeriod"/>
            </a:pPr>
            <a:r>
              <a:rPr lang="en-US" sz="3800" dirty="0" err="1" smtClean="0"/>
              <a:t>Curos</a:t>
            </a:r>
            <a:r>
              <a:rPr lang="en-US" sz="3800" dirty="0" smtClean="0"/>
              <a:t> </a:t>
            </a:r>
            <a:r>
              <a:rPr lang="en-US" sz="3800" dirty="0" smtClean="0"/>
              <a:t>caps and </a:t>
            </a:r>
            <a:r>
              <a:rPr lang="en-US" sz="3800" dirty="0" err="1" smtClean="0"/>
              <a:t>Prevantics</a:t>
            </a:r>
            <a:r>
              <a:rPr lang="en-US" sz="3800" dirty="0" smtClean="0"/>
              <a:t> wipes</a:t>
            </a:r>
            <a:endParaRPr lang="en-US" sz="3800" dirty="0" smtClean="0"/>
          </a:p>
          <a:p>
            <a:pPr marL="1175598" indent="-1175598">
              <a:buAutoNum type="arabicPeriod"/>
            </a:pPr>
            <a:endParaRPr lang="en-US" sz="3800" dirty="0"/>
          </a:p>
        </p:txBody>
      </p:sp>
      <p:sp>
        <p:nvSpPr>
          <p:cNvPr id="24" name="TextBox 23"/>
          <p:cNvSpPr txBox="1"/>
          <p:nvPr/>
        </p:nvSpPr>
        <p:spPr>
          <a:xfrm>
            <a:off x="12757363" y="12280814"/>
            <a:ext cx="11941393" cy="1217913"/>
          </a:xfrm>
          <a:prstGeom prst="rect">
            <a:avLst/>
          </a:prstGeom>
          <a:noFill/>
        </p:spPr>
        <p:txBody>
          <a:bodyPr wrap="square" lIns="78373" tIns="39187" rIns="78373" bIns="39187" rtlCol="0">
            <a:spAutoFit/>
          </a:bodyPr>
          <a:lstStyle/>
          <a:p>
            <a:pPr algn="ctr"/>
            <a:r>
              <a:rPr lang="en-US" sz="7200" b="1" dirty="0" smtClean="0"/>
              <a:t>Patient</a:t>
            </a:r>
            <a:r>
              <a:rPr lang="en-US" b="1" dirty="0" smtClean="0"/>
              <a:t> </a:t>
            </a:r>
            <a:r>
              <a:rPr lang="en-US" sz="7200" b="1" dirty="0" smtClean="0"/>
              <a:t>Preparation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942168" y="18765446"/>
            <a:ext cx="27652866" cy="11798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87709" y="18664363"/>
            <a:ext cx="27564848" cy="1217913"/>
          </a:xfrm>
          <a:prstGeom prst="rect">
            <a:avLst/>
          </a:prstGeom>
          <a:noFill/>
        </p:spPr>
        <p:txBody>
          <a:bodyPr wrap="square" lIns="78373" tIns="39187" rIns="78373" bIns="39187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Procedure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24170" y="33353994"/>
            <a:ext cx="5077300" cy="277366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171195" y="33510738"/>
            <a:ext cx="5077298" cy="2356686"/>
          </a:xfrm>
          <a:prstGeom prst="rect">
            <a:avLst/>
          </a:prstGeom>
          <a:noFill/>
        </p:spPr>
        <p:txBody>
          <a:bodyPr wrap="square" lIns="78373" tIns="39187" rIns="78373" bIns="39187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Post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Procedure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58699" y="33253210"/>
            <a:ext cx="22010301" cy="3033794"/>
          </a:xfrm>
          <a:prstGeom prst="rect">
            <a:avLst/>
          </a:prstGeom>
          <a:noFill/>
        </p:spPr>
        <p:txBody>
          <a:bodyPr wrap="square" lIns="78373" tIns="39187" rIns="78373" bIns="39187" rtlCol="0">
            <a:spAutoFit/>
          </a:bodyPr>
          <a:lstStyle/>
          <a:p>
            <a:pPr marL="750888" indent="-750888">
              <a:buAutoNum type="arabicPeriod"/>
            </a:pPr>
            <a:r>
              <a:rPr lang="en-US" sz="3200" dirty="0" smtClean="0"/>
              <a:t>Place sharps in sharps box and clean up supplies.</a:t>
            </a:r>
          </a:p>
          <a:p>
            <a:pPr marL="750888" indent="-750888">
              <a:buAutoNum type="arabicPeriod"/>
            </a:pPr>
            <a:r>
              <a:rPr lang="en-US" sz="3200" dirty="0" smtClean="0"/>
              <a:t>If site blows, DO NOT STICK below the site blown. Another attempt must be made ABOVE the site to prevent medication from leaking into surrounding tissue.</a:t>
            </a:r>
          </a:p>
          <a:p>
            <a:pPr marL="750888" indent="-750888">
              <a:buAutoNum type="arabicPeriod"/>
            </a:pPr>
            <a:r>
              <a:rPr lang="en-US" sz="3200" dirty="0" smtClean="0"/>
              <a:t>Notify RN of IV placement (site &amp; gauge), if successful.</a:t>
            </a:r>
          </a:p>
          <a:p>
            <a:pPr marL="750888" indent="-750888">
              <a:buAutoNum type="arabicPeriod"/>
            </a:pPr>
            <a:r>
              <a:rPr lang="en-US" sz="3200" dirty="0" smtClean="0"/>
              <a:t>Cover all access ports with </a:t>
            </a:r>
            <a:r>
              <a:rPr lang="en-US" sz="3200" dirty="0" err="1" smtClean="0"/>
              <a:t>Curos</a:t>
            </a:r>
            <a:r>
              <a:rPr lang="en-US" sz="3200" dirty="0" smtClean="0"/>
              <a:t> caps and scrub the hub with </a:t>
            </a:r>
            <a:r>
              <a:rPr lang="en-US" sz="3200" dirty="0" err="1" smtClean="0"/>
              <a:t>Prevantics</a:t>
            </a:r>
            <a:r>
              <a:rPr lang="en-US" sz="3200" dirty="0" smtClean="0"/>
              <a:t> </a:t>
            </a:r>
            <a:r>
              <a:rPr lang="en-US" sz="3200" dirty="0" smtClean="0"/>
              <a:t>wipes before using.</a:t>
            </a:r>
          </a:p>
          <a:p>
            <a:pPr marL="750888" indent="-750888">
              <a:buAutoNum type="arabicPeriod"/>
            </a:pPr>
            <a:r>
              <a:rPr lang="en-US" sz="3200" dirty="0" smtClean="0"/>
              <a:t>Lab samples must be labeled at bedside. In select adult populations (i.e. CT patients), consider using pediatric tubes.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494464"/>
              </p:ext>
            </p:extLst>
          </p:nvPr>
        </p:nvGraphicFramePr>
        <p:xfrm>
          <a:off x="17819090" y="3066353"/>
          <a:ext cx="9321882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2347">
                  <a:extLst>
                    <a:ext uri="{9D8B030D-6E8A-4147-A177-3AD203B41FA5}">
                      <a16:colId xmlns:a16="http://schemas.microsoft.com/office/drawing/2014/main" val="1455102653"/>
                    </a:ext>
                  </a:extLst>
                </a:gridCol>
                <a:gridCol w="4849535">
                  <a:extLst>
                    <a:ext uri="{9D8B030D-6E8A-4147-A177-3AD203B41FA5}">
                      <a16:colId xmlns:a16="http://schemas.microsoft.com/office/drawing/2014/main" val="3718302764"/>
                    </a:ext>
                  </a:extLst>
                </a:gridCol>
              </a:tblGrid>
              <a:tr h="611555"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</a:rPr>
                        <a:t>Catheter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</a:rPr>
                        <a:t> Color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chemeClr val="tx1"/>
                          </a:solidFill>
                        </a:rPr>
                        <a:t>Catheter</a:t>
                      </a:r>
                      <a:r>
                        <a:rPr lang="en-US" sz="4000" b="1" baseline="0" smtClean="0">
                          <a:solidFill>
                            <a:schemeClr val="tx1"/>
                          </a:solidFill>
                        </a:rPr>
                        <a:t> Size</a:t>
                      </a:r>
                      <a:endParaRPr lang="en-US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354172"/>
                  </a:ext>
                </a:extLst>
              </a:tr>
              <a:tr h="611555">
                <a:tc>
                  <a:txBody>
                    <a:bodyPr/>
                    <a:lstStyle/>
                    <a:p>
                      <a:endParaRPr lang="en-US" sz="4000" b="0" dirty="0">
                        <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gauge</a:t>
                      </a:r>
                      <a:endParaRPr lang="en-US" sz="4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030919"/>
                  </a:ext>
                </a:extLst>
              </a:tr>
              <a:tr h="279220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</a:rPr>
                        <a:t>16 gauge</a:t>
                      </a:r>
                      <a:endParaRPr lang="en-US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715854"/>
                  </a:ext>
                </a:extLst>
              </a:tr>
              <a:tr h="611555">
                <a:tc>
                  <a:txBody>
                    <a:bodyPr/>
                    <a:lstStyle/>
                    <a:p>
                      <a:endParaRPr lang="en-US" sz="4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gauge</a:t>
                      </a:r>
                      <a:endParaRPr lang="en-US" sz="4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999617"/>
                  </a:ext>
                </a:extLst>
              </a:tr>
              <a:tr h="611555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20 gauge</a:t>
                      </a:r>
                      <a:endParaRPr lang="en-US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858877"/>
                  </a:ext>
                </a:extLst>
              </a:tr>
              <a:tr h="611555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22 gauge</a:t>
                      </a:r>
                      <a:endParaRPr lang="en-US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663462"/>
                  </a:ext>
                </a:extLst>
              </a:tr>
              <a:tr h="611555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24 gauge</a:t>
                      </a:r>
                      <a:endParaRPr lang="en-US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287637"/>
                  </a:ext>
                </a:extLst>
              </a:tr>
            </a:tbl>
          </a:graphicData>
        </a:graphic>
      </p:graphicFrame>
      <p:pic>
        <p:nvPicPr>
          <p:cNvPr id="3" name="Picture 4" descr="Image result for IV tub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745" y="15454738"/>
            <a:ext cx="2284613" cy="289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IV plac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9254" y="12497789"/>
            <a:ext cx="5334392" cy="576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91"/>
          <p:cNvSpPr/>
          <p:nvPr/>
        </p:nvSpPr>
        <p:spPr>
          <a:xfrm>
            <a:off x="12757362" y="12128369"/>
            <a:ext cx="15738915" cy="6441950"/>
          </a:xfrm>
          <a:prstGeom prst="rect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 rot="2498578">
            <a:off x="850287" y="15034722"/>
            <a:ext cx="2304823" cy="3588182"/>
            <a:chOff x="1294015" y="14815338"/>
            <a:chExt cx="2686792" cy="4029417"/>
          </a:xfrm>
        </p:grpSpPr>
        <p:pic>
          <p:nvPicPr>
            <p:cNvPr id="1034" name="Picture 10" descr="Related imag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3" t="13897" b="13184"/>
            <a:stretch/>
          </p:blipFill>
          <p:spPr bwMode="auto">
            <a:xfrm rot="5067771">
              <a:off x="1036892" y="15852370"/>
              <a:ext cx="2752084" cy="2237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BD Angiocath colo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44613">
              <a:off x="888714" y="15752662"/>
              <a:ext cx="4029417" cy="2154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12868015" y="13441236"/>
            <a:ext cx="10703975" cy="4757343"/>
          </a:xfrm>
          <a:prstGeom prst="rect">
            <a:avLst/>
          </a:prstGeom>
          <a:noFill/>
        </p:spPr>
        <p:txBody>
          <a:bodyPr wrap="square" lIns="78373" tIns="39187" rIns="78373" bIns="39187" rtlCol="0">
            <a:spAutoFit/>
          </a:bodyPr>
          <a:lstStyle/>
          <a:p>
            <a:pPr marL="750888" indent="-750888">
              <a:buAutoNum type="arabicPeriod"/>
            </a:pPr>
            <a:r>
              <a:rPr lang="en-US" sz="3800" dirty="0" smtClean="0"/>
              <a:t>Select the appropriate catheter size to best meet the needs of the patient. </a:t>
            </a:r>
          </a:p>
          <a:p>
            <a:pPr marL="750888" indent="-750888">
              <a:buAutoNum type="arabicPeriod"/>
            </a:pPr>
            <a:r>
              <a:rPr lang="en-US" sz="3800" b="1" dirty="0" smtClean="0"/>
              <a:t>PERFORM HAND HYGEINE!</a:t>
            </a:r>
            <a:endParaRPr lang="en-US" sz="3800" b="1" dirty="0"/>
          </a:p>
          <a:p>
            <a:pPr marL="750888" indent="-750888">
              <a:buAutoNum type="arabicPeriod"/>
            </a:pPr>
            <a:r>
              <a:rPr lang="en-US" sz="3800" dirty="0" smtClean="0"/>
              <a:t>Position the patient appropriately: Arm down by side with forearm resting slightly off the edge of bed.</a:t>
            </a:r>
          </a:p>
          <a:p>
            <a:pPr marL="750888" indent="-750888">
              <a:buAutoNum type="arabicPeriod"/>
            </a:pPr>
            <a:r>
              <a:rPr lang="en-US" sz="3800" dirty="0" smtClean="0"/>
              <a:t>Even peripheral IVs require an order in </a:t>
            </a:r>
            <a:r>
              <a:rPr lang="en-US" sz="3800" dirty="0" err="1" smtClean="0"/>
              <a:t>PowerChart</a:t>
            </a:r>
            <a:r>
              <a:rPr lang="en-US" sz="3800" dirty="0" smtClean="0"/>
              <a:t>.</a:t>
            </a:r>
            <a:endParaRPr lang="en-US" sz="3800" dirty="0"/>
          </a:p>
        </p:txBody>
      </p:sp>
      <p:grpSp>
        <p:nvGrpSpPr>
          <p:cNvPr id="97" name="Group 96"/>
          <p:cNvGrpSpPr/>
          <p:nvPr/>
        </p:nvGrpSpPr>
        <p:grpSpPr>
          <a:xfrm>
            <a:off x="10314521" y="20146515"/>
            <a:ext cx="8963558" cy="4044293"/>
            <a:chOff x="2064900" y="17603497"/>
            <a:chExt cx="8963558" cy="4044293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 rotWithShape="1">
            <a:blip r:embed="rId6"/>
            <a:srcRect l="8673" t="-870" r="-8673" b="870"/>
            <a:stretch/>
          </p:blipFill>
          <p:spPr>
            <a:xfrm>
              <a:off x="2064900" y="17603497"/>
              <a:ext cx="5676900" cy="4044293"/>
            </a:xfrm>
            <a:prstGeom prst="rect">
              <a:avLst/>
            </a:prstGeom>
          </p:spPr>
        </p:pic>
        <p:sp>
          <p:nvSpPr>
            <p:cNvPr id="99" name="TextBox 98"/>
            <p:cNvSpPr txBox="1"/>
            <p:nvPr/>
          </p:nvSpPr>
          <p:spPr>
            <a:xfrm>
              <a:off x="7224052" y="17677472"/>
              <a:ext cx="3804406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Position the patient’s arm by their side, allowing it hang slightly off the edge of bed.</a:t>
              </a:r>
            </a:p>
            <a:p>
              <a:endParaRPr lang="en-US" sz="2800" b="1" dirty="0"/>
            </a:p>
            <a:p>
              <a:r>
                <a:rPr lang="en-US" sz="2800" b="1" dirty="0" smtClean="0"/>
                <a:t>Apply tourniquet to upper arm. Extended tourniquet times can hemolyze lab results.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014011" y="20164308"/>
            <a:ext cx="8963558" cy="4044293"/>
            <a:chOff x="2064900" y="17603497"/>
            <a:chExt cx="8963558" cy="4044293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64900" y="17603497"/>
              <a:ext cx="5159152" cy="4044293"/>
            </a:xfrm>
            <a:prstGeom prst="rect">
              <a:avLst/>
            </a:prstGeom>
          </p:spPr>
        </p:pic>
        <p:sp>
          <p:nvSpPr>
            <p:cNvPr id="102" name="TextBox 101"/>
            <p:cNvSpPr txBox="1"/>
            <p:nvPr/>
          </p:nvSpPr>
          <p:spPr>
            <a:xfrm>
              <a:off x="7224052" y="18071371"/>
              <a:ext cx="3804406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Gather equipment and bring it to the bedside.</a:t>
              </a:r>
            </a:p>
            <a:p>
              <a:endParaRPr lang="en-US" sz="2800" b="1" dirty="0"/>
            </a:p>
            <a:p>
              <a:r>
                <a:rPr lang="en-US" sz="2800" b="1" dirty="0" smtClean="0"/>
                <a:t>Make sure to prime the extension tubing with normal saline BEFORE starting the procedure.</a:t>
              </a: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10213333" y="20020001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022478" y="20003536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19405442" y="20113758"/>
            <a:ext cx="8963558" cy="4044292"/>
            <a:chOff x="2064900" y="17603497"/>
            <a:chExt cx="8963558" cy="4044292"/>
          </a:xfrm>
        </p:grpSpPr>
        <p:sp>
          <p:nvSpPr>
            <p:cNvPr id="109" name="TextBox 108"/>
            <p:cNvSpPr txBox="1"/>
            <p:nvPr/>
          </p:nvSpPr>
          <p:spPr>
            <a:xfrm>
              <a:off x="7224052" y="17640484"/>
              <a:ext cx="3804406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Look and feel for a vein either in the hand, forearm, or AC.</a:t>
              </a:r>
            </a:p>
            <a:p>
              <a:endParaRPr lang="en-US" sz="2800" b="1" dirty="0"/>
            </a:p>
            <a:p>
              <a:r>
                <a:rPr lang="en-US" sz="2800" b="1" dirty="0" smtClean="0"/>
                <a:t>Once site is determined, clean site using Chloraprep applicator in start kit and DO NOT TOUCH AFTER!</a:t>
              </a:r>
            </a:p>
          </p:txBody>
        </p:sp>
        <p:pic>
          <p:nvPicPr>
            <p:cNvPr id="110" name="Picture 4" descr="Image result for clean with chloraprep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70" b="39890"/>
            <a:stretch/>
          </p:blipFill>
          <p:spPr bwMode="auto">
            <a:xfrm>
              <a:off x="2064900" y="17603497"/>
              <a:ext cx="5149067" cy="4044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7" name="TextBox 106"/>
          <p:cNvSpPr txBox="1"/>
          <p:nvPr/>
        </p:nvSpPr>
        <p:spPr>
          <a:xfrm>
            <a:off x="19505942" y="19959244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1014011" y="24584553"/>
            <a:ext cx="9277997" cy="4049252"/>
            <a:chOff x="2034772" y="22332462"/>
            <a:chExt cx="9277997" cy="4049252"/>
          </a:xfrm>
        </p:grpSpPr>
        <p:pic>
          <p:nvPicPr>
            <p:cNvPr id="112" name="Picture 111"/>
            <p:cNvPicPr>
              <a:picLocks noChangeAspect="1"/>
            </p:cNvPicPr>
            <p:nvPr/>
          </p:nvPicPr>
          <p:blipFill rotWithShape="1">
            <a:blip r:embed="rId9"/>
            <a:srcRect l="6930"/>
            <a:stretch/>
          </p:blipFill>
          <p:spPr>
            <a:xfrm>
              <a:off x="2034772" y="22332462"/>
              <a:ext cx="5139751" cy="4049252"/>
            </a:xfrm>
            <a:prstGeom prst="rect">
              <a:avLst/>
            </a:prstGeom>
          </p:spPr>
        </p:pic>
        <p:sp>
          <p:nvSpPr>
            <p:cNvPr id="113" name="TextBox 112"/>
            <p:cNvSpPr txBox="1"/>
            <p:nvPr/>
          </p:nvSpPr>
          <p:spPr>
            <a:xfrm>
              <a:off x="7224052" y="22332462"/>
              <a:ext cx="4088717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Take cap off of catheter and turn the hub 360’ to break the seal.</a:t>
              </a:r>
            </a:p>
            <a:p>
              <a:endParaRPr lang="en-US" sz="2800" b="1" dirty="0"/>
            </a:p>
            <a:p>
              <a:r>
                <a:rPr lang="en-US" sz="2800" b="1" dirty="0" smtClean="0"/>
                <a:t>The white button should be right-side up, be careful not the press the button as this activates the safety button.</a:t>
              </a: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1046350" y="24541569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4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10176974" y="24618872"/>
            <a:ext cx="9228468" cy="3970318"/>
            <a:chOff x="2084301" y="26869293"/>
            <a:chExt cx="9228468" cy="3970318"/>
          </a:xfrm>
        </p:grpSpPr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10"/>
            <a:srcRect l="16618"/>
            <a:stretch/>
          </p:blipFill>
          <p:spPr>
            <a:xfrm>
              <a:off x="2084301" y="26869293"/>
              <a:ext cx="5139751" cy="3970318"/>
            </a:xfrm>
            <a:prstGeom prst="rect">
              <a:avLst/>
            </a:prstGeom>
          </p:spPr>
        </p:pic>
        <p:sp>
          <p:nvSpPr>
            <p:cNvPr id="117" name="TextBox 116"/>
            <p:cNvSpPr txBox="1"/>
            <p:nvPr/>
          </p:nvSpPr>
          <p:spPr>
            <a:xfrm>
              <a:off x="7224052" y="27084737"/>
              <a:ext cx="4088717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Remember to not touch site as it is clean.</a:t>
              </a:r>
            </a:p>
            <a:p>
              <a:endParaRPr lang="en-US" sz="2800" b="1" dirty="0"/>
            </a:p>
            <a:p>
              <a:r>
                <a:rPr lang="en-US" sz="2800" b="1" dirty="0" smtClean="0"/>
                <a:t>Using non-dominant hand, place thumb below the intended insertion site and pull the skin/vein down.</a:t>
              </a: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10298022" y="24478418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5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441801" y="24582974"/>
            <a:ext cx="9345672" cy="3970318"/>
            <a:chOff x="19245922" y="24618872"/>
            <a:chExt cx="9345672" cy="3970318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 rotWithShape="1">
            <a:blip r:embed="rId11"/>
            <a:srcRect l="5603"/>
            <a:stretch/>
          </p:blipFill>
          <p:spPr>
            <a:xfrm>
              <a:off x="19245922" y="24618872"/>
              <a:ext cx="5184237" cy="3970318"/>
            </a:xfrm>
            <a:prstGeom prst="rect">
              <a:avLst/>
            </a:prstGeom>
          </p:spPr>
        </p:pic>
        <p:sp>
          <p:nvSpPr>
            <p:cNvPr id="120" name="TextBox 119"/>
            <p:cNvSpPr txBox="1"/>
            <p:nvPr/>
          </p:nvSpPr>
          <p:spPr>
            <a:xfrm>
              <a:off x="24502877" y="24727254"/>
              <a:ext cx="4088717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Ensure that the bevel is up, and insert the needle at a 30’ angle.</a:t>
              </a:r>
            </a:p>
            <a:p>
              <a:endParaRPr lang="en-US" sz="2800" b="1" dirty="0"/>
            </a:p>
            <a:p>
              <a:r>
                <a:rPr lang="en-US" sz="2800" b="1" dirty="0" smtClean="0"/>
                <a:t>Look for flashback in the catheter and in the chamber under the white button.</a:t>
              </a: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19556261" y="24525798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6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1014010" y="28819768"/>
            <a:ext cx="9164510" cy="4185761"/>
            <a:chOff x="2039814" y="17918723"/>
            <a:chExt cx="9469611" cy="4185761"/>
          </a:xfrm>
        </p:grpSpPr>
        <p:sp>
          <p:nvSpPr>
            <p:cNvPr id="123" name="TextBox 122"/>
            <p:cNvSpPr txBox="1"/>
            <p:nvPr/>
          </p:nvSpPr>
          <p:spPr>
            <a:xfrm>
              <a:off x="7420708" y="17918723"/>
              <a:ext cx="4088717" cy="418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Once flash is seen, lower the angle and advance the needle and catheter slightly.</a:t>
              </a:r>
            </a:p>
            <a:p>
              <a:endParaRPr lang="en-US" sz="1400" b="1" dirty="0"/>
            </a:p>
            <a:p>
              <a:r>
                <a:rPr lang="en-US" sz="2800" b="1" dirty="0" smtClean="0"/>
                <a:t>To advance the catheter, use the notch in the middle to hub the catheter at the insertion site.</a:t>
              </a:r>
            </a:p>
          </p:txBody>
        </p:sp>
        <p:pic>
          <p:nvPicPr>
            <p:cNvPr id="124" name="Picture 123"/>
            <p:cNvPicPr>
              <a:picLocks noChangeAspect="1"/>
            </p:cNvPicPr>
            <p:nvPr/>
          </p:nvPicPr>
          <p:blipFill rotWithShape="1">
            <a:blip r:embed="rId12"/>
            <a:srcRect t="4376" r="6215" b="7351"/>
            <a:stretch/>
          </p:blipFill>
          <p:spPr>
            <a:xfrm>
              <a:off x="2039814" y="17918723"/>
              <a:ext cx="5310861" cy="4005489"/>
            </a:xfrm>
            <a:prstGeom prst="rect">
              <a:avLst/>
            </a:prstGeom>
          </p:spPr>
        </p:pic>
      </p:grpSp>
      <p:sp>
        <p:nvSpPr>
          <p:cNvPr id="125" name="TextBox 124"/>
          <p:cNvSpPr txBox="1"/>
          <p:nvPr/>
        </p:nvSpPr>
        <p:spPr>
          <a:xfrm>
            <a:off x="1103394" y="28870364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7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10213333" y="28804378"/>
            <a:ext cx="9135755" cy="4216539"/>
            <a:chOff x="2373670" y="17763707"/>
            <a:chExt cx="9135755" cy="4216539"/>
          </a:xfrm>
        </p:grpSpPr>
        <p:pic>
          <p:nvPicPr>
            <p:cNvPr id="127" name="Picture 126"/>
            <p:cNvPicPr>
              <a:picLocks noChangeAspect="1"/>
            </p:cNvPicPr>
            <p:nvPr/>
          </p:nvPicPr>
          <p:blipFill rotWithShape="1">
            <a:blip r:embed="rId13"/>
            <a:srcRect l="-99" r="18433" b="5957"/>
            <a:stretch/>
          </p:blipFill>
          <p:spPr>
            <a:xfrm>
              <a:off x="2373670" y="17918723"/>
              <a:ext cx="5047038" cy="3906508"/>
            </a:xfrm>
            <a:prstGeom prst="rect">
              <a:avLst/>
            </a:prstGeom>
          </p:spPr>
        </p:pic>
        <p:sp>
          <p:nvSpPr>
            <p:cNvPr id="128" name="TextBox 127"/>
            <p:cNvSpPr txBox="1"/>
            <p:nvPr/>
          </p:nvSpPr>
          <p:spPr>
            <a:xfrm>
              <a:off x="7420708" y="17763707"/>
              <a:ext cx="4088717" cy="4216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Apply pressure 2 finger lengths above insertion site to occlude vein to reduce blood loss with needle removal.</a:t>
              </a:r>
            </a:p>
            <a:p>
              <a:endParaRPr lang="en-US" sz="1200" b="1" dirty="0"/>
            </a:p>
            <a:p>
              <a:r>
                <a:rPr lang="en-US" sz="2800" b="1" dirty="0" smtClean="0"/>
                <a:t>Press the white button to engage the safety mechanism/withdrawal needle into chamber.</a:t>
              </a:r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10256919" y="28840977"/>
            <a:ext cx="103020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8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19437795" y="28970686"/>
            <a:ext cx="9099865" cy="3877407"/>
            <a:chOff x="2409560" y="17608691"/>
            <a:chExt cx="9099865" cy="3877407"/>
          </a:xfrm>
        </p:grpSpPr>
        <p:pic>
          <p:nvPicPr>
            <p:cNvPr id="131" name="Picture 6" descr="Image result for iv dressing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710" b="5033"/>
            <a:stretch/>
          </p:blipFill>
          <p:spPr bwMode="auto">
            <a:xfrm>
              <a:off x="2409560" y="17608691"/>
              <a:ext cx="5011148" cy="3877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" name="TextBox 131"/>
            <p:cNvSpPr txBox="1"/>
            <p:nvPr/>
          </p:nvSpPr>
          <p:spPr>
            <a:xfrm>
              <a:off x="7420708" y="17777680"/>
              <a:ext cx="4088717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Hook primed tubing to catheter and clean any blood around site.</a:t>
              </a:r>
            </a:p>
            <a:p>
              <a:endParaRPr lang="en-US" sz="2800" b="1" dirty="0"/>
            </a:p>
            <a:p>
              <a:r>
                <a:rPr lang="en-US" sz="2800" b="1" dirty="0" smtClean="0"/>
                <a:t>Place the dressing, ensuring the hub is secure. Date, time, and initial dressing.</a:t>
              </a: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19520086" y="28788326"/>
            <a:ext cx="103020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9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315104" y="15362405"/>
            <a:ext cx="1726612" cy="3107458"/>
            <a:chOff x="9030519" y="15388432"/>
            <a:chExt cx="1726612" cy="310745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030519" y="16655398"/>
              <a:ext cx="1723012" cy="1840492"/>
            </a:xfrm>
            <a:prstGeom prst="rect">
              <a:avLst/>
            </a:prstGeom>
          </p:spPr>
        </p:pic>
        <p:pic>
          <p:nvPicPr>
            <p:cNvPr id="67" name="Picture 4" descr="Image result for curos caps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1" r="43558" b="1893"/>
            <a:stretch/>
          </p:blipFill>
          <p:spPr bwMode="auto">
            <a:xfrm>
              <a:off x="9033878" y="15388432"/>
              <a:ext cx="1723253" cy="1265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1092385" y="12128369"/>
            <a:ext cx="11493005" cy="6496129"/>
          </a:xfrm>
          <a:prstGeom prst="rect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3840" y="663500"/>
            <a:ext cx="27804409" cy="35686722"/>
          </a:xfrm>
          <a:prstGeom prst="rect">
            <a:avLst/>
          </a:prstGeom>
          <a:noFill/>
          <a:ln w="15240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IV start kit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4" t="7590" r="27781"/>
          <a:stretch/>
        </p:blipFill>
        <p:spPr bwMode="auto">
          <a:xfrm>
            <a:off x="2471312" y="15426236"/>
            <a:ext cx="2224888" cy="29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prevantics wipes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" r="6340" b="8633"/>
          <a:stretch/>
        </p:blipFill>
        <p:spPr bwMode="auto">
          <a:xfrm>
            <a:off x="9266661" y="15355680"/>
            <a:ext cx="3080085" cy="307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599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12377</TotalTime>
  <Words>593</Words>
  <Application>Microsoft Office PowerPoint</Application>
  <PresentationFormat>Custom</PresentationFormat>
  <Paragraphs>75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Lyon</dc:creator>
  <cp:lastModifiedBy>Harvey, Jessica</cp:lastModifiedBy>
  <cp:revision>75</cp:revision>
  <dcterms:created xsi:type="dcterms:W3CDTF">2018-05-13T14:15:25Z</dcterms:created>
  <dcterms:modified xsi:type="dcterms:W3CDTF">2018-06-07T15:58:48Z</dcterms:modified>
</cp:coreProperties>
</file>