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2" r:id="rId2"/>
    <p:sldId id="265" r:id="rId3"/>
    <p:sldId id="266" r:id="rId4"/>
    <p:sldId id="311" r:id="rId5"/>
    <p:sldId id="313" r:id="rId6"/>
    <p:sldId id="325" r:id="rId7"/>
    <p:sldId id="32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5050"/>
    <a:srgbClr val="002A56"/>
    <a:srgbClr val="092F57"/>
    <a:srgbClr val="00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4" y="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notesViewPr>
    <p:cSldViewPr snapToGrid="0" snapToObjects="1">
      <p:cViewPr varScale="1">
        <p:scale>
          <a:sx n="143" d="100"/>
          <a:sy n="143" d="100"/>
        </p:scale>
        <p:origin x="-47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6200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50240" latinLnBrk="0">
      <a:defRPr sz="1400">
        <a:latin typeface="+mj-lt"/>
        <a:ea typeface="+mj-ea"/>
        <a:cs typeface="+mj-cs"/>
        <a:sym typeface="Calibri"/>
      </a:defRPr>
    </a:lvl1pPr>
    <a:lvl2pPr indent="228600" defTabSz="650240" latinLnBrk="0">
      <a:defRPr sz="1400">
        <a:latin typeface="+mj-lt"/>
        <a:ea typeface="+mj-ea"/>
        <a:cs typeface="+mj-cs"/>
        <a:sym typeface="Calibri"/>
      </a:defRPr>
    </a:lvl2pPr>
    <a:lvl3pPr indent="457200" defTabSz="650240" latinLnBrk="0">
      <a:defRPr sz="1400">
        <a:latin typeface="+mj-lt"/>
        <a:ea typeface="+mj-ea"/>
        <a:cs typeface="+mj-cs"/>
        <a:sym typeface="Calibri"/>
      </a:defRPr>
    </a:lvl3pPr>
    <a:lvl4pPr indent="685800" defTabSz="650240" latinLnBrk="0">
      <a:defRPr sz="1400">
        <a:latin typeface="+mj-lt"/>
        <a:ea typeface="+mj-ea"/>
        <a:cs typeface="+mj-cs"/>
        <a:sym typeface="Calibri"/>
      </a:defRPr>
    </a:lvl4pPr>
    <a:lvl5pPr indent="914400" defTabSz="650240" latinLnBrk="0">
      <a:defRPr sz="1400">
        <a:latin typeface="+mj-lt"/>
        <a:ea typeface="+mj-ea"/>
        <a:cs typeface="+mj-cs"/>
        <a:sym typeface="Calibri"/>
      </a:defRPr>
    </a:lvl5pPr>
    <a:lvl6pPr indent="1143000" defTabSz="650240" latinLnBrk="0">
      <a:defRPr sz="1400">
        <a:latin typeface="+mj-lt"/>
        <a:ea typeface="+mj-ea"/>
        <a:cs typeface="+mj-cs"/>
        <a:sym typeface="Calibri"/>
      </a:defRPr>
    </a:lvl6pPr>
    <a:lvl7pPr indent="1371600" defTabSz="650240" latinLnBrk="0">
      <a:defRPr sz="1400">
        <a:latin typeface="+mj-lt"/>
        <a:ea typeface="+mj-ea"/>
        <a:cs typeface="+mj-cs"/>
        <a:sym typeface="Calibri"/>
      </a:defRPr>
    </a:lvl7pPr>
    <a:lvl8pPr indent="1600200" defTabSz="650240" latinLnBrk="0">
      <a:defRPr sz="1400">
        <a:latin typeface="+mj-lt"/>
        <a:ea typeface="+mj-ea"/>
        <a:cs typeface="+mj-cs"/>
        <a:sym typeface="Calibri"/>
      </a:defRPr>
    </a:lvl8pPr>
    <a:lvl9pPr indent="1828800" defTabSz="650240" latinLnBrk="0">
      <a:defRPr sz="1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578574" y="3356448"/>
            <a:ext cx="9873051" cy="1731746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1581164" y="6181914"/>
            <a:ext cx="4859337" cy="63919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/>
        </p:nvSpPr>
        <p:spPr>
          <a:xfrm>
            <a:off x="1594262" y="5422992"/>
            <a:ext cx="1301897" cy="71380"/>
          </a:xfrm>
          <a:prstGeom prst="rect">
            <a:avLst/>
          </a:prstGeom>
          <a:solidFill>
            <a:srgbClr val="44D62B"/>
          </a:solidFill>
          <a:ln w="12700">
            <a:miter lim="400000"/>
          </a:ln>
        </p:spPr>
        <p:txBody>
          <a:bodyPr lIns="36575" tIns="36575" rIns="36575" bIns="36575" anchor="ctr"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44783" y="573858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152392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25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492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3828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1" r:id="rId3"/>
    <p:sldLayoutId id="2147483664" r:id="rId4"/>
    <p:sldLayoutId id="2147483662" r:id="rId5"/>
    <p:sldLayoutId id="2147483663" r:id="rId6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2241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1189973" y="3356448"/>
            <a:ext cx="11629556" cy="1731746"/>
          </a:xfrm>
          <a:prstGeom prst="rect">
            <a:avLst/>
          </a:prstGeom>
        </p:spPr>
        <p:txBody>
          <a:bodyPr/>
          <a:lstStyle/>
          <a:p>
            <a:pPr defTabSz="1248460">
              <a:defRPr sz="9600"/>
            </a:pPr>
            <a:r>
              <a:rPr lang="en-US" sz="6600" dirty="0" smtClean="0"/>
              <a:t>An Introduction to the ACGME</a:t>
            </a:r>
            <a:endParaRPr sz="6600" dirty="0"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1189973" y="6156862"/>
            <a:ext cx="7825883" cy="63919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Dean Seehusen, MD, MPH</a:t>
            </a:r>
          </a:p>
          <a:p>
            <a:r>
              <a:rPr lang="en-US" sz="2400" dirty="0"/>
              <a:t>Associate Dean for Graduate Medical </a:t>
            </a:r>
            <a:r>
              <a:rPr lang="en-US" sz="2400" dirty="0" smtClean="0"/>
              <a:t>Education</a:t>
            </a:r>
          </a:p>
          <a:p>
            <a:r>
              <a:rPr lang="en-US" sz="2400" dirty="0" smtClean="0"/>
              <a:t>Professor of Family Medicine</a:t>
            </a:r>
            <a:endParaRPr lang="en-US" sz="2400" dirty="0"/>
          </a:p>
          <a:p>
            <a:endParaRPr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10216911" cy="46937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Upon completion of this session, participants should be able to:</a:t>
            </a:r>
          </a:p>
          <a:p>
            <a:endParaRPr lang="en-US" dirty="0"/>
          </a:p>
          <a:p>
            <a:r>
              <a:rPr lang="en-US" dirty="0" smtClean="0"/>
              <a:t>Define common terms associated with the ACGME accreditation process</a:t>
            </a:r>
          </a:p>
          <a:p>
            <a:r>
              <a:rPr lang="en-US" dirty="0" smtClean="0"/>
              <a:t>Describe the modern accreditation cycle</a:t>
            </a:r>
          </a:p>
          <a:p>
            <a:r>
              <a:rPr lang="en-US" dirty="0" smtClean="0"/>
              <a:t>Describe the current state of competency-based evaluation of medical learners</a:t>
            </a:r>
          </a:p>
          <a:p>
            <a:r>
              <a:rPr lang="en-US" dirty="0"/>
              <a:t>Define the purpose of the Program Evaluation Committee and Clinical Competency Committee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15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What is the ACGME</a:t>
            </a:r>
          </a:p>
          <a:p>
            <a:r>
              <a:rPr lang="en-US" dirty="0" smtClean="0"/>
              <a:t>Accreditation Overview</a:t>
            </a:r>
          </a:p>
          <a:p>
            <a:r>
              <a:rPr lang="en-US" dirty="0" smtClean="0"/>
              <a:t>Next Accreditation System</a:t>
            </a:r>
          </a:p>
          <a:p>
            <a:r>
              <a:rPr lang="en-US" dirty="0" smtClean="0"/>
              <a:t>Daily Influence</a:t>
            </a:r>
          </a:p>
          <a:p>
            <a:r>
              <a:rPr lang="en-US" dirty="0" smtClean="0"/>
              <a:t>ACGME Website Introduction</a:t>
            </a:r>
          </a:p>
          <a:p>
            <a:r>
              <a:rPr lang="en-US" dirty="0"/>
              <a:t>The Future of the ACGME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81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ACGME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0808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784" y="430422"/>
            <a:ext cx="9872834" cy="1045602"/>
          </a:xfrm>
        </p:spPr>
        <p:txBody>
          <a:bodyPr/>
          <a:lstStyle/>
          <a:p>
            <a:r>
              <a:rPr lang="en-US" dirty="0" smtClean="0"/>
              <a:t>What is the ACGME?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4" y="1619460"/>
            <a:ext cx="9872833" cy="4693799"/>
          </a:xfrm>
        </p:spPr>
        <p:txBody>
          <a:bodyPr/>
          <a:lstStyle/>
          <a:p>
            <a:r>
              <a:rPr lang="en-US" dirty="0" smtClean="0"/>
              <a:t>A private 501(c)(3) not-for-profit organization</a:t>
            </a:r>
          </a:p>
          <a:p>
            <a:r>
              <a:rPr lang="en-US" dirty="0" smtClean="0"/>
              <a:t>Established in 1981</a:t>
            </a:r>
          </a:p>
          <a:p>
            <a:r>
              <a:rPr lang="en-US" dirty="0" smtClean="0"/>
              <a:t>The </a:t>
            </a:r>
            <a:r>
              <a:rPr lang="en-US" dirty="0"/>
              <a:t>ACGME has seven member organizations:</a:t>
            </a:r>
          </a:p>
          <a:p>
            <a:pPr lvl="1"/>
            <a:r>
              <a:rPr lang="en-US" dirty="0"/>
              <a:t>American Board of Medical Specialties (ABMS)</a:t>
            </a:r>
          </a:p>
          <a:p>
            <a:pPr lvl="1"/>
            <a:r>
              <a:rPr lang="en-US" dirty="0"/>
              <a:t>American Hospital Association (AHA)</a:t>
            </a:r>
          </a:p>
          <a:p>
            <a:pPr lvl="1"/>
            <a:r>
              <a:rPr lang="en-US" dirty="0"/>
              <a:t>American Medical Association (AMA)</a:t>
            </a:r>
          </a:p>
          <a:p>
            <a:pPr lvl="1"/>
            <a:r>
              <a:rPr lang="en-US" dirty="0"/>
              <a:t>Association of American Medical Colleges (AAMC)</a:t>
            </a:r>
          </a:p>
          <a:p>
            <a:pPr lvl="1"/>
            <a:r>
              <a:rPr lang="en-US" dirty="0"/>
              <a:t>Council of Medical Specialty Societies (CMSS)</a:t>
            </a:r>
          </a:p>
          <a:p>
            <a:pPr lvl="1"/>
            <a:r>
              <a:rPr lang="en-US" dirty="0"/>
              <a:t>American Osteopathic Association (AOA</a:t>
            </a:r>
            <a:r>
              <a:rPr lang="en-US" dirty="0" smtClean="0"/>
              <a:t>) [2014]</a:t>
            </a:r>
            <a:endParaRPr lang="en-US" dirty="0"/>
          </a:p>
          <a:p>
            <a:pPr lvl="1"/>
            <a:r>
              <a:rPr lang="en-US" dirty="0"/>
              <a:t>American Association of Colleges of Osteopathic Medicine (AACOM) </a:t>
            </a:r>
            <a:r>
              <a:rPr lang="en-US" dirty="0" smtClean="0"/>
              <a:t>[2014]</a:t>
            </a:r>
          </a:p>
          <a:p>
            <a:r>
              <a:rPr lang="en-US" dirty="0" smtClean="0"/>
              <a:t>Accreditation </a:t>
            </a:r>
            <a:r>
              <a:rPr lang="en-US" dirty="0"/>
              <a:t>is voluntary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90730" y="9072282"/>
            <a:ext cx="1833962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WWW.ACGME.ORG.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72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</a:t>
            </a:r>
            <a:r>
              <a:rPr lang="en-US" dirty="0" smtClean="0"/>
              <a:t>Mission and Purpose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  <a:p>
            <a:pPr marL="435769" lvl="1" indent="0">
              <a:buNone/>
            </a:pPr>
            <a:r>
              <a:rPr lang="en-US" dirty="0" smtClean="0"/>
              <a:t>We </a:t>
            </a:r>
            <a:r>
              <a:rPr lang="en-US" dirty="0"/>
              <a:t>improve health care and population health by assessing and advancing the quality of resident physicians' education through accreditation.</a:t>
            </a:r>
          </a:p>
          <a:p>
            <a:r>
              <a:rPr lang="en-US" dirty="0" smtClean="0"/>
              <a:t>The </a:t>
            </a:r>
            <a:r>
              <a:rPr lang="en-US" dirty="0"/>
              <a:t>ACGME has a twofold purpose:</a:t>
            </a:r>
          </a:p>
          <a:p>
            <a:pPr marL="435769" lvl="1" indent="0">
              <a:buNone/>
            </a:pPr>
            <a:r>
              <a:rPr lang="en-US" dirty="0"/>
              <a:t>(1) to establish and maintain accreditation standards that promote the educational quality of residency and subspecialty training programs; and</a:t>
            </a:r>
          </a:p>
          <a:p>
            <a:pPr marL="435769" lvl="1" indent="0">
              <a:buNone/>
            </a:pPr>
            <a:r>
              <a:rPr lang="en-US" dirty="0"/>
              <a:t>(2) to promote conduct of the residency educational mission with sensitivity to the safety of care rendered to patients and in a humane environment that fosters the welfare, learning, and professionalism of residents.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90730" y="9072282"/>
            <a:ext cx="1833962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WWW.ACGME.ORG.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37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793506"/>
            <a:ext cx="11292676" cy="4693799"/>
          </a:xfrm>
        </p:spPr>
        <p:txBody>
          <a:bodyPr/>
          <a:lstStyle/>
          <a:p>
            <a:r>
              <a:rPr lang="en-US" dirty="0" smtClean="0"/>
              <a:t>“We </a:t>
            </a:r>
            <a:r>
              <a:rPr lang="en-US" dirty="0"/>
              <a:t>imagine a world characterized by: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structured approach to evaluating the competency of all residents and fellows,</a:t>
            </a:r>
          </a:p>
          <a:p>
            <a:pPr lvl="1"/>
            <a:r>
              <a:rPr lang="en-US" dirty="0"/>
              <a:t>Motivated physician role models leading all GME programs,</a:t>
            </a:r>
          </a:p>
          <a:p>
            <a:pPr lvl="1"/>
            <a:r>
              <a:rPr lang="en-US" dirty="0"/>
              <a:t>High-quality, supervised, humanistic clinical educational experience, with customized formative feedback,</a:t>
            </a:r>
          </a:p>
          <a:p>
            <a:pPr lvl="1"/>
            <a:r>
              <a:rPr lang="en-US" dirty="0"/>
              <a:t>Clinical learning environments characterized by excellence in clinical care, safety, and professionalism,</a:t>
            </a:r>
          </a:p>
          <a:p>
            <a:pPr lvl="1"/>
            <a:r>
              <a:rPr lang="en-US" dirty="0"/>
              <a:t>Residents and fellows achieving specialty specific proficiency prior to graduation</a:t>
            </a:r>
          </a:p>
          <a:p>
            <a:pPr lvl="1"/>
            <a:r>
              <a:rPr lang="en-US" dirty="0"/>
              <a:t>Residents and fellows prepared to become Virtuous Physicians who place the needs and well-being of patients </a:t>
            </a:r>
            <a:r>
              <a:rPr lang="en-US" dirty="0" smtClean="0"/>
              <a:t>first”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90730" y="9072282"/>
            <a:ext cx="1833962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75" tIns="36575" rIns="36575" bIns="36575" numCol="1" spcCol="38100" rtlCol="0" anchor="t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WWW.ACGME.ORG.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21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365</Words>
  <Application>Microsoft Office PowerPoint</Application>
  <PresentationFormat>Custom</PresentationFormat>
  <Paragraphs>48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 Black </vt:lpstr>
      <vt:lpstr>An Introduction to the ACGME</vt:lpstr>
      <vt:lpstr>Learning Objectives</vt:lpstr>
      <vt:lpstr>Agenda</vt:lpstr>
      <vt:lpstr>The ACGME</vt:lpstr>
      <vt:lpstr>What is the ACGME?</vt:lpstr>
      <vt:lpstr>ACGME Mission and Purpose</vt:lpstr>
      <vt:lpstr>ACGME 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Hopkins, Heather L.</dc:creator>
  <cp:lastModifiedBy>Seehusen, Dean</cp:lastModifiedBy>
  <cp:revision>98</cp:revision>
  <dcterms:modified xsi:type="dcterms:W3CDTF">2019-02-28T13:01:20Z</dcterms:modified>
</cp:coreProperties>
</file>