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72" r:id="rId2"/>
    <p:sldId id="258" r:id="rId3"/>
    <p:sldId id="256" r:id="rId4"/>
    <p:sldId id="257" r:id="rId5"/>
    <p:sldId id="259" r:id="rId6"/>
    <p:sldId id="260" r:id="rId7"/>
    <p:sldId id="269" r:id="rId8"/>
    <p:sldId id="261" r:id="rId9"/>
    <p:sldId id="268" r:id="rId10"/>
    <p:sldId id="267" r:id="rId11"/>
    <p:sldId id="262" r:id="rId12"/>
    <p:sldId id="270" r:id="rId13"/>
    <p:sldId id="265" r:id="rId14"/>
    <p:sldId id="264" r:id="rId15"/>
    <p:sldId id="266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7F26250-19DC-4B11-BA03-879B674795E6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97849E0-E81D-4EC2-8367-6702B29268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4AF2F2-D770-4AA4-B1DE-41C274D5FDE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Sensory- burning pain, numbness and paraesthesia</a:t>
            </a:r>
          </a:p>
          <a:p>
            <a:pPr>
              <a:spcBef>
                <a:spcPct val="0"/>
              </a:spcBef>
            </a:pPr>
            <a:r>
              <a:rPr lang="en-US" smtClean="0"/>
              <a:t>Indurated plaques-1 pt found to have tender indurated plaques on lower extremities without subq nodules. 4 others had plaques with nodules</a:t>
            </a:r>
          </a:p>
          <a:p>
            <a:pPr>
              <a:spcBef>
                <a:spcPct val="0"/>
              </a:spcBef>
            </a:pPr>
            <a:r>
              <a:rPr lang="en-US" smtClean="0"/>
              <a:t>ANA + in 13% pts in NUCPAN group</a:t>
            </a:r>
          </a:p>
          <a:p>
            <a:pPr>
              <a:spcBef>
                <a:spcPct val="0"/>
              </a:spcBef>
            </a:pPr>
            <a:r>
              <a:rPr lang="en-US" smtClean="0"/>
              <a:t>ANA + 28% pts in UPAN group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F8B544-1304-40A9-911D-ABE09CE9877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7849E0-E81D-4EC2-8367-6702B292681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880C648-CC48-4FF7-A5DC-907BC1AEC95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700" smtClean="0"/>
              <a:t>Methotrexate, azathiporine + glucocorticoid</a:t>
            </a:r>
          </a:p>
          <a:p>
            <a:r>
              <a:rPr lang="en-US" sz="1700" smtClean="0"/>
              <a:t>Cyclophosphamide if completely resistant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56E0C71-501F-4FF0-BB47-3D3886F7CDD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2D5B36-CF22-4324-9E63-06CAFB5FCED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i="1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7F530A7-8671-48A2-BB80-2B34AC75D25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58E6645-3D16-4197-BB09-D7AFD7F3A8C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73B5197-952D-4261-AE42-DE180CA8636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EB4781B-82C0-497F-85E3-0233BAFF173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7849E0-E81D-4EC2-8367-6702B292681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Differences between systemic and cutaneous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mtClean="0"/>
              <a:t>Lack of immunlogical  abnormalities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mtClean="0"/>
              <a:t>Elevated ESR and anemia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5818E99-4061-41F9-BDD7-89B7673C91E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PANriginally described by Kussmaul and Maier in 1866</a:t>
            </a:r>
          </a:p>
          <a:p>
            <a:pPr>
              <a:spcBef>
                <a:spcPct val="0"/>
              </a:spcBef>
            </a:pPr>
            <a:r>
              <a:rPr lang="en-US" smtClean="0"/>
              <a:t>Limited PAN first described in 1931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3F469B9-14C3-46B5-88F9-6042F53198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2E2F6A-0C69-4DEF-91B6-950078D917C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9E689-3DD1-40EE-A196-104E25D6564D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9DC1BD7-A411-480A-B06D-CB91E6AD5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D5094-580B-45C3-B841-FC8705BD43A1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1DF6C-39B7-48D6-9E80-70273DBCF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E21-85A8-4B7D-B483-DB810E131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BAACF-7693-4396-BD28-AAC266F6738A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E9D35-4BE3-4AB2-8FB3-8D27C6EF6A29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D88E4-7733-4CB8-8E2C-4C3BB4E33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322D3-0F02-4203-AC54-AEE757E09474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5069E42-6578-4F3A-8947-44098741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CD719-4451-434E-9F92-6E0CBE6FB14F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D5C3F-D0EE-4F20-878B-51462F516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57A3A-56DE-4F5B-99A2-F9289F98FB3C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DF44FE09-CA16-46E7-B6B9-3BC549647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36423-0B8A-447B-B587-EA5834BEE039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21943-7F3A-40B1-B3B7-DF667FA99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45460-2938-40A6-A5AF-54AD6ADB1F1D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477BB7B-2D3C-41E5-B3FC-29E7DD050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A73BE42-CC92-4E23-B568-6EAA27672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EBC10-018A-4168-9556-CA09A3735C57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5AF98-D619-449C-95D9-E709F960B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28F03-2AFF-44F6-A7DC-616CEC7D58D8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D2637C-4061-4023-9FF2-9CAC2FC00451}" type="datetimeFigureOut">
              <a:rPr lang="en-US"/>
              <a:pPr>
                <a:defRPr/>
              </a:pPr>
              <a:t>1/21/2011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AAB482-8457-49E1-A840-2D756DBB0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9D251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9D2512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B32C16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F5CD2D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AEBAD5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Kerrie Tidwell – MS 3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RED MR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9D2512"/>
                </a:solidFill>
              </a:rPr>
              <a:t>M. S Daoud et al, 1997</a:t>
            </a:r>
          </a:p>
        </p:txBody>
      </p:sp>
      <p:graphicFrame>
        <p:nvGraphicFramePr>
          <p:cNvPr id="20517" name="Group 37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636000" cy="3291205"/>
        </p:xfrm>
        <a:graphic>
          <a:graphicData uri="http://schemas.openxmlformats.org/drawingml/2006/table">
            <a:tbl>
              <a:tblPr/>
              <a:tblGrid>
                <a:gridCol w="4383088"/>
                <a:gridCol w="425291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Cutaneous PAN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Systemic PAN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Normal BP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Elevated BP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Leukocytosis normal to moderate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Severe leukocytosis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Small and medium arteries and arterioles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Small and medium arteries and arterioles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Localized involvement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Multi-organ involvement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Hep B and C negative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Hep B and C association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Immunological testing equivocal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Small ANCA association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Chronic, relapsing, benign disease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Fatal in 2 years without Rx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7391400" y="6172200"/>
            <a:ext cx="1752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/>
              <a:t>[</a:t>
            </a:r>
            <a:r>
              <a:rPr lang="en-US" sz="1000" dirty="0" err="1"/>
              <a:t>Khoo</a:t>
            </a:r>
            <a:r>
              <a:rPr lang="en-US" sz="1000" dirty="0"/>
              <a:t> &amp; Ng, 1998]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9D2512"/>
                </a:solidFill>
              </a:rPr>
              <a:t>Study by M.S. Daoud et al, 1997</a:t>
            </a:r>
          </a:p>
        </p:txBody>
      </p:sp>
      <p:graphicFrame>
        <p:nvGraphicFramePr>
          <p:cNvPr id="21537" name="Group 3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3777615"/>
        </p:xfrm>
        <a:graphic>
          <a:graphicData uri="http://schemas.openxmlformats.org/drawingml/2006/table">
            <a:tbl>
              <a:tblPr/>
              <a:tblGrid>
                <a:gridCol w="4251325"/>
                <a:gridCol w="425291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Non-ulcerative cutaneous PAN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itchFamily="18" charset="0"/>
                        </a:rPr>
                        <a:t>Ulcerative cutaneous PAN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Patients found to have indurated plaques on lower extremities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Painful ulcerations in legs 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Edema, swelling of lower extremities (60%)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Edema (54%)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Low grade fever, arthralgias, myalgias, malasie, and lethargy (25%)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Low grade fever, fatigue, arthralgias, myalgias (&lt; 20%)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Sensory disturbances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Sensory disturbances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Elevated ESR (60%)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Elevated ESR (59%)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Negative Hep B and Hep C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Negative Hep B and Hep C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Steroids symptomatically effective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Steroids symptomatically effective</a:t>
                      </a:r>
                    </a:p>
                  </a:txBody>
                  <a:tcPr marL="94493" marR="9449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8" name="Rectang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Cutaneous PAN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7696200" y="6172200"/>
            <a:ext cx="1828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pic>
        <p:nvPicPr>
          <p:cNvPr id="69641" name="Picture 9" descr="en_1a08fig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652588"/>
            <a:ext cx="5486400" cy="43402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543800" y="6096000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[Brandt, HRC, 2009]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9D2512"/>
                </a:solidFill>
              </a:rPr>
              <a:t>Histopathology of Cutaneous PAN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Medium sized vessels</a:t>
            </a:r>
          </a:p>
          <a:p>
            <a:pPr lvl="1"/>
            <a:r>
              <a:rPr lang="en-US" sz="2300" dirty="0" smtClean="0"/>
              <a:t>Inflammatory changes in deep dermis</a:t>
            </a:r>
          </a:p>
          <a:p>
            <a:r>
              <a:rPr lang="en-US" dirty="0" smtClean="0"/>
              <a:t>Necrotizing </a:t>
            </a:r>
            <a:r>
              <a:rPr lang="en-US" dirty="0" err="1" smtClean="0"/>
              <a:t>leukocytoclastic</a:t>
            </a:r>
            <a:r>
              <a:rPr lang="en-US" dirty="0" smtClean="0"/>
              <a:t> </a:t>
            </a:r>
            <a:r>
              <a:rPr lang="en-US" dirty="0" err="1" smtClean="0"/>
              <a:t>vasulitis</a:t>
            </a:r>
            <a:r>
              <a:rPr lang="en-US" dirty="0" smtClean="0"/>
              <a:t> of capillaries </a:t>
            </a:r>
          </a:p>
          <a:p>
            <a:pPr lvl="1"/>
            <a:r>
              <a:rPr lang="en-US" dirty="0" smtClean="0"/>
              <a:t>Superficial dermis</a:t>
            </a:r>
          </a:p>
          <a:p>
            <a:r>
              <a:rPr lang="en-US" dirty="0" smtClean="0"/>
              <a:t>Microscopic changes do not correlate with severity of disease</a:t>
            </a:r>
          </a:p>
          <a:p>
            <a:pPr lvl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6248400" y="6096000"/>
            <a:ext cx="2895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/>
              <a:t>[Diaz-Perez, 2007 and </a:t>
            </a:r>
            <a:r>
              <a:rPr lang="en-US" sz="1000" dirty="0" err="1"/>
              <a:t>Daoud</a:t>
            </a:r>
            <a:r>
              <a:rPr lang="en-US" sz="1000" dirty="0"/>
              <a:t>, 1997]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9D2512"/>
                </a:solidFill>
              </a:rPr>
              <a:t>Treatment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Prednisone </a:t>
            </a:r>
          </a:p>
          <a:p>
            <a:pPr lvl="1"/>
            <a:r>
              <a:rPr lang="en-US" sz="2300" smtClean="0"/>
              <a:t>Initial:  1mg/kg/d with max 60 to 80 mg/d</a:t>
            </a:r>
          </a:p>
          <a:p>
            <a:pPr lvl="1"/>
            <a:r>
              <a:rPr lang="en-US" sz="2300" smtClean="0"/>
              <a:t>Long term: </a:t>
            </a:r>
          </a:p>
          <a:p>
            <a:pPr marL="1143000" lvl="2"/>
            <a:r>
              <a:rPr lang="en-US" sz="2100" smtClean="0"/>
              <a:t>Continue high dose for 4 weeks or significant improvement</a:t>
            </a:r>
          </a:p>
          <a:p>
            <a:pPr marL="1143000" lvl="2"/>
            <a:r>
              <a:rPr lang="en-US" sz="2100" smtClean="0"/>
              <a:t>Taper</a:t>
            </a:r>
          </a:p>
          <a:p>
            <a:pPr marL="1600200" lvl="3"/>
            <a:r>
              <a:rPr lang="en-US" sz="2100" smtClean="0"/>
              <a:t>5 to 10 mg every 7 days till 20 mg/day is reached</a:t>
            </a:r>
          </a:p>
          <a:p>
            <a:pPr marL="1600200" lvl="3"/>
            <a:r>
              <a:rPr lang="en-US" sz="2100" smtClean="0"/>
              <a:t>1 mg/day every 7 days till finished</a:t>
            </a:r>
          </a:p>
          <a:p>
            <a:pPr marL="1600200" lvl="3"/>
            <a:r>
              <a:rPr lang="en-US" sz="2100" smtClean="0"/>
              <a:t>Total: 9 months</a:t>
            </a:r>
          </a:p>
          <a:p>
            <a:r>
              <a:rPr lang="en-US" smtClean="0"/>
              <a:t>Reduction in prednisone dose</a:t>
            </a:r>
          </a:p>
          <a:p>
            <a:pPr lvl="1"/>
            <a:r>
              <a:rPr lang="en-US" smtClean="0"/>
              <a:t>Associated with flare of disease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6934200" y="6096000"/>
            <a:ext cx="2209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/>
              <a:t>[ </a:t>
            </a:r>
            <a:r>
              <a:rPr lang="en-US" sz="1000" dirty="0" err="1"/>
              <a:t>Ribi</a:t>
            </a:r>
            <a:r>
              <a:rPr lang="en-US" sz="1000" dirty="0"/>
              <a:t>, 2010; </a:t>
            </a:r>
            <a:r>
              <a:rPr lang="en-US" sz="1000" dirty="0" err="1"/>
              <a:t>Daoud</a:t>
            </a:r>
            <a:r>
              <a:rPr lang="en-US" sz="1000" dirty="0"/>
              <a:t>, 1997]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9D2512"/>
                </a:solidFill>
              </a:rPr>
              <a:t>Summary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Cocaine-Induced pseudovasculitis</a:t>
            </a:r>
          </a:p>
          <a:p>
            <a:pPr marL="742950" lvl="1" indent="-285750"/>
            <a:r>
              <a:rPr lang="en-US" sz="2300" smtClean="0"/>
              <a:t>Consider when biopsy and lab data are inconsistent</a:t>
            </a:r>
          </a:p>
          <a:p>
            <a:pPr marL="742950" lvl="1" indent="-285750"/>
            <a:r>
              <a:rPr lang="en-US" sz="2300" smtClean="0"/>
              <a:t>High level of suspicion in cocaine users</a:t>
            </a:r>
          </a:p>
          <a:p>
            <a:r>
              <a:rPr lang="en-US" sz="2800" smtClean="0"/>
              <a:t>Cutaneous PAN</a:t>
            </a:r>
          </a:p>
          <a:p>
            <a:pPr marL="742950" lvl="1" indent="-285750"/>
            <a:r>
              <a:rPr lang="en-US" sz="2400" smtClean="0"/>
              <a:t>Consider when:</a:t>
            </a:r>
          </a:p>
          <a:p>
            <a:pPr marL="1143000" lvl="2"/>
            <a:r>
              <a:rPr lang="en-US" smtClean="0"/>
              <a:t>Medium-vessel vasculitis in deep dermis</a:t>
            </a:r>
          </a:p>
          <a:p>
            <a:pPr marL="1143000" lvl="2"/>
            <a:r>
              <a:rPr lang="en-US" smtClean="0"/>
              <a:t>Localized normally to lower extremities</a:t>
            </a:r>
          </a:p>
          <a:p>
            <a:pPr marL="1143000" lvl="2"/>
            <a:r>
              <a:rPr lang="en-US" smtClean="0"/>
              <a:t>Labs are normal or negative</a:t>
            </a:r>
          </a:p>
          <a:p>
            <a:pPr marL="1143000" lvl="2"/>
            <a:r>
              <a:rPr lang="en-US" smtClean="0"/>
              <a:t>Improves with Prednisone</a:t>
            </a:r>
          </a:p>
          <a:p>
            <a:pPr marL="742950" lvl="1" indent="-285750"/>
            <a:endParaRPr lang="en-US" sz="2300" smtClean="0"/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</a:p>
        </p:txBody>
      </p:sp>
      <p:sp>
        <p:nvSpPr>
          <p:cNvPr id="716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1200" i="1" dirty="0" err="1" smtClean="0"/>
              <a:t>Bhinder</a:t>
            </a:r>
            <a:r>
              <a:rPr lang="en-US" sz="1200" i="1" dirty="0" smtClean="0"/>
              <a:t> S and </a:t>
            </a:r>
            <a:r>
              <a:rPr lang="en-US" sz="1200" i="1" dirty="0" err="1" smtClean="0"/>
              <a:t>Majithia</a:t>
            </a:r>
            <a:r>
              <a:rPr lang="en-US" sz="1200" i="1" dirty="0" smtClean="0"/>
              <a:t> V. Cocaine use and its rheumatic manifestations: a case report and </a:t>
            </a:r>
            <a:r>
              <a:rPr lang="en-US" sz="1200" i="1" dirty="0" err="1" smtClean="0"/>
              <a:t>disccusion</a:t>
            </a:r>
            <a:r>
              <a:rPr lang="en-US" sz="1200" i="1" dirty="0" smtClean="0"/>
              <a:t>. </a:t>
            </a:r>
            <a:r>
              <a:rPr lang="en-US" sz="1200" i="1" dirty="0" err="1" smtClean="0"/>
              <a:t>Clin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Rheumatol</a:t>
            </a:r>
            <a:r>
              <a:rPr lang="en-US" sz="1200" i="1" dirty="0" smtClean="0"/>
              <a:t> (2007) 26: 1192-1194</a:t>
            </a:r>
          </a:p>
          <a:p>
            <a:r>
              <a:rPr lang="en-US" sz="1200" i="1" dirty="0" smtClean="0"/>
              <a:t>Brandt HRC, </a:t>
            </a:r>
            <a:r>
              <a:rPr lang="en-US" sz="1200" i="1" dirty="0" err="1" smtClean="0"/>
              <a:t>Arnone</a:t>
            </a:r>
            <a:r>
              <a:rPr lang="en-US" sz="1200" i="1" dirty="0" smtClean="0"/>
              <a:t> M, </a:t>
            </a:r>
            <a:r>
              <a:rPr lang="en-US" sz="1200" i="1" dirty="0" err="1" smtClean="0"/>
              <a:t>Valente</a:t>
            </a:r>
            <a:r>
              <a:rPr lang="en-US" sz="1200" i="1" dirty="0" smtClean="0"/>
              <a:t> NYS, Sotto MN, </a:t>
            </a:r>
            <a:r>
              <a:rPr lang="en-US" sz="1200" i="1" dirty="0" err="1" smtClean="0"/>
              <a:t>Criado</a:t>
            </a:r>
            <a:r>
              <a:rPr lang="en-US" sz="1200" i="1" dirty="0" smtClean="0"/>
              <a:t> PR. An Bras </a:t>
            </a:r>
            <a:r>
              <a:rPr lang="en-US" sz="1200" i="1" dirty="0" err="1" smtClean="0"/>
              <a:t>Dermatol</a:t>
            </a:r>
            <a:r>
              <a:rPr lang="en-US" sz="1200" i="1" dirty="0" smtClean="0"/>
              <a:t>. 2009;84(1):57-67.</a:t>
            </a:r>
          </a:p>
          <a:p>
            <a:r>
              <a:rPr lang="en-US" sz="1200" i="1" dirty="0" smtClean="0"/>
              <a:t>Brewer J, </a:t>
            </a:r>
            <a:r>
              <a:rPr lang="en-US" sz="1200" i="1" dirty="0" err="1" smtClean="0"/>
              <a:t>Meves</a:t>
            </a:r>
            <a:r>
              <a:rPr lang="en-US" sz="1200" i="1" dirty="0" smtClean="0"/>
              <a:t> A, </a:t>
            </a:r>
            <a:r>
              <a:rPr lang="en-US" sz="1200" i="1" dirty="0" err="1" smtClean="0"/>
              <a:t>Bostwick</a:t>
            </a:r>
            <a:r>
              <a:rPr lang="en-US" sz="1200" i="1" dirty="0" smtClean="0"/>
              <a:t> M, </a:t>
            </a:r>
            <a:r>
              <a:rPr lang="en-US" sz="1200" i="1" dirty="0" err="1" smtClean="0"/>
              <a:t>Hamacher</a:t>
            </a:r>
            <a:r>
              <a:rPr lang="en-US" sz="1200" i="1" dirty="0" smtClean="0"/>
              <a:t> K and </a:t>
            </a:r>
            <a:r>
              <a:rPr lang="en-US" sz="1200" i="1" dirty="0" err="1" smtClean="0"/>
              <a:t>Pittelkow</a:t>
            </a:r>
            <a:r>
              <a:rPr lang="en-US" sz="1200" i="1" dirty="0" smtClean="0"/>
              <a:t> M. Cocaine abuse : Dermatologic manifestations and therapeutic approaches. J Am </a:t>
            </a:r>
            <a:r>
              <a:rPr lang="en-US" sz="1200" i="1" dirty="0" err="1" smtClean="0"/>
              <a:t>Acad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Dermatol</a:t>
            </a:r>
            <a:r>
              <a:rPr lang="en-US" sz="1200" i="1" dirty="0" smtClean="0"/>
              <a:t> 2008; 59(3): 483-487</a:t>
            </a:r>
          </a:p>
          <a:p>
            <a:r>
              <a:rPr lang="en-US" sz="1200" i="1" dirty="0" smtClean="0"/>
              <a:t>Carlson J and Chen K. </a:t>
            </a:r>
            <a:r>
              <a:rPr lang="en-US" sz="1200" i="1" dirty="0" err="1" smtClean="0"/>
              <a:t>Cutaneous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Pseudovasculitis</a:t>
            </a:r>
            <a:r>
              <a:rPr lang="en-US" sz="1200" i="1" dirty="0" smtClean="0"/>
              <a:t>. Am J </a:t>
            </a:r>
            <a:r>
              <a:rPr lang="en-US" sz="1200" i="1" dirty="0" err="1" smtClean="0"/>
              <a:t>Dermatopathol</a:t>
            </a:r>
            <a:r>
              <a:rPr lang="en-US" sz="1200" i="1" dirty="0" smtClean="0"/>
              <a:t> 2007; 29: 44-55</a:t>
            </a:r>
          </a:p>
          <a:p>
            <a:r>
              <a:rPr lang="en-US" sz="1200" i="1" dirty="0" err="1" smtClean="0"/>
              <a:t>Daoud</a:t>
            </a:r>
            <a:r>
              <a:rPr lang="en-US" sz="1200" i="1" dirty="0" smtClean="0"/>
              <a:t> M, Hutton K, and Gibson L. </a:t>
            </a:r>
            <a:r>
              <a:rPr lang="en-US" sz="1200" i="1" dirty="0" err="1" smtClean="0"/>
              <a:t>Cutaneous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periarteritis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nodosa</a:t>
            </a:r>
            <a:r>
              <a:rPr lang="en-US" sz="1200" i="1" dirty="0" smtClean="0"/>
              <a:t>: a </a:t>
            </a:r>
            <a:r>
              <a:rPr lang="en-US" sz="1200" i="1" dirty="0" err="1" smtClean="0"/>
              <a:t>clinicopathological</a:t>
            </a:r>
            <a:r>
              <a:rPr lang="en-US" sz="1200" i="1" dirty="0" smtClean="0"/>
              <a:t> study of 70 cases. British Journal of </a:t>
            </a:r>
            <a:r>
              <a:rPr lang="en-US" sz="1200" i="1" dirty="0" err="1" smtClean="0"/>
              <a:t>Dermatoloty</a:t>
            </a:r>
            <a:r>
              <a:rPr lang="en-US" sz="1200" i="1" dirty="0" smtClean="0"/>
              <a:t> 1997; 136: 706-713</a:t>
            </a:r>
          </a:p>
          <a:p>
            <a:r>
              <a:rPr lang="en-US" sz="1200" i="1" dirty="0" smtClean="0"/>
              <a:t>Diaz-Perez J, </a:t>
            </a:r>
            <a:r>
              <a:rPr lang="en-US" sz="1200" i="1" dirty="0" err="1" smtClean="0"/>
              <a:t>Lagran</a:t>
            </a:r>
            <a:r>
              <a:rPr lang="en-US" sz="1200" i="1" dirty="0" smtClean="0"/>
              <a:t> Z, Diaz-Ramon J, </a:t>
            </a:r>
            <a:r>
              <a:rPr lang="en-US" sz="1200" i="1" dirty="0" err="1" smtClean="0"/>
              <a:t>Winkelmann</a:t>
            </a:r>
            <a:r>
              <a:rPr lang="en-US" sz="1200" i="1" dirty="0" smtClean="0"/>
              <a:t> R. </a:t>
            </a:r>
            <a:r>
              <a:rPr lang="en-US" sz="1200" i="1" dirty="0" err="1" smtClean="0"/>
              <a:t>Cutaneous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Polyarteritis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Nodosa</a:t>
            </a:r>
            <a:r>
              <a:rPr lang="en-US" sz="1200" i="1" dirty="0" smtClean="0"/>
              <a:t>. </a:t>
            </a:r>
            <a:r>
              <a:rPr lang="en-US" sz="1200" i="1" dirty="0" err="1" smtClean="0"/>
              <a:t>Semin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Cutan</a:t>
            </a:r>
            <a:r>
              <a:rPr lang="en-US" sz="1200" i="1" dirty="0" smtClean="0"/>
              <a:t> Med </a:t>
            </a:r>
            <a:r>
              <a:rPr lang="en-US" sz="1200" i="1" dirty="0" err="1" smtClean="0"/>
              <a:t>Surg</a:t>
            </a:r>
            <a:r>
              <a:rPr lang="en-US" sz="1200" i="1" dirty="0" smtClean="0"/>
              <a:t> 2007; 36:77-88</a:t>
            </a:r>
          </a:p>
          <a:p>
            <a:r>
              <a:rPr lang="en-US" sz="1200" i="1" dirty="0" err="1" smtClean="0"/>
              <a:t>Fiorentino</a:t>
            </a:r>
            <a:r>
              <a:rPr lang="en-US" sz="1200" i="1" dirty="0" smtClean="0"/>
              <a:t> D. </a:t>
            </a:r>
            <a:r>
              <a:rPr lang="en-US" sz="1200" i="1" dirty="0" err="1" smtClean="0"/>
              <a:t>Cutaneous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vasculitis</a:t>
            </a:r>
            <a:r>
              <a:rPr lang="en-US" sz="1200" i="1" dirty="0" smtClean="0"/>
              <a:t>. J Am </a:t>
            </a:r>
            <a:r>
              <a:rPr lang="en-US" sz="1200" i="1" dirty="0" err="1" smtClean="0"/>
              <a:t>Acod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Dermatol</a:t>
            </a:r>
            <a:r>
              <a:rPr lang="en-US" sz="1200" i="1" dirty="0" smtClean="0"/>
              <a:t> 2003; 48: 311-331</a:t>
            </a:r>
          </a:p>
          <a:p>
            <a:r>
              <a:rPr lang="en-US" sz="1200" i="1" dirty="0" smtClean="0"/>
              <a:t>Friedman D and </a:t>
            </a:r>
            <a:r>
              <a:rPr lang="en-US" sz="1200" i="1" dirty="0" err="1" smtClean="0"/>
              <a:t>Wolfsthal</a:t>
            </a:r>
            <a:r>
              <a:rPr lang="en-US" sz="1200" i="1" dirty="0" smtClean="0"/>
              <a:t> S. </a:t>
            </a:r>
            <a:r>
              <a:rPr lang="en-US" sz="1200" i="1" dirty="0" err="1" smtClean="0"/>
              <a:t>Concin</a:t>
            </a:r>
            <a:r>
              <a:rPr lang="en-US" sz="1200" i="1" dirty="0" smtClean="0"/>
              <a:t>-Induced </a:t>
            </a:r>
            <a:r>
              <a:rPr lang="en-US" sz="1200" i="1" dirty="0" err="1" smtClean="0"/>
              <a:t>Pseudovasculitis</a:t>
            </a:r>
            <a:r>
              <a:rPr lang="en-US" sz="1200" i="1" dirty="0" smtClean="0"/>
              <a:t>. Mayo </a:t>
            </a:r>
            <a:r>
              <a:rPr lang="en-US" sz="1200" i="1" dirty="0" err="1" smtClean="0"/>
              <a:t>Clin</a:t>
            </a:r>
            <a:r>
              <a:rPr lang="en-US" sz="1200" i="1" dirty="0" smtClean="0"/>
              <a:t> Proc. 2005; 80(5): 671-673</a:t>
            </a:r>
          </a:p>
          <a:p>
            <a:r>
              <a:rPr lang="en-US" sz="1200" i="1" dirty="0" err="1" smtClean="0"/>
              <a:t>Khoo</a:t>
            </a:r>
            <a:r>
              <a:rPr lang="en-US" sz="1200" i="1" dirty="0" smtClean="0"/>
              <a:t> BP, Ng SK, </a:t>
            </a:r>
            <a:r>
              <a:rPr lang="en-US" sz="1200" i="1" dirty="0" err="1" smtClean="0"/>
              <a:t>Cutaneous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Polyarteritis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Nodosa</a:t>
            </a:r>
            <a:r>
              <a:rPr lang="en-US" sz="1200" i="1" dirty="0" smtClean="0"/>
              <a:t>: A Case Report and Literature Review. Ann </a:t>
            </a:r>
            <a:r>
              <a:rPr lang="en-US" sz="1200" i="1" dirty="0" err="1" smtClean="0"/>
              <a:t>Acad</a:t>
            </a:r>
            <a:r>
              <a:rPr lang="en-US" sz="1200" i="1" dirty="0" smtClean="0"/>
              <a:t> Med Singapore 1998; 27: 868-72</a:t>
            </a:r>
          </a:p>
          <a:p>
            <a:r>
              <a:rPr lang="en-US" sz="1200" i="1" dirty="0" err="1" smtClean="0"/>
              <a:t>Ribi</a:t>
            </a:r>
            <a:r>
              <a:rPr lang="en-US" sz="1200" i="1" dirty="0" smtClean="0"/>
              <a:t> C, Cohen P, </a:t>
            </a:r>
            <a:r>
              <a:rPr lang="en-US" sz="1200" i="1" dirty="0" err="1" smtClean="0"/>
              <a:t>Pagnoux</a:t>
            </a:r>
            <a:r>
              <a:rPr lang="en-US" sz="1200" i="1" dirty="0" smtClean="0"/>
              <a:t> C, et al. Treatment of </a:t>
            </a:r>
            <a:r>
              <a:rPr lang="en-US" sz="1200" i="1" dirty="0" err="1" smtClean="0"/>
              <a:t>polyangitis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nodosa</a:t>
            </a:r>
            <a:r>
              <a:rPr lang="en-US" sz="1200" i="1" dirty="0" smtClean="0"/>
              <a:t> and microscopic </a:t>
            </a:r>
            <a:r>
              <a:rPr lang="en-US" sz="1200" i="1" dirty="0" err="1" smtClean="0"/>
              <a:t>polyangiitis</a:t>
            </a:r>
            <a:r>
              <a:rPr lang="en-US" sz="1200" i="1" dirty="0" smtClean="0"/>
              <a:t> without poor prognosis factors: A prospective randomized study of one hundred twenty-four patients. Arthritis Rheum 2010; 62:1186.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pPr>
              <a:buFont typeface="Wingdings 2" pitchFamily="18" charset="2"/>
              <a:buNone/>
            </a:pPr>
            <a:endParaRPr 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9D2512"/>
                </a:solidFill>
              </a:rPr>
              <a:t>What is the diagnosis?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type="body" idx="1"/>
          </p:nvPr>
        </p:nvSpPr>
        <p:spPr>
          <a:xfrm>
            <a:off x="301625" y="1524000"/>
            <a:ext cx="8534400" cy="45989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100" smtClean="0"/>
              <a:t>Case Report 1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35 yo AAF c/o new rashes on extremities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PE: Diffuse palpable purpura in reticular pattern on bilateral lower ext, buttocks, and arms</a:t>
            </a:r>
          </a:p>
          <a:p>
            <a:pPr lvl="1">
              <a:lnSpc>
                <a:spcPct val="80000"/>
              </a:lnSpc>
            </a:pPr>
            <a:r>
              <a:rPr lang="en-US" sz="2600" smtClean="0"/>
              <a:t>Labs: </a:t>
            </a:r>
          </a:p>
          <a:p>
            <a:pPr lvl="2">
              <a:lnSpc>
                <a:spcPct val="80000"/>
              </a:lnSpc>
            </a:pPr>
            <a:r>
              <a:rPr lang="en-US" sz="2400" smtClean="0"/>
              <a:t>Elevated LFTs</a:t>
            </a:r>
          </a:p>
          <a:p>
            <a:pPr lvl="2">
              <a:lnSpc>
                <a:spcPct val="80000"/>
              </a:lnSpc>
            </a:pPr>
            <a:r>
              <a:rPr lang="en-US" sz="2400" smtClean="0"/>
              <a:t>Neg </a:t>
            </a:r>
            <a:r>
              <a:rPr lang="en-US" sz="2400" smtClean="0">
                <a:sym typeface="Wingdings" pitchFamily="2" charset="2"/>
              </a:rPr>
              <a:t> ANA, ANCAs, antiphospholipid Ab, lups anticoag, cryoglobulins, C3/C4, hepatitis panel, HIV Ab and hypercoag panel</a:t>
            </a:r>
          </a:p>
          <a:p>
            <a:pPr lvl="1">
              <a:lnSpc>
                <a:spcPct val="80000"/>
              </a:lnSpc>
            </a:pPr>
            <a:r>
              <a:rPr lang="en-US" sz="2600" smtClean="0">
                <a:sym typeface="Wingdings" pitchFamily="2" charset="2"/>
              </a:rPr>
              <a:t>Biopsy: Fibrin thrombi occluding vessels, extensive hemorrhage </a:t>
            </a:r>
          </a:p>
          <a:p>
            <a:pPr lvl="1">
              <a:lnSpc>
                <a:spcPct val="80000"/>
              </a:lnSpc>
            </a:pPr>
            <a:r>
              <a:rPr lang="en-US" sz="2600" smtClean="0">
                <a:sym typeface="Wingdings" pitchFamily="2" charset="2"/>
              </a:rPr>
              <a:t>Outcome: Improved on oral prednisone</a:t>
            </a:r>
            <a:endParaRPr lang="en-US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z="3200" b="1" smtClean="0"/>
              <a:t>Cocaine-Induced Pseudovasculitis</a:t>
            </a:r>
          </a:p>
        </p:txBody>
      </p:sp>
      <p:sp>
        <p:nvSpPr>
          <p:cNvPr id="13316" name="Rectangle 4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9D2512"/>
                </a:solidFill>
              </a:rPr>
              <a:t>Pseudovasculitis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Disorders that mimic vasculitis by not revealing the expected diagnostic histopathologic findings.</a:t>
            </a:r>
          </a:p>
          <a:p>
            <a:r>
              <a:rPr lang="en-US" smtClean="0"/>
              <a:t>Consider when vasculitis is not supported or data is inconsistent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7162800" y="6196280"/>
            <a:ext cx="1447800" cy="6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sz="1000" dirty="0"/>
              <a:t>[Friedman, 2005]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9D2512"/>
                </a:solidFill>
              </a:rPr>
              <a:t>Cocaine- Induced Pseudovasculitis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Characteristics</a:t>
            </a:r>
          </a:p>
          <a:p>
            <a:pPr lvl="1"/>
            <a:r>
              <a:rPr lang="en-US" smtClean="0"/>
              <a:t>Biopsy: No granulomas or leukocytoclasia</a:t>
            </a:r>
          </a:p>
          <a:p>
            <a:pPr lvl="2"/>
            <a:r>
              <a:rPr lang="en-US" smtClean="0"/>
              <a:t>Found in Wegner’s</a:t>
            </a:r>
          </a:p>
          <a:p>
            <a:pPr lvl="1"/>
            <a:r>
              <a:rPr lang="en-US" smtClean="0"/>
              <a:t>Labs: inconsistent ANCA and target Ab pattern</a:t>
            </a:r>
          </a:p>
          <a:p>
            <a:pPr lvl="1"/>
            <a:r>
              <a:rPr lang="en-US" b="1" smtClean="0"/>
              <a:t>Localized</a:t>
            </a:r>
            <a:r>
              <a:rPr lang="en-US" smtClean="0"/>
              <a:t> disease, NOT systemic</a:t>
            </a:r>
          </a:p>
          <a:p>
            <a:pPr lvl="1"/>
            <a:r>
              <a:rPr lang="en-US" smtClean="0"/>
              <a:t>Treatment: Abstaining from cocaine use is best</a:t>
            </a:r>
          </a:p>
          <a:p>
            <a:pPr lvl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324600" y="6172200"/>
            <a:ext cx="281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/>
              <a:t>[</a:t>
            </a:r>
            <a:r>
              <a:rPr lang="en-US" sz="1000" dirty="0" err="1"/>
              <a:t>Bhinder</a:t>
            </a:r>
            <a:r>
              <a:rPr lang="en-US" sz="1000" dirty="0"/>
              <a:t> S, 2007 and Friedman D, 2005]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534400" cy="758825"/>
          </a:xfrm>
        </p:spPr>
        <p:txBody>
          <a:bodyPr/>
          <a:lstStyle/>
          <a:p>
            <a:r>
              <a:rPr lang="en-US" smtClean="0"/>
              <a:t>What is the diagnosis?</a:t>
            </a:r>
          </a:p>
        </p:txBody>
      </p:sp>
      <p:sp>
        <p:nvSpPr>
          <p:cNvPr id="17412" name="Rectangle 4"/>
          <p:cNvSpPr>
            <a:spLocks noGrp="1"/>
          </p:cNvSpPr>
          <p:nvPr>
            <p:ph type="body" idx="4294967295"/>
          </p:nvPr>
        </p:nvSpPr>
        <p:spPr>
          <a:xfrm>
            <a:off x="381000" y="1524000"/>
            <a:ext cx="8534400" cy="4598988"/>
          </a:xfrm>
        </p:spPr>
        <p:txBody>
          <a:bodyPr/>
          <a:lstStyle/>
          <a:p>
            <a:r>
              <a:rPr lang="en-US" sz="2300" smtClean="0"/>
              <a:t>Case Report 2</a:t>
            </a:r>
          </a:p>
          <a:p>
            <a:pPr>
              <a:buFontTx/>
              <a:buChar char="-"/>
            </a:pPr>
            <a:r>
              <a:rPr lang="en-US" sz="2300" smtClean="0"/>
              <a:t>51 yo chinese man presented with erythematous erysipeloid-like plaque on lower extremity</a:t>
            </a:r>
          </a:p>
          <a:p>
            <a:pPr lvl="1">
              <a:buFontTx/>
              <a:buChar char="-"/>
            </a:pPr>
            <a:r>
              <a:rPr lang="en-US" sz="2000" smtClean="0"/>
              <a:t>Treated for bacterial infection with antibiotics </a:t>
            </a:r>
          </a:p>
          <a:p>
            <a:pPr lvl="1">
              <a:buFontTx/>
              <a:buChar char="-"/>
            </a:pPr>
            <a:r>
              <a:rPr lang="en-US" sz="2000" smtClean="0"/>
              <a:t>Treated with Prednisolone after negative cultures</a:t>
            </a:r>
          </a:p>
          <a:p>
            <a:pPr>
              <a:buFontTx/>
              <a:buChar char="-"/>
            </a:pPr>
            <a:r>
              <a:rPr lang="en-US" sz="2300" smtClean="0"/>
              <a:t>Presented with plaques and nodules over BLE and thighs 1 yr later. No other symptoms.</a:t>
            </a:r>
          </a:p>
          <a:p>
            <a:pPr lvl="1">
              <a:buFontTx/>
              <a:buChar char="-"/>
            </a:pPr>
            <a:r>
              <a:rPr lang="en-US" sz="2000" smtClean="0"/>
              <a:t>Biopsy:  Fibrinoid necrosis of medium-size artery with neutrophilic infiltrate.</a:t>
            </a:r>
          </a:p>
          <a:p>
            <a:pPr>
              <a:buFontTx/>
              <a:buChar char="-"/>
            </a:pPr>
            <a:r>
              <a:rPr lang="en-US" sz="2300" smtClean="0"/>
              <a:t>LFTs, CK, aldolase, ANA, ANCA, Hep panels, CXR, and EKG normal</a:t>
            </a:r>
          </a:p>
          <a:p>
            <a:pPr>
              <a:buFontTx/>
              <a:buChar char="-"/>
            </a:pPr>
            <a:r>
              <a:rPr lang="en-US" sz="2300" smtClean="0"/>
              <a:t>Relief of symptoms with Prednisolone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7239000" y="6096000"/>
            <a:ext cx="1676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/>
              <a:t>[</a:t>
            </a:r>
            <a:r>
              <a:rPr lang="en-US" sz="1000" dirty="0" err="1"/>
              <a:t>Khoo</a:t>
            </a:r>
            <a:r>
              <a:rPr lang="en-US" sz="1000" dirty="0"/>
              <a:t> &amp; Ng, 1998]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b="1" smtClean="0"/>
              <a:t>Cutaneous Periarteritis Nodosa</a:t>
            </a:r>
          </a:p>
        </p:txBody>
      </p:sp>
      <p:sp>
        <p:nvSpPr>
          <p:cNvPr id="67589" name="Rectangle 5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9D2512"/>
                </a:solidFill>
              </a:rPr>
              <a:t>Cutaneous Periarteritis Nodosa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Benign, chronic, relapsing course</a:t>
            </a:r>
          </a:p>
          <a:p>
            <a:pPr lvl="1">
              <a:lnSpc>
                <a:spcPct val="90000"/>
              </a:lnSpc>
            </a:pPr>
            <a:r>
              <a:rPr lang="en-US" b="1" smtClean="0"/>
              <a:t>NO</a:t>
            </a:r>
            <a:r>
              <a:rPr lang="en-US" smtClean="0"/>
              <a:t> systemic involvement, mostly </a:t>
            </a:r>
            <a:r>
              <a:rPr lang="en-US" b="1" i="1" smtClean="0"/>
              <a:t>localized</a:t>
            </a:r>
          </a:p>
          <a:p>
            <a:pPr>
              <a:lnSpc>
                <a:spcPct val="90000"/>
              </a:lnSpc>
            </a:pPr>
            <a:r>
              <a:rPr lang="en-US" smtClean="0"/>
              <a:t>Primary lesion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Painful subcutaneous nodules in lower extremities</a:t>
            </a:r>
          </a:p>
          <a:p>
            <a:pPr>
              <a:lnSpc>
                <a:spcPct val="90000"/>
              </a:lnSpc>
            </a:pPr>
            <a:r>
              <a:rPr lang="en-US" smtClean="0"/>
              <a:t>Peripheral neuropathy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Numbness, burning and rarely foot drop</a:t>
            </a:r>
          </a:p>
          <a:p>
            <a:pPr>
              <a:lnSpc>
                <a:spcPct val="90000"/>
              </a:lnSpc>
            </a:pPr>
            <a:r>
              <a:rPr lang="en-US" smtClean="0"/>
              <a:t>Medium size vessels in deep dermis and panniculus</a:t>
            </a:r>
          </a:p>
          <a:p>
            <a:pPr>
              <a:lnSpc>
                <a:spcPct val="90000"/>
              </a:lnSpc>
            </a:pPr>
            <a:r>
              <a:rPr lang="en-US" smtClean="0"/>
              <a:t>Not associated with Hep B or C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Favorable prognosis factor</a:t>
            </a:r>
          </a:p>
          <a:p>
            <a:pPr>
              <a:lnSpc>
                <a:spcPct val="90000"/>
              </a:lnSpc>
            </a:pPr>
            <a:r>
              <a:rPr lang="en-US" smtClean="0"/>
              <a:t>Rare involvement with c-ANCA or p-ANCA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1625" y="1524000"/>
            <a:ext cx="4040188" cy="733425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dirty="0"/>
              <a:t>33 </a:t>
            </a:r>
            <a:r>
              <a:rPr dirty="0" smtClean="0"/>
              <a:t>cases </a:t>
            </a:r>
            <a:r>
              <a:rPr dirty="0"/>
              <a:t>Diaz-Peres and </a:t>
            </a:r>
            <a:r>
              <a:rPr dirty="0" err="1"/>
              <a:t>Winkelmann</a:t>
            </a:r>
            <a:endParaRPr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>
          <a:xfrm>
            <a:off x="4791075" y="1524000"/>
            <a:ext cx="4041775" cy="731838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79 cases </a:t>
            </a:r>
            <a:r>
              <a:rPr lang="en-US" dirty="0" err="1" smtClean="0"/>
              <a:t>Daoud</a:t>
            </a:r>
            <a:r>
              <a:rPr lang="en-US" dirty="0" smtClean="0"/>
              <a:t>, Hutton, and Gibson</a:t>
            </a:r>
            <a:endParaRPr lang="en-US" dirty="0"/>
          </a:p>
        </p:txBody>
      </p:sp>
      <p:sp>
        <p:nvSpPr>
          <p:cNvPr id="19460" name="Content Placeholder 8"/>
          <p:cNvSpPr>
            <a:spLocks noGrp="1"/>
          </p:cNvSpPr>
          <p:nvPr>
            <p:ph sz="quarter" idx="2"/>
          </p:nvPr>
        </p:nvSpPr>
        <p:spPr>
          <a:xfrm>
            <a:off x="301625" y="2471738"/>
            <a:ext cx="4041775" cy="3817937"/>
          </a:xfrm>
        </p:spPr>
        <p:txBody>
          <a:bodyPr/>
          <a:lstStyle/>
          <a:p>
            <a:r>
              <a:rPr lang="en-US" smtClean="0"/>
              <a:t>1 F/ M</a:t>
            </a:r>
          </a:p>
          <a:p>
            <a:r>
              <a:rPr lang="en-US" smtClean="0"/>
              <a:t>Age: Variable onset</a:t>
            </a:r>
          </a:p>
        </p:txBody>
      </p:sp>
      <p:sp>
        <p:nvSpPr>
          <p:cNvPr id="19461" name="Content Placeholder 10"/>
          <p:cNvSpPr>
            <a:spLocks noGrp="1"/>
          </p:cNvSpPr>
          <p:nvPr>
            <p:ph sz="quarter" idx="4"/>
          </p:nvPr>
        </p:nvSpPr>
        <p:spPr>
          <a:xfrm>
            <a:off x="4800600" y="2471738"/>
            <a:ext cx="4038600" cy="3821112"/>
          </a:xfrm>
        </p:spPr>
        <p:txBody>
          <a:bodyPr/>
          <a:lstStyle/>
          <a:p>
            <a:r>
              <a:rPr lang="en-US" smtClean="0"/>
              <a:t>1.7 F/M</a:t>
            </a:r>
          </a:p>
          <a:p>
            <a:r>
              <a:rPr lang="en-US" smtClean="0"/>
              <a:t>Age: Variable onset</a:t>
            </a:r>
          </a:p>
        </p:txBody>
      </p:sp>
      <p:sp>
        <p:nvSpPr>
          <p:cNvPr id="19462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Epidemiology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384</TotalTime>
  <Words>1010</Words>
  <Application>Microsoft Office PowerPoint</Application>
  <PresentationFormat>On-screen Show (4:3)</PresentationFormat>
  <Paragraphs>156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Civic</vt:lpstr>
      <vt:lpstr>RED MR </vt:lpstr>
      <vt:lpstr>What is the diagnosis?</vt:lpstr>
      <vt:lpstr>Cocaine-Induced Pseudovasculitis</vt:lpstr>
      <vt:lpstr>Pseudovasculitis</vt:lpstr>
      <vt:lpstr>Cocaine- Induced Pseudovasculitis</vt:lpstr>
      <vt:lpstr>What is the diagnosis?</vt:lpstr>
      <vt:lpstr>Cutaneous Periarteritis Nodosa</vt:lpstr>
      <vt:lpstr>Cutaneous Periarteritis Nodosa</vt:lpstr>
      <vt:lpstr>Epidemiology</vt:lpstr>
      <vt:lpstr>M. S Daoud et al, 1997</vt:lpstr>
      <vt:lpstr>Study by M.S. Daoud et al, 1997</vt:lpstr>
      <vt:lpstr>Cutaneous PAN</vt:lpstr>
      <vt:lpstr>Histopathology of Cutaneous PAN</vt:lpstr>
      <vt:lpstr>Treatment</vt:lpstr>
      <vt:lpstr>Summary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Kerrie</dc:creator>
  <cp:lastModifiedBy>usermed</cp:lastModifiedBy>
  <cp:revision>28</cp:revision>
  <dcterms:created xsi:type="dcterms:W3CDTF">2011-01-20T03:37:38Z</dcterms:created>
  <dcterms:modified xsi:type="dcterms:W3CDTF">2011-01-21T13:02:10Z</dcterms:modified>
</cp:coreProperties>
</file>