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charts/chart7.xml" ContentType="application/vnd.openxmlformats-officedocument.drawingml.chart+xml"/>
  <Override PartName="/ppt/charts/chart20.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Default Extension="xlsx" ContentType="application/vnd.openxmlformats-officedocument.spreadsheetml.sheet"/>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rawings/drawing3.xml" ContentType="application/vnd.openxmlformats-officedocument.drawingml.chartshape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rawings/drawing1.xml" ContentType="application/vnd.openxmlformats-officedocument.drawingml.chartshapes+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charts/chart16.xml" ContentType="application/vnd.openxmlformats-officedocument.drawingml.chart+xml"/>
  <Override PartName="/ppt/charts/chart25.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diagrams/layout4.xml" ContentType="application/vnd.openxmlformats-officedocument.drawingml.diagramLayout+xml"/>
  <Override PartName="/ppt/charts/chart21.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charts/chart10.xml" ContentType="application/vnd.openxmlformats-officedocument.drawingml.chart+xml"/>
  <Default Extension="gif" ContentType="image/gif"/>
  <Override PartName="/ppt/diagrams/data5.xml" ContentType="application/vnd.openxmlformats-officedocument.drawingml.diagramData+xml"/>
  <Override PartName="/ppt/diagrams/data3.xml" ContentType="application/vnd.openxmlformats-officedocument.drawingml.diagramData+xml"/>
  <Override PartName="/ppt/charts/chart4.xml" ContentType="application/vnd.openxmlformats-officedocument.drawingml.chart+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notesSlides/notesSlide4.xml" ContentType="application/vnd.openxmlformats-officedocument.presentationml.notesSlide+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charts/chart5.xml" ContentType="application/vnd.openxmlformats-officedocument.drawingml.chart+xml"/>
  <Override PartName="/ppt/diagrams/colors6.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01" r:id="rId3"/>
    <p:sldId id="258" r:id="rId4"/>
    <p:sldId id="257" r:id="rId5"/>
    <p:sldId id="259" r:id="rId6"/>
    <p:sldId id="267" r:id="rId7"/>
    <p:sldId id="268" r:id="rId8"/>
    <p:sldId id="279" r:id="rId9"/>
    <p:sldId id="280" r:id="rId10"/>
    <p:sldId id="283" r:id="rId11"/>
    <p:sldId id="281" r:id="rId12"/>
    <p:sldId id="260" r:id="rId13"/>
    <p:sldId id="269" r:id="rId14"/>
    <p:sldId id="288" r:id="rId15"/>
    <p:sldId id="271" r:id="rId16"/>
    <p:sldId id="282" r:id="rId17"/>
    <p:sldId id="284" r:id="rId18"/>
    <p:sldId id="261" r:id="rId19"/>
    <p:sldId id="262" r:id="rId20"/>
    <p:sldId id="272" r:id="rId21"/>
    <p:sldId id="286" r:id="rId22"/>
    <p:sldId id="263" r:id="rId23"/>
    <p:sldId id="273" r:id="rId24"/>
    <p:sldId id="289" r:id="rId25"/>
    <p:sldId id="299" r:id="rId26"/>
    <p:sldId id="285" r:id="rId27"/>
    <p:sldId id="287" r:id="rId28"/>
    <p:sldId id="264" r:id="rId29"/>
    <p:sldId id="274" r:id="rId30"/>
    <p:sldId id="290" r:id="rId31"/>
    <p:sldId id="277" r:id="rId32"/>
    <p:sldId id="265" r:id="rId33"/>
    <p:sldId id="266" r:id="rId34"/>
    <p:sldId id="275" r:id="rId35"/>
    <p:sldId id="291" r:id="rId36"/>
    <p:sldId id="292" r:id="rId37"/>
    <p:sldId id="293" r:id="rId38"/>
    <p:sldId id="294" r:id="rId39"/>
    <p:sldId id="295" r:id="rId40"/>
    <p:sldId id="297" r:id="rId41"/>
    <p:sldId id="298" r:id="rId42"/>
    <p:sldId id="300" r:id="rId43"/>
    <p:sldId id="29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576" autoAdjust="0"/>
  </p:normalViewPr>
  <p:slideViewPr>
    <p:cSldViewPr>
      <p:cViewPr varScale="1">
        <p:scale>
          <a:sx n="73" d="100"/>
          <a:sy n="73" d="100"/>
        </p:scale>
        <p:origin x="-108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istrator\Desktop\Simva%20Paper\p-Akt,%20GSK%20OD.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Simva%20Paper\simvastatin%20part%20I%20Ania's.xlsx"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Simva%20Paper\simvastatin%20part%20I%20Ania'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VHAAUGSHENOS\Desktop\Simva%20tumor\latest\cf.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VHAAUGSHENOS\Desktop\Simva%20tumor\CF_for_SOM.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ocuments%20and%20Settings\VHAAUGSHENOS\Desktop\cf-modified.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Documents%20and%20Settings\VHAAUGSHENOS\Desktop\Simva%20tumor\latest\tumor_data.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Documents%20and%20Settings\VHAAUGSHENOS\Desktop\Simva%20tumor\latest\tumor_data.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Documents%20and%20Settings\VHAAUGSHENOS\Desktop\Simva%20tumor\tumor_size_data.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Documents%20and%20Settings\VHAAUGSHENOS\Desktop\Simva%20tumor\latest\tumor_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dministrator\Desktop\Simva%20Paper\p-Akt,%20GSK%20OD.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Documents%20and%20Settings\VHAAUGSHENOS\Desktop\Tumor%20size%20data.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Documents%20and%20Settings\VHAAUGSHENOS\Local%20Settings\Temporary%20Internet%20Files\Content.IE5\BF71XGCZ\Low%2520dose%2520simva%2520tumor%2520data%5b1%5d.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Documents%20and%20Settings\VHAAUGSHENOS\Desktop\Simva%20tumor\latest\tumor_data.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Documents%20and%20Settings\VHAAUGSHENOS\Desktop\Simv_vs_Saline.xlsx" TargetMode="Externa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Tumor\Tumor's%20OD.XLSX"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Tumor\PSA%20O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dministrator\Desktop\Simva%20Paper\p-Akt,%20GSK%20O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Administrator\Desktop\Simva%20Paper\p-Akt,%20GSK%20O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Simva%20Paper\Simvastatin%20Migration%20SD%20Calculation.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Simva%20Paper\Simvastatin%20Migration%20SD%20Calculation.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Simva%20Paper\simvastatin%20part%20I%20Ania'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Simva%20Paper\simvastatin%20part%20I%20Ania's.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0995270122484688"/>
          <c:y val="0.13217285339332582"/>
          <c:w val="0.51769876421697292"/>
          <c:h val="0.48945350581177388"/>
        </c:manualLayout>
      </c:layout>
      <c:lineChart>
        <c:grouping val="standard"/>
        <c:ser>
          <c:idx val="0"/>
          <c:order val="0"/>
          <c:tx>
            <c:strRef>
              <c:f>Sheet1!$D$9</c:f>
              <c:strCache>
                <c:ptCount val="1"/>
                <c:pt idx="0">
                  <c:v>p-Akt</c:v>
                </c:pt>
              </c:strCache>
            </c:strRef>
          </c:tx>
          <c:spPr>
            <a:ln>
              <a:solidFill>
                <a:sysClr val="windowText" lastClr="000000"/>
              </a:solidFill>
            </a:ln>
          </c:spPr>
          <c:marker>
            <c:symbol val="diamond"/>
            <c:size val="5"/>
            <c:spPr>
              <a:solidFill>
                <a:sysClr val="windowText" lastClr="000000"/>
              </a:solidFill>
            </c:spPr>
          </c:marker>
          <c:cat>
            <c:strRef>
              <c:f>Sheet1!$B$3:$B$8</c:f>
              <c:strCache>
                <c:ptCount val="6"/>
                <c:pt idx="0">
                  <c:v>c</c:v>
                </c:pt>
                <c:pt idx="1">
                  <c:v>10</c:v>
                </c:pt>
                <c:pt idx="2">
                  <c:v>25</c:v>
                </c:pt>
                <c:pt idx="3">
                  <c:v>50</c:v>
                </c:pt>
                <c:pt idx="4">
                  <c:v>75</c:v>
                </c:pt>
                <c:pt idx="5">
                  <c:v>100</c:v>
                </c:pt>
              </c:strCache>
            </c:strRef>
          </c:cat>
          <c:val>
            <c:numRef>
              <c:f>Sheet1!$D$10:$D$15</c:f>
              <c:numCache>
                <c:formatCode>0.00</c:formatCode>
                <c:ptCount val="6"/>
                <c:pt idx="0">
                  <c:v>0.33228840125392189</c:v>
                </c:pt>
                <c:pt idx="1">
                  <c:v>0.17260273972602741</c:v>
                </c:pt>
                <c:pt idx="2">
                  <c:v>0.13980716253443617</c:v>
                </c:pt>
                <c:pt idx="3">
                  <c:v>0.10235690235690242</c:v>
                </c:pt>
                <c:pt idx="4">
                  <c:v>3.4734917733089808E-2</c:v>
                </c:pt>
                <c:pt idx="5">
                  <c:v>5.3140096618357453E-2</c:v>
                </c:pt>
              </c:numCache>
            </c:numRef>
          </c:val>
        </c:ser>
        <c:ser>
          <c:idx val="1"/>
          <c:order val="1"/>
          <c:tx>
            <c:strRef>
              <c:f>Sheet1!$E$9</c:f>
              <c:strCache>
                <c:ptCount val="1"/>
                <c:pt idx="0">
                  <c:v>p-GSK-α</c:v>
                </c:pt>
              </c:strCache>
            </c:strRef>
          </c:tx>
          <c:spPr>
            <a:ln>
              <a:solidFill>
                <a:schemeClr val="tx1"/>
              </a:solidFill>
            </a:ln>
          </c:spPr>
          <c:marker>
            <c:symbol val="square"/>
            <c:size val="5"/>
            <c:spPr>
              <a:solidFill>
                <a:schemeClr val="tx1"/>
              </a:solidFill>
            </c:spPr>
          </c:marker>
          <c:cat>
            <c:strRef>
              <c:f>Sheet1!$B$3:$B$8</c:f>
              <c:strCache>
                <c:ptCount val="6"/>
                <c:pt idx="0">
                  <c:v>c</c:v>
                </c:pt>
                <c:pt idx="1">
                  <c:v>10</c:v>
                </c:pt>
                <c:pt idx="2">
                  <c:v>25</c:v>
                </c:pt>
                <c:pt idx="3">
                  <c:v>50</c:v>
                </c:pt>
                <c:pt idx="4">
                  <c:v>75</c:v>
                </c:pt>
                <c:pt idx="5">
                  <c:v>100</c:v>
                </c:pt>
              </c:strCache>
            </c:strRef>
          </c:cat>
          <c:val>
            <c:numRef>
              <c:f>Sheet1!$E$10:$E$15</c:f>
              <c:numCache>
                <c:formatCode>0.00</c:formatCode>
                <c:ptCount val="6"/>
                <c:pt idx="0">
                  <c:v>0.50031347962382444</c:v>
                </c:pt>
                <c:pt idx="1">
                  <c:v>0.36547945205479482</c:v>
                </c:pt>
                <c:pt idx="2">
                  <c:v>0.26308539944903581</c:v>
                </c:pt>
                <c:pt idx="3">
                  <c:v>0.1602693602693617</c:v>
                </c:pt>
                <c:pt idx="4">
                  <c:v>3.534430225472291E-2</c:v>
                </c:pt>
                <c:pt idx="5">
                  <c:v>4.4015029522275914E-2</c:v>
                </c:pt>
              </c:numCache>
            </c:numRef>
          </c:val>
        </c:ser>
        <c:ser>
          <c:idx val="2"/>
          <c:order val="2"/>
          <c:tx>
            <c:strRef>
              <c:f>Sheet1!$F$9</c:f>
              <c:strCache>
                <c:ptCount val="1"/>
                <c:pt idx="0">
                  <c:v>p-GSK-β</c:v>
                </c:pt>
              </c:strCache>
            </c:strRef>
          </c:tx>
          <c:spPr>
            <a:ln>
              <a:solidFill>
                <a:sysClr val="windowText" lastClr="000000"/>
              </a:solidFill>
            </a:ln>
          </c:spPr>
          <c:marker>
            <c:symbol val="triangle"/>
            <c:size val="5"/>
            <c:spPr>
              <a:solidFill>
                <a:sysClr val="windowText" lastClr="000000"/>
              </a:solidFill>
            </c:spPr>
          </c:marker>
          <c:cat>
            <c:strRef>
              <c:f>Sheet1!$B$3:$B$8</c:f>
              <c:strCache>
                <c:ptCount val="6"/>
                <c:pt idx="0">
                  <c:v>c</c:v>
                </c:pt>
                <c:pt idx="1">
                  <c:v>10</c:v>
                </c:pt>
                <c:pt idx="2">
                  <c:v>25</c:v>
                </c:pt>
                <c:pt idx="3">
                  <c:v>50</c:v>
                </c:pt>
                <c:pt idx="4">
                  <c:v>75</c:v>
                </c:pt>
                <c:pt idx="5">
                  <c:v>100</c:v>
                </c:pt>
              </c:strCache>
            </c:strRef>
          </c:cat>
          <c:val>
            <c:numRef>
              <c:f>Sheet1!$F$10:$F$15</c:f>
              <c:numCache>
                <c:formatCode>0.00</c:formatCode>
                <c:ptCount val="6"/>
                <c:pt idx="0">
                  <c:v>0.11034482758620727</c:v>
                </c:pt>
                <c:pt idx="1">
                  <c:v>5.5342465753424913E-2</c:v>
                </c:pt>
                <c:pt idx="2">
                  <c:v>2.7548209366391192E-2</c:v>
                </c:pt>
                <c:pt idx="3">
                  <c:v>1.4141414141414161E-2</c:v>
                </c:pt>
                <c:pt idx="4">
                  <c:v>5.4844606946984108E-3</c:v>
                </c:pt>
                <c:pt idx="5">
                  <c:v>5.367686527106807E-3</c:v>
                </c:pt>
              </c:numCache>
            </c:numRef>
          </c:val>
        </c:ser>
        <c:marker val="1"/>
        <c:axId val="57009664"/>
        <c:axId val="57011584"/>
      </c:lineChart>
      <c:catAx>
        <c:axId val="57009664"/>
        <c:scaling>
          <c:orientation val="minMax"/>
        </c:scaling>
        <c:axPos val="b"/>
        <c:tickLblPos val="nextTo"/>
        <c:txPr>
          <a:bodyPr/>
          <a:lstStyle/>
          <a:p>
            <a:pPr>
              <a:defRPr sz="1200" b="1"/>
            </a:pPr>
            <a:endParaRPr lang="en-US"/>
          </a:p>
        </c:txPr>
        <c:crossAx val="57011584"/>
        <c:crosses val="autoZero"/>
        <c:auto val="1"/>
        <c:lblAlgn val="ctr"/>
        <c:lblOffset val="100"/>
      </c:catAx>
      <c:valAx>
        <c:axId val="57011584"/>
        <c:scaling>
          <c:orientation val="minMax"/>
        </c:scaling>
        <c:axPos val="l"/>
        <c:title>
          <c:tx>
            <c:rich>
              <a:bodyPr rot="-5400000" vert="horz"/>
              <a:lstStyle/>
              <a:p>
                <a:pPr>
                  <a:defRPr sz="1050" i="1"/>
                </a:pPr>
                <a:r>
                  <a:rPr lang="en-US" sz="1050" i="1" dirty="0" smtClean="0"/>
                  <a:t>OD (Relative to </a:t>
                </a:r>
                <a:r>
                  <a:rPr lang="el-GR" sz="1050" i="1" dirty="0" smtClean="0"/>
                  <a:t>β</a:t>
                </a:r>
                <a:r>
                  <a:rPr lang="en-US" sz="1050" i="1" dirty="0" smtClean="0"/>
                  <a:t>-</a:t>
                </a:r>
                <a:r>
                  <a:rPr lang="en-US" sz="1050" i="1" dirty="0" err="1" smtClean="0"/>
                  <a:t>Actin</a:t>
                </a:r>
                <a:r>
                  <a:rPr lang="en-US" sz="1050" i="1" dirty="0" smtClean="0"/>
                  <a:t>)</a:t>
                </a:r>
                <a:endParaRPr lang="en-US" sz="1050" i="1" dirty="0"/>
              </a:p>
            </c:rich>
          </c:tx>
          <c:layout>
            <c:manualLayout>
              <c:xMode val="edge"/>
              <c:yMode val="edge"/>
              <c:x val="1.0416666666666671E-2"/>
              <c:y val="2.5029996250468686E-2"/>
            </c:manualLayout>
          </c:layout>
        </c:title>
        <c:numFmt formatCode="0.00" sourceLinked="1"/>
        <c:tickLblPos val="nextTo"/>
        <c:crossAx val="57009664"/>
        <c:crosses val="autoZero"/>
        <c:crossBetween val="between"/>
      </c:valAx>
    </c:plotArea>
    <c:legend>
      <c:legendPos val="r"/>
      <c:layout>
        <c:manualLayout>
          <c:xMode val="edge"/>
          <c:yMode val="edge"/>
          <c:x val="0.70500000000000063"/>
          <c:y val="0.11756655418072777"/>
          <c:w val="0.27069444444444446"/>
          <c:h val="0.6458183352081035"/>
        </c:manualLayout>
      </c:layout>
      <c:txPr>
        <a:bodyPr/>
        <a:lstStyle/>
        <a:p>
          <a:pPr>
            <a:defRPr sz="1000" b="1"/>
          </a:pPr>
          <a:endParaRPr lang="en-US"/>
        </a:p>
      </c:txPr>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310444482483168"/>
          <c:y val="3.7624890638670215E-2"/>
          <c:w val="0.62910047928791513"/>
          <c:h val="0.79549103237095364"/>
        </c:manualLayout>
      </c:layout>
      <c:barChart>
        <c:barDir val="col"/>
        <c:grouping val="clustered"/>
        <c:ser>
          <c:idx val="0"/>
          <c:order val="0"/>
          <c:spPr>
            <a:solidFill>
              <a:srgbClr val="FF0000"/>
            </a:solidFill>
            <a:ln>
              <a:solidFill>
                <a:sysClr val="windowText" lastClr="000000"/>
              </a:solidFill>
            </a:ln>
          </c:spPr>
          <c:dPt>
            <c:idx val="0"/>
            <c:spPr>
              <a:solidFill>
                <a:srgbClr val="FFFF00"/>
              </a:solidFill>
              <a:ln>
                <a:solidFill>
                  <a:sysClr val="windowText" lastClr="000000"/>
                </a:solidFill>
              </a:ln>
            </c:spPr>
          </c:dPt>
          <c:errBars>
            <c:errBarType val="both"/>
            <c:errValType val="cust"/>
            <c:plus>
              <c:numRef>
                <c:f>Prolifaration!$B$12:$C$12</c:f>
                <c:numCache>
                  <c:formatCode>General</c:formatCode>
                  <c:ptCount val="2"/>
                  <c:pt idx="0">
                    <c:v>6.5000000000000002E-2</c:v>
                  </c:pt>
                  <c:pt idx="1">
                    <c:v>5.2000000000000032E-2</c:v>
                  </c:pt>
                </c:numCache>
              </c:numRef>
            </c:plus>
            <c:minus>
              <c:numRef>
                <c:f>Prolifaration!$B$12:$C$12</c:f>
                <c:numCache>
                  <c:formatCode>General</c:formatCode>
                  <c:ptCount val="2"/>
                  <c:pt idx="0">
                    <c:v>6.5000000000000002E-2</c:v>
                  </c:pt>
                  <c:pt idx="1">
                    <c:v>5.2000000000000032E-2</c:v>
                  </c:pt>
                </c:numCache>
              </c:numRef>
            </c:minus>
          </c:errBars>
          <c:cat>
            <c:strRef>
              <c:f>Prolifaration!$B$1:$C$1</c:f>
              <c:strCache>
                <c:ptCount val="2"/>
                <c:pt idx="0">
                  <c:v>25 uM</c:v>
                </c:pt>
                <c:pt idx="1">
                  <c:v>100 uM</c:v>
                </c:pt>
              </c:strCache>
            </c:strRef>
          </c:cat>
          <c:val>
            <c:numRef>
              <c:f>Prolifaration!$B$10:$C$10</c:f>
              <c:numCache>
                <c:formatCode>0.00%</c:formatCode>
                <c:ptCount val="2"/>
                <c:pt idx="0">
                  <c:v>0.255</c:v>
                </c:pt>
                <c:pt idx="1">
                  <c:v>0.36100000000000032</c:v>
                </c:pt>
              </c:numCache>
            </c:numRef>
          </c:val>
        </c:ser>
        <c:axId val="62571264"/>
        <c:axId val="62572800"/>
      </c:barChart>
      <c:catAx>
        <c:axId val="62571264"/>
        <c:scaling>
          <c:orientation val="minMax"/>
        </c:scaling>
        <c:delete val="1"/>
        <c:axPos val="b"/>
        <c:tickLblPos val="none"/>
        <c:crossAx val="62572800"/>
        <c:crosses val="autoZero"/>
        <c:auto val="1"/>
        <c:lblAlgn val="ctr"/>
        <c:lblOffset val="100"/>
      </c:catAx>
      <c:valAx>
        <c:axId val="62572800"/>
        <c:scaling>
          <c:orientation val="minMax"/>
          <c:max val="0.45"/>
          <c:min val="0"/>
        </c:scaling>
        <c:axPos val="l"/>
        <c:title>
          <c:tx>
            <c:rich>
              <a:bodyPr rot="-5400000" vert="horz"/>
              <a:lstStyle/>
              <a:p>
                <a:pPr>
                  <a:defRPr b="1"/>
                </a:pPr>
                <a:r>
                  <a:rPr lang="en-US" b="1" dirty="0" smtClean="0"/>
                  <a:t>Proliferation (% </a:t>
                </a:r>
                <a:r>
                  <a:rPr lang="en-US" b="1" dirty="0"/>
                  <a:t>of </a:t>
                </a:r>
                <a:r>
                  <a:rPr lang="en-US" b="1" dirty="0" smtClean="0"/>
                  <a:t>Inhibition </a:t>
                </a:r>
              </a:p>
              <a:p>
                <a:pPr>
                  <a:defRPr b="1"/>
                </a:pPr>
                <a:r>
                  <a:rPr lang="en-US" b="1" dirty="0" smtClean="0"/>
                  <a:t>compared to control)</a:t>
                </a:r>
                <a:endParaRPr lang="en-US" b="1" dirty="0"/>
              </a:p>
            </c:rich>
          </c:tx>
          <c:layout>
            <c:manualLayout>
              <c:xMode val="edge"/>
              <c:yMode val="edge"/>
              <c:x val="4.7101449275362285E-2"/>
              <c:y val="0.22943985126859143"/>
            </c:manualLayout>
          </c:layout>
        </c:title>
        <c:numFmt formatCode="0%" sourceLinked="0"/>
        <c:tickLblPos val="nextTo"/>
        <c:spPr>
          <a:ln>
            <a:solidFill>
              <a:schemeClr val="tx1"/>
            </a:solidFill>
          </a:ln>
        </c:spPr>
        <c:txPr>
          <a:bodyPr/>
          <a:lstStyle/>
          <a:p>
            <a:pPr>
              <a:defRPr sz="1200" b="1"/>
            </a:pPr>
            <a:endParaRPr lang="en-US"/>
          </a:p>
        </c:txPr>
        <c:crossAx val="62571264"/>
        <c:crosses val="autoZero"/>
        <c:crossBetween val="between"/>
        <c:majorUnit val="0.1"/>
      </c:valAx>
    </c:plotArea>
    <c:plotVisOnly val="1"/>
  </c:chart>
  <c:txPr>
    <a:bodyPr/>
    <a:lstStyle/>
    <a:p>
      <a:pPr>
        <a:defRPr sz="1400" b="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1422755905511814"/>
          <c:y val="3.5833229179685892E-2"/>
          <c:w val="0.70667401574803546"/>
          <c:h val="0.79076740407449064"/>
        </c:manualLayout>
      </c:layout>
      <c:barChart>
        <c:barDir val="col"/>
        <c:grouping val="clustered"/>
        <c:ser>
          <c:idx val="0"/>
          <c:order val="0"/>
          <c:tx>
            <c:strRef>
              <c:f>Sheet1!$C$36</c:f>
              <c:strCache>
                <c:ptCount val="1"/>
                <c:pt idx="0">
                  <c:v>LnCaP</c:v>
                </c:pt>
              </c:strCache>
            </c:strRef>
          </c:tx>
          <c:spPr>
            <a:solidFill>
              <a:schemeClr val="bg1"/>
            </a:solidFill>
            <a:ln>
              <a:solidFill>
                <a:sysClr val="windowText" lastClr="000000"/>
              </a:solidFill>
            </a:ln>
          </c:spPr>
          <c:dPt>
            <c:idx val="0"/>
            <c:spPr>
              <a:solidFill>
                <a:schemeClr val="tx2"/>
              </a:solidFill>
              <a:ln>
                <a:solidFill>
                  <a:sysClr val="windowText" lastClr="000000"/>
                </a:solidFill>
              </a:ln>
            </c:spPr>
          </c:dPt>
          <c:dPt>
            <c:idx val="1"/>
            <c:spPr>
              <a:solidFill>
                <a:srgbClr val="FFFF00"/>
              </a:solidFill>
              <a:ln>
                <a:solidFill>
                  <a:sysClr val="windowText" lastClr="000000"/>
                </a:solidFill>
              </a:ln>
            </c:spPr>
          </c:dPt>
          <c:dPt>
            <c:idx val="2"/>
            <c:spPr>
              <a:solidFill>
                <a:srgbClr val="FF0000"/>
              </a:solidFill>
              <a:ln>
                <a:solidFill>
                  <a:sysClr val="windowText" lastClr="000000"/>
                </a:solidFill>
              </a:ln>
            </c:spPr>
          </c:dPt>
          <c:errBars>
            <c:errBarType val="both"/>
            <c:errValType val="cust"/>
            <c:plus>
              <c:numRef>
                <c:f>Sheet1!$D$37:$D$39</c:f>
                <c:numCache>
                  <c:formatCode>General</c:formatCode>
                  <c:ptCount val="3"/>
                  <c:pt idx="0">
                    <c:v>7.6857032883504157</c:v>
                  </c:pt>
                  <c:pt idx="1">
                    <c:v>7.1574706984517675</c:v>
                  </c:pt>
                  <c:pt idx="2">
                    <c:v>8.3171009521211232</c:v>
                  </c:pt>
                </c:numCache>
              </c:numRef>
            </c:plus>
            <c:minus>
              <c:numRef>
                <c:f>Sheet1!$D$37:$D$39</c:f>
                <c:numCache>
                  <c:formatCode>General</c:formatCode>
                  <c:ptCount val="3"/>
                  <c:pt idx="0">
                    <c:v>7.6857032883504157</c:v>
                  </c:pt>
                  <c:pt idx="1">
                    <c:v>7.1574706984517675</c:v>
                  </c:pt>
                  <c:pt idx="2">
                    <c:v>8.3171009521211232</c:v>
                  </c:pt>
                </c:numCache>
              </c:numRef>
            </c:minus>
          </c:errBars>
          <c:cat>
            <c:strRef>
              <c:f>Sheet1!$B$37:$B$39</c:f>
              <c:strCache>
                <c:ptCount val="3"/>
                <c:pt idx="0">
                  <c:v>C</c:v>
                </c:pt>
                <c:pt idx="1">
                  <c:v>25 µM</c:v>
                </c:pt>
                <c:pt idx="2">
                  <c:v>100 µM</c:v>
                </c:pt>
              </c:strCache>
            </c:strRef>
          </c:cat>
          <c:val>
            <c:numRef>
              <c:f>Sheet1!$C$37:$C$39</c:f>
              <c:numCache>
                <c:formatCode>General</c:formatCode>
                <c:ptCount val="3"/>
                <c:pt idx="0">
                  <c:v>21.537456828724249</c:v>
                </c:pt>
                <c:pt idx="1">
                  <c:v>32.095709912558029</c:v>
                </c:pt>
                <c:pt idx="2">
                  <c:v>59.418576864306374</c:v>
                </c:pt>
              </c:numCache>
            </c:numRef>
          </c:val>
        </c:ser>
        <c:axId val="63829120"/>
        <c:axId val="63830656"/>
      </c:barChart>
      <c:catAx>
        <c:axId val="63829120"/>
        <c:scaling>
          <c:orientation val="minMax"/>
        </c:scaling>
        <c:delete val="1"/>
        <c:axPos val="b"/>
        <c:tickLblPos val="none"/>
        <c:crossAx val="63830656"/>
        <c:crosses val="autoZero"/>
        <c:auto val="1"/>
        <c:lblAlgn val="ctr"/>
        <c:lblOffset val="100"/>
      </c:catAx>
      <c:valAx>
        <c:axId val="63830656"/>
        <c:scaling>
          <c:orientation val="minMax"/>
        </c:scaling>
        <c:axPos val="l"/>
        <c:title>
          <c:tx>
            <c:rich>
              <a:bodyPr rot="-5400000" vert="horz"/>
              <a:lstStyle/>
              <a:p>
                <a:pPr>
                  <a:defRPr sz="1400"/>
                </a:pPr>
                <a:r>
                  <a:rPr lang="en-US" sz="1400" dirty="0" smtClean="0"/>
                  <a:t>Number of </a:t>
                </a:r>
                <a:r>
                  <a:rPr lang="en-US" sz="1400" dirty="0" err="1" smtClean="0"/>
                  <a:t>Trypan</a:t>
                </a:r>
                <a:r>
                  <a:rPr lang="en-US" sz="1400" dirty="0" smtClean="0"/>
                  <a:t> Blue positive cells</a:t>
                </a:r>
                <a:endParaRPr lang="en-US" sz="1400" dirty="0"/>
              </a:p>
            </c:rich>
          </c:tx>
          <c:layout/>
        </c:title>
        <c:numFmt formatCode="General" sourceLinked="1"/>
        <c:tickLblPos val="nextTo"/>
        <c:spPr>
          <a:ln>
            <a:solidFill>
              <a:schemeClr val="tx1"/>
            </a:solidFill>
          </a:ln>
        </c:spPr>
        <c:txPr>
          <a:bodyPr/>
          <a:lstStyle/>
          <a:p>
            <a:pPr>
              <a:defRPr sz="1200" b="1"/>
            </a:pPr>
            <a:endParaRPr lang="en-US"/>
          </a:p>
        </c:txPr>
        <c:crossAx val="63829120"/>
        <c:crosses val="autoZero"/>
        <c:crossBetween val="between"/>
      </c:valAx>
      <c:spPr>
        <a:noFill/>
        <a:ln w="25400">
          <a:noFill/>
        </a:ln>
      </c:spPr>
    </c:plotArea>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3998308722048187"/>
          <c:y val="5.2622613349802123E-2"/>
          <c:w val="0.71543737883828351"/>
          <c:h val="0.77193325099068988"/>
        </c:manualLayout>
      </c:layout>
      <c:barChart>
        <c:barDir val="col"/>
        <c:grouping val="clustered"/>
        <c:ser>
          <c:idx val="0"/>
          <c:order val="0"/>
          <c:spPr>
            <a:solidFill>
              <a:schemeClr val="bg1"/>
            </a:solidFill>
            <a:ln>
              <a:solidFill>
                <a:sysClr val="windowText" lastClr="000000"/>
              </a:solidFill>
            </a:ln>
          </c:spPr>
          <c:dPt>
            <c:idx val="0"/>
            <c:spPr>
              <a:solidFill>
                <a:srgbClr val="FFFF00"/>
              </a:solidFill>
              <a:ln>
                <a:solidFill>
                  <a:sysClr val="windowText" lastClr="000000"/>
                </a:solidFill>
              </a:ln>
            </c:spPr>
          </c:dPt>
          <c:dPt>
            <c:idx val="1"/>
            <c:spPr>
              <a:solidFill>
                <a:srgbClr val="FF0000"/>
              </a:solidFill>
              <a:ln>
                <a:solidFill>
                  <a:sysClr val="windowText" lastClr="000000"/>
                </a:solidFill>
              </a:ln>
            </c:spPr>
          </c:dPt>
          <c:errBars>
            <c:errBarType val="both"/>
            <c:errValType val="cust"/>
            <c:plus>
              <c:numRef>
                <c:f>Apoptosis!$B$15:$C$15</c:f>
                <c:numCache>
                  <c:formatCode>General</c:formatCode>
                  <c:ptCount val="2"/>
                  <c:pt idx="0">
                    <c:v>1.2E-2</c:v>
                  </c:pt>
                  <c:pt idx="1">
                    <c:v>3.0000000000000002E-2</c:v>
                  </c:pt>
                </c:numCache>
              </c:numRef>
            </c:plus>
            <c:minus>
              <c:numRef>
                <c:f>Apoptosis!$B$15:$C$15</c:f>
                <c:numCache>
                  <c:formatCode>General</c:formatCode>
                  <c:ptCount val="2"/>
                  <c:pt idx="0">
                    <c:v>1.2E-2</c:v>
                  </c:pt>
                  <c:pt idx="1">
                    <c:v>3.0000000000000002E-2</c:v>
                  </c:pt>
                </c:numCache>
              </c:numRef>
            </c:minus>
          </c:errBars>
          <c:cat>
            <c:strRef>
              <c:f>Apoptosis!$B$13:$C$13</c:f>
              <c:strCache>
                <c:ptCount val="2"/>
                <c:pt idx="0">
                  <c:v>25 uM</c:v>
                </c:pt>
                <c:pt idx="1">
                  <c:v>100 uM</c:v>
                </c:pt>
              </c:strCache>
            </c:strRef>
          </c:cat>
          <c:val>
            <c:numRef>
              <c:f>Apoptosis!$B$14:$C$14</c:f>
              <c:numCache>
                <c:formatCode>General</c:formatCode>
                <c:ptCount val="2"/>
                <c:pt idx="0">
                  <c:v>1.56</c:v>
                </c:pt>
                <c:pt idx="1">
                  <c:v>1.71</c:v>
                </c:pt>
              </c:numCache>
            </c:numRef>
          </c:val>
        </c:ser>
        <c:axId val="63908864"/>
        <c:axId val="63918848"/>
      </c:barChart>
      <c:catAx>
        <c:axId val="63908864"/>
        <c:scaling>
          <c:orientation val="minMax"/>
        </c:scaling>
        <c:delete val="1"/>
        <c:axPos val="b"/>
        <c:numFmt formatCode="General" sourceLinked="1"/>
        <c:tickLblPos val="none"/>
        <c:crossAx val="63918848"/>
        <c:crosses val="autoZero"/>
        <c:auto val="1"/>
        <c:lblAlgn val="ctr"/>
        <c:lblOffset val="100"/>
      </c:catAx>
      <c:valAx>
        <c:axId val="63918848"/>
        <c:scaling>
          <c:orientation val="minMax"/>
        </c:scaling>
        <c:axPos val="l"/>
        <c:title>
          <c:tx>
            <c:rich>
              <a:bodyPr rot="-5400000" vert="horz"/>
              <a:lstStyle/>
              <a:p>
                <a:pPr>
                  <a:defRPr sz="1400"/>
                </a:pPr>
                <a:r>
                  <a:rPr lang="en-US" sz="1400" dirty="0" smtClean="0"/>
                  <a:t>Apoptosis (X fold compared to control)</a:t>
                </a:r>
                <a:endParaRPr lang="en-US" sz="1400" dirty="0"/>
              </a:p>
            </c:rich>
          </c:tx>
          <c:layout/>
        </c:title>
        <c:numFmt formatCode="General" sourceLinked="1"/>
        <c:tickLblPos val="nextTo"/>
        <c:spPr>
          <a:ln>
            <a:solidFill>
              <a:schemeClr val="tx1"/>
            </a:solidFill>
          </a:ln>
        </c:spPr>
        <c:txPr>
          <a:bodyPr/>
          <a:lstStyle/>
          <a:p>
            <a:pPr>
              <a:defRPr sz="1200" b="1"/>
            </a:pPr>
            <a:endParaRPr lang="en-US"/>
          </a:p>
        </c:txPr>
        <c:crossAx val="63908864"/>
        <c:crosses val="autoZero"/>
        <c:crossBetween val="between"/>
      </c:valAx>
    </c:plotArea>
    <c:plotVisOnly val="1"/>
  </c:chart>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dPt>
            <c:idx val="0"/>
            <c:spPr>
              <a:solidFill>
                <a:schemeClr val="tx2"/>
              </a:solidFill>
            </c:spPr>
          </c:dPt>
          <c:dPt>
            <c:idx val="1"/>
            <c:spPr>
              <a:solidFill>
                <a:srgbClr val="FFC000"/>
              </a:solidFill>
              <a:ln>
                <a:solidFill>
                  <a:sysClr val="windowText" lastClr="000000"/>
                </a:solidFill>
              </a:ln>
            </c:spPr>
          </c:dPt>
          <c:errBars>
            <c:errBarType val="plus"/>
            <c:errValType val="cust"/>
            <c:plus>
              <c:numLit>
                <c:formatCode>General</c:formatCode>
                <c:ptCount val="2"/>
                <c:pt idx="0">
                  <c:v>0</c:v>
                </c:pt>
                <c:pt idx="1">
                  <c:v>14.1</c:v>
                </c:pt>
              </c:numLit>
            </c:plus>
            <c:minus>
              <c:numRef>
                <c:f>Sheet1!$C$42</c:f>
                <c:numCache>
                  <c:formatCode>General</c:formatCode>
                  <c:ptCount val="1"/>
                </c:numCache>
              </c:numRef>
            </c:minus>
          </c:errBars>
          <c:cat>
            <c:strRef>
              <c:f>Sheet1!$G$25:$G$26</c:f>
              <c:strCache>
                <c:ptCount val="2"/>
                <c:pt idx="0">
                  <c:v>Control</c:v>
                </c:pt>
                <c:pt idx="1">
                  <c:v>Simvastatin</c:v>
                </c:pt>
              </c:strCache>
            </c:strRef>
          </c:cat>
          <c:val>
            <c:numRef>
              <c:f>Sheet1!$H$25:$H$26</c:f>
              <c:numCache>
                <c:formatCode>General</c:formatCode>
                <c:ptCount val="2"/>
                <c:pt idx="0">
                  <c:v>100</c:v>
                </c:pt>
                <c:pt idx="1">
                  <c:v>80.25</c:v>
                </c:pt>
              </c:numCache>
            </c:numRef>
          </c:val>
        </c:ser>
        <c:axId val="65228800"/>
        <c:axId val="65230336"/>
      </c:barChart>
      <c:catAx>
        <c:axId val="65228800"/>
        <c:scaling>
          <c:orientation val="minMax"/>
        </c:scaling>
        <c:axPos val="b"/>
        <c:tickLblPos val="nextTo"/>
        <c:txPr>
          <a:bodyPr/>
          <a:lstStyle/>
          <a:p>
            <a:pPr>
              <a:defRPr sz="1200"/>
            </a:pPr>
            <a:endParaRPr lang="en-US"/>
          </a:p>
        </c:txPr>
        <c:crossAx val="65230336"/>
        <c:crosses val="autoZero"/>
        <c:auto val="1"/>
        <c:lblAlgn val="ctr"/>
        <c:lblOffset val="100"/>
      </c:catAx>
      <c:valAx>
        <c:axId val="65230336"/>
        <c:scaling>
          <c:orientation val="minMax"/>
          <c:min val="50"/>
        </c:scaling>
        <c:axPos val="l"/>
        <c:numFmt formatCode="General" sourceLinked="1"/>
        <c:tickLblPos val="nextTo"/>
        <c:crossAx val="65228800"/>
        <c:crosses val="autoZero"/>
        <c:crossBetween val="between"/>
        <c:minorUnit val="20"/>
      </c:valAx>
    </c:plotArea>
    <c:plotVisOnly val="1"/>
  </c:chart>
  <c:txPr>
    <a:bodyPr/>
    <a:lstStyle/>
    <a:p>
      <a:pPr>
        <a:defRPr b="1"/>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9476719995510244"/>
          <c:y val="5.5555555555555455E-2"/>
          <c:w val="0.70692246062264508"/>
          <c:h val="0.8031558034412366"/>
        </c:manualLayout>
      </c:layout>
      <c:barChart>
        <c:barDir val="col"/>
        <c:grouping val="clustered"/>
        <c:ser>
          <c:idx val="0"/>
          <c:order val="0"/>
          <c:dPt>
            <c:idx val="0"/>
            <c:spPr>
              <a:solidFill>
                <a:srgbClr val="008000"/>
              </a:solidFill>
            </c:spPr>
          </c:dPt>
          <c:dPt>
            <c:idx val="1"/>
            <c:spPr>
              <a:solidFill>
                <a:schemeClr val="accent2">
                  <a:lumMod val="50000"/>
                </a:schemeClr>
              </a:solidFill>
              <a:ln>
                <a:solidFill>
                  <a:schemeClr val="tx1"/>
                </a:solidFill>
              </a:ln>
            </c:spPr>
          </c:dPt>
          <c:errBars>
            <c:errBarType val="plus"/>
            <c:errValType val="cust"/>
            <c:plus>
              <c:numLit>
                <c:formatCode>General</c:formatCode>
                <c:ptCount val="2"/>
                <c:pt idx="0">
                  <c:v>0</c:v>
                </c:pt>
                <c:pt idx="1">
                  <c:v>27.4</c:v>
                </c:pt>
              </c:numLit>
            </c:plus>
            <c:minus>
              <c:numLit>
                <c:formatCode>General</c:formatCode>
                <c:ptCount val="1"/>
                <c:pt idx="0">
                  <c:v>1</c:v>
                </c:pt>
              </c:numLit>
            </c:minus>
          </c:errBars>
          <c:cat>
            <c:strRef>
              <c:f>Sheet1!$F$39:$F$40</c:f>
              <c:strCache>
                <c:ptCount val="2"/>
                <c:pt idx="0">
                  <c:v>Ad-GFP</c:v>
                </c:pt>
                <c:pt idx="1">
                  <c:v>Ad-myrAkt</c:v>
                </c:pt>
              </c:strCache>
            </c:strRef>
          </c:cat>
          <c:val>
            <c:numRef>
              <c:f>Sheet1!$G$39:$G$40</c:f>
              <c:numCache>
                <c:formatCode>General</c:formatCode>
                <c:ptCount val="2"/>
                <c:pt idx="0">
                  <c:v>100</c:v>
                </c:pt>
                <c:pt idx="1">
                  <c:v>139.5</c:v>
                </c:pt>
              </c:numCache>
            </c:numRef>
          </c:val>
        </c:ser>
        <c:axId val="65242624"/>
        <c:axId val="65244160"/>
      </c:barChart>
      <c:catAx>
        <c:axId val="65242624"/>
        <c:scaling>
          <c:orientation val="minMax"/>
        </c:scaling>
        <c:axPos val="b"/>
        <c:tickLblPos val="nextTo"/>
        <c:spPr>
          <a:ln>
            <a:solidFill>
              <a:schemeClr val="tx1"/>
            </a:solidFill>
          </a:ln>
        </c:spPr>
        <c:txPr>
          <a:bodyPr/>
          <a:lstStyle/>
          <a:p>
            <a:pPr>
              <a:defRPr sz="1200">
                <a:latin typeface="+mn-lt"/>
              </a:defRPr>
            </a:pPr>
            <a:endParaRPr lang="en-US"/>
          </a:p>
        </c:txPr>
        <c:crossAx val="65244160"/>
        <c:crosses val="autoZero"/>
        <c:auto val="1"/>
        <c:lblAlgn val="ctr"/>
        <c:lblOffset val="100"/>
      </c:catAx>
      <c:valAx>
        <c:axId val="65244160"/>
        <c:scaling>
          <c:orientation val="minMax"/>
          <c:min val="50"/>
        </c:scaling>
        <c:axPos val="l"/>
        <c:numFmt formatCode="General" sourceLinked="1"/>
        <c:tickLblPos val="nextTo"/>
        <c:spPr>
          <a:ln>
            <a:solidFill>
              <a:schemeClr val="tx1"/>
            </a:solidFill>
          </a:ln>
        </c:spPr>
        <c:txPr>
          <a:bodyPr/>
          <a:lstStyle/>
          <a:p>
            <a:pPr>
              <a:defRPr>
                <a:latin typeface="+mn-lt"/>
              </a:defRPr>
            </a:pPr>
            <a:endParaRPr lang="en-US"/>
          </a:p>
        </c:txPr>
        <c:crossAx val="65242624"/>
        <c:crosses val="autoZero"/>
        <c:crossBetween val="between"/>
        <c:majorUnit val="40"/>
      </c:valAx>
    </c:plotArea>
    <c:plotVisOnly val="1"/>
  </c:chart>
  <c:spPr>
    <a:ln>
      <a:noFill/>
    </a:ln>
  </c:spPr>
  <c:txPr>
    <a:bodyPr/>
    <a:lstStyle/>
    <a:p>
      <a:pPr>
        <a:defRPr b="1">
          <a:ln>
            <a:noFill/>
          </a:ln>
          <a:latin typeface="Arial" pitchFamily="34" charset="0"/>
          <a:cs typeface="Arial" pitchFamily="34" charset="0"/>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dPt>
            <c:idx val="0"/>
            <c:spPr>
              <a:solidFill>
                <a:schemeClr val="accent2">
                  <a:lumMod val="50000"/>
                </a:schemeClr>
              </a:solidFill>
            </c:spPr>
          </c:dPt>
          <c:dPt>
            <c:idx val="1"/>
            <c:spPr>
              <a:solidFill>
                <a:srgbClr val="FFFF00"/>
              </a:solidFill>
              <a:ln>
                <a:solidFill>
                  <a:sysClr val="windowText" lastClr="000000"/>
                </a:solidFill>
              </a:ln>
            </c:spPr>
          </c:dPt>
          <c:errBars>
            <c:errBarType val="plus"/>
            <c:errValType val="cust"/>
            <c:plus>
              <c:numLit>
                <c:formatCode>General</c:formatCode>
                <c:ptCount val="2"/>
                <c:pt idx="0">
                  <c:v>0</c:v>
                </c:pt>
                <c:pt idx="1">
                  <c:v>30.03</c:v>
                </c:pt>
              </c:numLit>
            </c:plus>
            <c:minus>
              <c:numLit>
                <c:formatCode>General</c:formatCode>
                <c:ptCount val="1"/>
                <c:pt idx="0">
                  <c:v>1</c:v>
                </c:pt>
              </c:numLit>
            </c:minus>
          </c:errBars>
          <c:cat>
            <c:strRef>
              <c:f>'[cf-modified.xlsx]Sheet1'!$E$28:$E$29</c:f>
              <c:strCache>
                <c:ptCount val="2"/>
                <c:pt idx="0">
                  <c:v>MyrAkt</c:v>
                </c:pt>
                <c:pt idx="1">
                  <c:v>Simvastatin</c:v>
                </c:pt>
              </c:strCache>
            </c:strRef>
          </c:cat>
          <c:val>
            <c:numRef>
              <c:f>'[cf-modified.xlsx]Sheet1'!$F$28:$F$29</c:f>
              <c:numCache>
                <c:formatCode>General</c:formatCode>
                <c:ptCount val="2"/>
                <c:pt idx="0">
                  <c:v>100</c:v>
                </c:pt>
                <c:pt idx="1">
                  <c:v>91.11999999999999</c:v>
                </c:pt>
              </c:numCache>
            </c:numRef>
          </c:val>
        </c:ser>
        <c:axId val="65286528"/>
        <c:axId val="65288064"/>
      </c:barChart>
      <c:catAx>
        <c:axId val="65286528"/>
        <c:scaling>
          <c:orientation val="minMax"/>
        </c:scaling>
        <c:axPos val="b"/>
        <c:tickLblPos val="nextTo"/>
        <c:spPr>
          <a:ln>
            <a:solidFill>
              <a:schemeClr val="tx1"/>
            </a:solidFill>
          </a:ln>
        </c:spPr>
        <c:txPr>
          <a:bodyPr/>
          <a:lstStyle/>
          <a:p>
            <a:pPr>
              <a:defRPr sz="1200" b="1"/>
            </a:pPr>
            <a:endParaRPr lang="en-US"/>
          </a:p>
        </c:txPr>
        <c:crossAx val="65288064"/>
        <c:crosses val="autoZero"/>
        <c:auto val="1"/>
        <c:lblAlgn val="ctr"/>
        <c:lblOffset val="100"/>
      </c:catAx>
      <c:valAx>
        <c:axId val="65288064"/>
        <c:scaling>
          <c:orientation val="minMax"/>
          <c:min val="50"/>
        </c:scaling>
        <c:axPos val="l"/>
        <c:numFmt formatCode="General" sourceLinked="1"/>
        <c:tickLblPos val="nextTo"/>
        <c:spPr>
          <a:ln>
            <a:solidFill>
              <a:schemeClr val="tx1"/>
            </a:solidFill>
          </a:ln>
        </c:spPr>
        <c:txPr>
          <a:bodyPr/>
          <a:lstStyle/>
          <a:p>
            <a:pPr>
              <a:defRPr b="1"/>
            </a:pPr>
            <a:endParaRPr lang="en-US"/>
          </a:p>
        </c:txPr>
        <c:crossAx val="65286528"/>
        <c:crosses val="autoZero"/>
        <c:crossBetween val="between"/>
        <c:majorUnit val="30"/>
      </c:valAx>
    </c:plotArea>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dPt>
            <c:idx val="0"/>
            <c:spPr>
              <a:solidFill>
                <a:schemeClr val="tx2"/>
              </a:solidFill>
            </c:spPr>
          </c:dPt>
          <c:dPt>
            <c:idx val="1"/>
            <c:spPr>
              <a:solidFill>
                <a:srgbClr val="FFFF00"/>
              </a:solidFill>
              <a:ln>
                <a:solidFill>
                  <a:sysClr val="windowText" lastClr="000000"/>
                </a:solidFill>
              </a:ln>
            </c:spPr>
          </c:dPt>
          <c:errBars>
            <c:errBarType val="plus"/>
            <c:errValType val="cust"/>
            <c:plus>
              <c:numLit>
                <c:formatCode>General</c:formatCode>
                <c:ptCount val="2"/>
                <c:pt idx="0">
                  <c:v>4.67</c:v>
                </c:pt>
                <c:pt idx="1">
                  <c:v>18.53</c:v>
                </c:pt>
              </c:numLit>
            </c:plus>
            <c:minus>
              <c:numLit>
                <c:formatCode>General</c:formatCode>
                <c:ptCount val="1"/>
                <c:pt idx="0">
                  <c:v>1</c:v>
                </c:pt>
              </c:numLit>
            </c:minus>
          </c:errBars>
          <c:cat>
            <c:strRef>
              <c:f>Sheet1!$L$37:$L$38</c:f>
              <c:strCache>
                <c:ptCount val="2"/>
                <c:pt idx="0">
                  <c:v>Saline</c:v>
                </c:pt>
                <c:pt idx="1">
                  <c:v>Simvastatin</c:v>
                </c:pt>
              </c:strCache>
            </c:strRef>
          </c:cat>
          <c:val>
            <c:numRef>
              <c:f>Sheet1!$M$37:$M$38</c:f>
              <c:numCache>
                <c:formatCode>General</c:formatCode>
                <c:ptCount val="2"/>
                <c:pt idx="0">
                  <c:v>29.22</c:v>
                </c:pt>
                <c:pt idx="1">
                  <c:v>15.370000000000006</c:v>
                </c:pt>
              </c:numCache>
            </c:numRef>
          </c:val>
        </c:ser>
        <c:axId val="63870080"/>
        <c:axId val="63871616"/>
      </c:barChart>
      <c:catAx>
        <c:axId val="63870080"/>
        <c:scaling>
          <c:orientation val="minMax"/>
        </c:scaling>
        <c:axPos val="b"/>
        <c:tickLblPos val="nextTo"/>
        <c:txPr>
          <a:bodyPr/>
          <a:lstStyle/>
          <a:p>
            <a:pPr>
              <a:defRPr sz="1200" b="1"/>
            </a:pPr>
            <a:endParaRPr lang="en-US"/>
          </a:p>
        </c:txPr>
        <c:crossAx val="63871616"/>
        <c:crosses val="autoZero"/>
        <c:auto val="1"/>
        <c:lblAlgn val="ctr"/>
        <c:lblOffset val="100"/>
      </c:catAx>
      <c:valAx>
        <c:axId val="63871616"/>
        <c:scaling>
          <c:orientation val="minMax"/>
        </c:scaling>
        <c:axPos val="l"/>
        <c:numFmt formatCode="General" sourceLinked="1"/>
        <c:tickLblPos val="nextTo"/>
        <c:txPr>
          <a:bodyPr/>
          <a:lstStyle/>
          <a:p>
            <a:pPr>
              <a:defRPr b="1"/>
            </a:pPr>
            <a:endParaRPr lang="en-US"/>
          </a:p>
        </c:txPr>
        <c:crossAx val="63870080"/>
        <c:crosses val="autoZero"/>
        <c:crossBetween val="between"/>
        <c:majorUnit val="10"/>
      </c:valAx>
    </c:plotArea>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dPt>
            <c:idx val="0"/>
            <c:spPr>
              <a:solidFill>
                <a:schemeClr val="tx2"/>
              </a:solidFill>
            </c:spPr>
          </c:dPt>
          <c:dPt>
            <c:idx val="1"/>
            <c:spPr>
              <a:solidFill>
                <a:srgbClr val="FFFF00"/>
              </a:solidFill>
              <a:ln>
                <a:solidFill>
                  <a:sysClr val="windowText" lastClr="000000"/>
                </a:solidFill>
              </a:ln>
            </c:spPr>
          </c:dPt>
          <c:errBars>
            <c:errBarType val="plus"/>
            <c:errValType val="cust"/>
            <c:plus>
              <c:numLit>
                <c:formatCode>General</c:formatCode>
                <c:ptCount val="2"/>
                <c:pt idx="0">
                  <c:v>2.3E-2</c:v>
                </c:pt>
                <c:pt idx="1">
                  <c:v>1.6000000000000021E-2</c:v>
                </c:pt>
              </c:numLit>
            </c:plus>
            <c:minus>
              <c:numLit>
                <c:formatCode>General</c:formatCode>
                <c:ptCount val="1"/>
                <c:pt idx="0">
                  <c:v>1</c:v>
                </c:pt>
              </c:numLit>
            </c:minus>
          </c:errBars>
          <c:cat>
            <c:strRef>
              <c:f>Sheet1!$E$29:$E$30</c:f>
              <c:strCache>
                <c:ptCount val="2"/>
                <c:pt idx="0">
                  <c:v>Saline</c:v>
                </c:pt>
                <c:pt idx="1">
                  <c:v>Simvastatin</c:v>
                </c:pt>
              </c:strCache>
            </c:strRef>
          </c:cat>
          <c:val>
            <c:numRef>
              <c:f>Sheet1!$F$29:$F$30</c:f>
              <c:numCache>
                <c:formatCode>General</c:formatCode>
                <c:ptCount val="2"/>
                <c:pt idx="0">
                  <c:v>5.5000000000000014E-2</c:v>
                </c:pt>
                <c:pt idx="1">
                  <c:v>2.4E-2</c:v>
                </c:pt>
              </c:numCache>
            </c:numRef>
          </c:val>
        </c:ser>
        <c:axId val="65238144"/>
        <c:axId val="65239680"/>
      </c:barChart>
      <c:catAx>
        <c:axId val="65238144"/>
        <c:scaling>
          <c:orientation val="minMax"/>
        </c:scaling>
        <c:axPos val="b"/>
        <c:tickLblPos val="nextTo"/>
        <c:txPr>
          <a:bodyPr/>
          <a:lstStyle/>
          <a:p>
            <a:pPr>
              <a:defRPr sz="1200" b="1"/>
            </a:pPr>
            <a:endParaRPr lang="en-US"/>
          </a:p>
        </c:txPr>
        <c:crossAx val="65239680"/>
        <c:crosses val="autoZero"/>
        <c:auto val="1"/>
        <c:lblAlgn val="ctr"/>
        <c:lblOffset val="100"/>
      </c:catAx>
      <c:valAx>
        <c:axId val="65239680"/>
        <c:scaling>
          <c:orientation val="minMax"/>
        </c:scaling>
        <c:axPos val="l"/>
        <c:numFmt formatCode="General" sourceLinked="1"/>
        <c:tickLblPos val="nextTo"/>
        <c:txPr>
          <a:bodyPr/>
          <a:lstStyle/>
          <a:p>
            <a:pPr>
              <a:defRPr b="1"/>
            </a:pPr>
            <a:endParaRPr lang="en-US"/>
          </a:p>
        </c:txPr>
        <c:crossAx val="65238144"/>
        <c:crosses val="autoZero"/>
        <c:crossBetween val="between"/>
        <c:majorUnit val="2.0000000000000011E-2"/>
      </c:valAx>
    </c:plotArea>
    <c:plotVisOnly val="1"/>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dPt>
            <c:idx val="0"/>
            <c:spPr>
              <a:solidFill>
                <a:schemeClr val="tx2"/>
              </a:solidFill>
            </c:spPr>
          </c:dPt>
          <c:dPt>
            <c:idx val="1"/>
            <c:spPr>
              <a:solidFill>
                <a:srgbClr val="FFFF00"/>
              </a:solidFill>
              <a:ln>
                <a:solidFill>
                  <a:schemeClr val="tx1"/>
                </a:solidFill>
              </a:ln>
            </c:spPr>
          </c:dPt>
          <c:errBars>
            <c:errBarType val="plus"/>
            <c:errValType val="cust"/>
            <c:plus>
              <c:numLit>
                <c:formatCode>General</c:formatCode>
                <c:ptCount val="2"/>
                <c:pt idx="0">
                  <c:v>5.64</c:v>
                </c:pt>
                <c:pt idx="1">
                  <c:v>3.5</c:v>
                </c:pt>
              </c:numLit>
            </c:plus>
            <c:minus>
              <c:numLit>
                <c:formatCode>General</c:formatCode>
                <c:ptCount val="1"/>
                <c:pt idx="0">
                  <c:v>1</c:v>
                </c:pt>
              </c:numLit>
            </c:minus>
          </c:errBars>
          <c:cat>
            <c:strRef>
              <c:f>Sheet1!$C$24:$C$25</c:f>
              <c:strCache>
                <c:ptCount val="2"/>
                <c:pt idx="0">
                  <c:v>Saline</c:v>
                </c:pt>
                <c:pt idx="1">
                  <c:v>Simvastatin</c:v>
                </c:pt>
              </c:strCache>
            </c:strRef>
          </c:cat>
          <c:val>
            <c:numRef>
              <c:f>Sheet1!$D$24:$D$25</c:f>
              <c:numCache>
                <c:formatCode>General</c:formatCode>
                <c:ptCount val="2"/>
                <c:pt idx="0">
                  <c:v>19.3</c:v>
                </c:pt>
                <c:pt idx="1">
                  <c:v>12.3</c:v>
                </c:pt>
              </c:numCache>
            </c:numRef>
          </c:val>
        </c:ser>
        <c:axId val="65374848"/>
        <c:axId val="65380736"/>
      </c:barChart>
      <c:catAx>
        <c:axId val="65374848"/>
        <c:scaling>
          <c:orientation val="minMax"/>
        </c:scaling>
        <c:axPos val="b"/>
        <c:tickLblPos val="nextTo"/>
        <c:crossAx val="65380736"/>
        <c:crosses val="autoZero"/>
        <c:auto val="1"/>
        <c:lblAlgn val="ctr"/>
        <c:lblOffset val="100"/>
      </c:catAx>
      <c:valAx>
        <c:axId val="65380736"/>
        <c:scaling>
          <c:orientation val="minMax"/>
        </c:scaling>
        <c:axPos val="l"/>
        <c:numFmt formatCode="General" sourceLinked="1"/>
        <c:tickLblPos val="nextTo"/>
        <c:txPr>
          <a:bodyPr/>
          <a:lstStyle/>
          <a:p>
            <a:pPr>
              <a:defRPr sz="1000"/>
            </a:pPr>
            <a:endParaRPr lang="en-US"/>
          </a:p>
        </c:txPr>
        <c:crossAx val="65374848"/>
        <c:crosses val="autoZero"/>
        <c:crossBetween val="between"/>
        <c:majorUnit val="10"/>
      </c:valAx>
    </c:plotArea>
    <c:plotVisOnly val="1"/>
  </c:chart>
  <c:txPr>
    <a:bodyPr/>
    <a:lstStyle/>
    <a:p>
      <a:pPr>
        <a:defRPr sz="1200" b="1">
          <a:latin typeface="+mn-lt"/>
          <a:cs typeface="Arial" pitchFamily="34" charset="0"/>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9001781403830545"/>
          <c:y val="6.9919072615923034E-2"/>
          <c:w val="0.75107991019194964"/>
          <c:h val="0.79822506561679785"/>
        </c:manualLayout>
      </c:layout>
      <c:barChart>
        <c:barDir val="col"/>
        <c:grouping val="clustered"/>
        <c:ser>
          <c:idx val="0"/>
          <c:order val="0"/>
          <c:spPr>
            <a:solidFill>
              <a:srgbClr val="FFFF00"/>
            </a:solidFill>
          </c:spPr>
          <c:dPt>
            <c:idx val="0"/>
            <c:spPr>
              <a:solidFill>
                <a:schemeClr val="tx2"/>
              </a:solidFill>
            </c:spPr>
          </c:dPt>
          <c:dPt>
            <c:idx val="1"/>
            <c:spPr>
              <a:solidFill>
                <a:srgbClr val="FFFF00"/>
              </a:solidFill>
              <a:ln>
                <a:solidFill>
                  <a:sysClr val="windowText" lastClr="000000"/>
                </a:solidFill>
              </a:ln>
            </c:spPr>
          </c:dPt>
          <c:errBars>
            <c:errBarType val="plus"/>
            <c:errValType val="cust"/>
            <c:plus>
              <c:numLit>
                <c:formatCode>General</c:formatCode>
                <c:ptCount val="2"/>
                <c:pt idx="0">
                  <c:v>25.35</c:v>
                </c:pt>
                <c:pt idx="1">
                  <c:v>88.48</c:v>
                </c:pt>
              </c:numLit>
            </c:plus>
            <c:minus>
              <c:numLit>
                <c:formatCode>General</c:formatCode>
                <c:ptCount val="1"/>
                <c:pt idx="0">
                  <c:v>1</c:v>
                </c:pt>
              </c:numLit>
            </c:minus>
          </c:errBars>
          <c:cat>
            <c:strRef>
              <c:f>Sheet1!$L$40:$L$41</c:f>
              <c:strCache>
                <c:ptCount val="2"/>
                <c:pt idx="0">
                  <c:v>Saline</c:v>
                </c:pt>
                <c:pt idx="1">
                  <c:v>Simvastatin</c:v>
                </c:pt>
              </c:strCache>
            </c:strRef>
          </c:cat>
          <c:val>
            <c:numRef>
              <c:f>Sheet1!$M$40:$M$41</c:f>
              <c:numCache>
                <c:formatCode>General</c:formatCode>
                <c:ptCount val="2"/>
                <c:pt idx="0">
                  <c:v>113.96000000000002</c:v>
                </c:pt>
                <c:pt idx="1">
                  <c:v>51.86</c:v>
                </c:pt>
              </c:numCache>
            </c:numRef>
          </c:val>
        </c:ser>
        <c:axId val="65409408"/>
        <c:axId val="65410944"/>
      </c:barChart>
      <c:catAx>
        <c:axId val="65409408"/>
        <c:scaling>
          <c:orientation val="minMax"/>
        </c:scaling>
        <c:axPos val="b"/>
        <c:tickLblPos val="nextTo"/>
        <c:crossAx val="65410944"/>
        <c:crosses val="autoZero"/>
        <c:auto val="1"/>
        <c:lblAlgn val="ctr"/>
        <c:lblOffset val="100"/>
      </c:catAx>
      <c:valAx>
        <c:axId val="65410944"/>
        <c:scaling>
          <c:orientation val="minMax"/>
        </c:scaling>
        <c:axPos val="l"/>
        <c:numFmt formatCode="General" sourceLinked="1"/>
        <c:tickLblPos val="nextTo"/>
        <c:txPr>
          <a:bodyPr/>
          <a:lstStyle/>
          <a:p>
            <a:pPr>
              <a:defRPr sz="1000"/>
            </a:pPr>
            <a:endParaRPr lang="en-US"/>
          </a:p>
        </c:txPr>
        <c:crossAx val="65409408"/>
        <c:crosses val="autoZero"/>
        <c:crossBetween val="between"/>
        <c:majorUnit val="40"/>
      </c:valAx>
      <c:spPr>
        <a:noFill/>
        <a:ln w="25400">
          <a:noFill/>
        </a:ln>
      </c:spPr>
    </c:plotArea>
    <c:plotVisOnly val="1"/>
  </c:chart>
  <c:txPr>
    <a:bodyPr/>
    <a:lstStyle/>
    <a:p>
      <a:pPr>
        <a:defRPr sz="1200" b="1"/>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7353570935212066E-2"/>
          <c:y val="0.15245516104917994"/>
          <c:w val="0.49238085370907919"/>
          <c:h val="0.46667212318638934"/>
        </c:manualLayout>
      </c:layout>
      <c:lineChart>
        <c:grouping val="standard"/>
        <c:ser>
          <c:idx val="0"/>
          <c:order val="0"/>
          <c:tx>
            <c:strRef>
              <c:f>Sheet1!$F$31</c:f>
              <c:strCache>
                <c:ptCount val="1"/>
                <c:pt idx="0">
                  <c:v>p-Akt</c:v>
                </c:pt>
              </c:strCache>
            </c:strRef>
          </c:tx>
          <c:spPr>
            <a:ln>
              <a:solidFill>
                <a:schemeClr val="tx1"/>
              </a:solidFill>
            </a:ln>
          </c:spPr>
          <c:marker>
            <c:symbol val="none"/>
          </c:marker>
          <c:cat>
            <c:strRef>
              <c:f>Sheet1!$E$38:$E$40</c:f>
              <c:strCache>
                <c:ptCount val="3"/>
                <c:pt idx="0">
                  <c:v>C</c:v>
                </c:pt>
                <c:pt idx="1">
                  <c:v>25</c:v>
                </c:pt>
                <c:pt idx="2">
                  <c:v>100</c:v>
                </c:pt>
              </c:strCache>
            </c:strRef>
          </c:cat>
          <c:val>
            <c:numRef>
              <c:f>Sheet1!$F$38:$F$40</c:f>
              <c:numCache>
                <c:formatCode>General</c:formatCode>
                <c:ptCount val="3"/>
                <c:pt idx="0">
                  <c:v>1.423896499238954</c:v>
                </c:pt>
                <c:pt idx="1">
                  <c:v>7.2330654420207183E-2</c:v>
                </c:pt>
                <c:pt idx="2">
                  <c:v>5.9488399762046837E-4</c:v>
                </c:pt>
              </c:numCache>
            </c:numRef>
          </c:val>
        </c:ser>
        <c:ser>
          <c:idx val="1"/>
          <c:order val="1"/>
          <c:tx>
            <c:strRef>
              <c:f>Sheet1!$H$31</c:f>
              <c:strCache>
                <c:ptCount val="1"/>
                <c:pt idx="0">
                  <c:v>p-GSKα</c:v>
                </c:pt>
              </c:strCache>
            </c:strRef>
          </c:tx>
          <c:spPr>
            <a:ln>
              <a:solidFill>
                <a:schemeClr val="tx1"/>
              </a:solidFill>
              <a:prstDash val="dash"/>
            </a:ln>
          </c:spPr>
          <c:marker>
            <c:symbol val="none"/>
          </c:marker>
          <c:cat>
            <c:strRef>
              <c:f>Sheet1!$E$38:$E$40</c:f>
              <c:strCache>
                <c:ptCount val="3"/>
                <c:pt idx="0">
                  <c:v>C</c:v>
                </c:pt>
                <c:pt idx="1">
                  <c:v>25</c:v>
                </c:pt>
                <c:pt idx="2">
                  <c:v>100</c:v>
                </c:pt>
              </c:strCache>
            </c:strRef>
          </c:cat>
          <c:val>
            <c:numRef>
              <c:f>Sheet1!$H$32:$H$34</c:f>
              <c:numCache>
                <c:formatCode>General</c:formatCode>
                <c:ptCount val="3"/>
                <c:pt idx="0">
                  <c:v>7.3798910351659433E-2</c:v>
                </c:pt>
                <c:pt idx="1">
                  <c:v>6.5318818040435503E-2</c:v>
                </c:pt>
                <c:pt idx="2">
                  <c:v>1.7661097852028636E-2</c:v>
                </c:pt>
              </c:numCache>
            </c:numRef>
          </c:val>
        </c:ser>
        <c:marker val="1"/>
        <c:axId val="61358080"/>
        <c:axId val="61359616"/>
      </c:lineChart>
      <c:catAx>
        <c:axId val="61358080"/>
        <c:scaling>
          <c:orientation val="minMax"/>
        </c:scaling>
        <c:axPos val="b"/>
        <c:tickLblPos val="nextTo"/>
        <c:txPr>
          <a:bodyPr/>
          <a:lstStyle/>
          <a:p>
            <a:pPr>
              <a:defRPr sz="1200" b="1"/>
            </a:pPr>
            <a:endParaRPr lang="en-US"/>
          </a:p>
        </c:txPr>
        <c:crossAx val="61359616"/>
        <c:crosses val="autoZero"/>
        <c:auto val="1"/>
        <c:lblAlgn val="ctr"/>
        <c:lblOffset val="100"/>
      </c:catAx>
      <c:valAx>
        <c:axId val="61359616"/>
        <c:scaling>
          <c:orientation val="minMax"/>
        </c:scaling>
        <c:axPos val="l"/>
        <c:numFmt formatCode="General" sourceLinked="1"/>
        <c:tickLblPos val="nextTo"/>
        <c:txPr>
          <a:bodyPr/>
          <a:lstStyle/>
          <a:p>
            <a:pPr>
              <a:defRPr sz="1000"/>
            </a:pPr>
            <a:endParaRPr lang="en-US"/>
          </a:p>
        </c:txPr>
        <c:crossAx val="61358080"/>
        <c:crosses val="autoZero"/>
        <c:crossBetween val="between"/>
      </c:valAx>
    </c:plotArea>
    <c:legend>
      <c:legendPos val="r"/>
      <c:layout>
        <c:manualLayout>
          <c:xMode val="edge"/>
          <c:yMode val="edge"/>
          <c:x val="0.58074561403509206"/>
          <c:y val="8.2346269216347953E-2"/>
          <c:w val="0.29644736842105268"/>
          <c:h val="0.43054555680539924"/>
        </c:manualLayout>
      </c:layout>
      <c:txPr>
        <a:bodyPr/>
        <a:lstStyle/>
        <a:p>
          <a:pPr>
            <a:defRPr sz="1000"/>
          </a:pPr>
          <a:endParaRPr lang="en-US"/>
        </a:p>
      </c:txPr>
    </c:legend>
    <c:plotVisOnly val="1"/>
  </c:chart>
  <c:txPr>
    <a:bodyPr/>
    <a:lstStyle/>
    <a:p>
      <a:pPr>
        <a:defRPr sz="5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spPr>
            <a:solidFill>
              <a:srgbClr val="FFFF00"/>
            </a:solidFill>
          </c:spPr>
          <c:dPt>
            <c:idx val="0"/>
            <c:spPr>
              <a:solidFill>
                <a:schemeClr val="tx2"/>
              </a:solidFill>
            </c:spPr>
          </c:dPt>
          <c:dPt>
            <c:idx val="1"/>
            <c:spPr>
              <a:solidFill>
                <a:srgbClr val="FFFF00"/>
              </a:solidFill>
              <a:ln>
                <a:solidFill>
                  <a:sysClr val="windowText" lastClr="000000"/>
                </a:solidFill>
              </a:ln>
            </c:spPr>
          </c:dPt>
          <c:errBars>
            <c:errBarType val="plus"/>
            <c:errValType val="cust"/>
            <c:plus>
              <c:numLit>
                <c:formatCode>General</c:formatCode>
                <c:ptCount val="2"/>
                <c:pt idx="0">
                  <c:v>14.370000000000006</c:v>
                </c:pt>
                <c:pt idx="1">
                  <c:v>2.38</c:v>
                </c:pt>
              </c:numLit>
            </c:plus>
            <c:minus>
              <c:numLit>
                <c:formatCode>General</c:formatCode>
                <c:ptCount val="1"/>
                <c:pt idx="0">
                  <c:v>1</c:v>
                </c:pt>
              </c:numLit>
            </c:minus>
          </c:errBars>
          <c:cat>
            <c:strRef>
              <c:f>Sheet1!$H$27:$H$28</c:f>
              <c:strCache>
                <c:ptCount val="2"/>
                <c:pt idx="0">
                  <c:v>Saline</c:v>
                </c:pt>
                <c:pt idx="1">
                  <c:v>Simvastatin</c:v>
                </c:pt>
              </c:strCache>
            </c:strRef>
          </c:cat>
          <c:val>
            <c:numRef>
              <c:f>Sheet1!$I$27:$I$28</c:f>
              <c:numCache>
                <c:formatCode>General</c:formatCode>
                <c:ptCount val="2"/>
                <c:pt idx="0">
                  <c:v>39.68</c:v>
                </c:pt>
                <c:pt idx="1">
                  <c:v>24.919999999999987</c:v>
                </c:pt>
              </c:numCache>
            </c:numRef>
          </c:val>
        </c:ser>
        <c:axId val="65443712"/>
        <c:axId val="65445248"/>
      </c:barChart>
      <c:catAx>
        <c:axId val="65443712"/>
        <c:scaling>
          <c:orientation val="minMax"/>
        </c:scaling>
        <c:axPos val="b"/>
        <c:tickLblPos val="nextTo"/>
        <c:txPr>
          <a:bodyPr/>
          <a:lstStyle/>
          <a:p>
            <a:pPr>
              <a:defRPr sz="1200"/>
            </a:pPr>
            <a:endParaRPr lang="en-US"/>
          </a:p>
        </c:txPr>
        <c:crossAx val="65445248"/>
        <c:crosses val="autoZero"/>
        <c:auto val="1"/>
        <c:lblAlgn val="ctr"/>
        <c:lblOffset val="100"/>
      </c:catAx>
      <c:valAx>
        <c:axId val="65445248"/>
        <c:scaling>
          <c:orientation val="minMax"/>
        </c:scaling>
        <c:axPos val="l"/>
        <c:numFmt formatCode="General" sourceLinked="1"/>
        <c:tickLblPos val="nextTo"/>
        <c:txPr>
          <a:bodyPr/>
          <a:lstStyle/>
          <a:p>
            <a:pPr>
              <a:defRPr sz="1000"/>
            </a:pPr>
            <a:endParaRPr lang="en-US"/>
          </a:p>
        </c:txPr>
        <c:crossAx val="65443712"/>
        <c:crosses val="autoZero"/>
        <c:crossBetween val="between"/>
        <c:majorUnit val="10"/>
      </c:valAx>
    </c:plotArea>
    <c:plotVisOnly val="1"/>
  </c:chart>
  <c:txPr>
    <a:bodyPr/>
    <a:lstStyle/>
    <a:p>
      <a:pPr>
        <a:defRPr sz="1050" b="1">
          <a:ln>
            <a:noFill/>
          </a:ln>
        </a:defRPr>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dPt>
            <c:idx val="0"/>
            <c:spPr>
              <a:solidFill>
                <a:schemeClr val="tx2"/>
              </a:solidFill>
            </c:spPr>
          </c:dPt>
          <c:dPt>
            <c:idx val="1"/>
            <c:spPr>
              <a:solidFill>
                <a:srgbClr val="FFFF00"/>
              </a:solidFill>
              <a:ln>
                <a:solidFill>
                  <a:sysClr val="windowText" lastClr="000000"/>
                </a:solidFill>
              </a:ln>
            </c:spPr>
          </c:dPt>
          <c:errBars>
            <c:errBarType val="plus"/>
            <c:errValType val="cust"/>
            <c:plus>
              <c:numLit>
                <c:formatCode>General</c:formatCode>
                <c:ptCount val="2"/>
                <c:pt idx="0">
                  <c:v>11.05</c:v>
                </c:pt>
                <c:pt idx="1">
                  <c:v>19.010000000000005</c:v>
                </c:pt>
              </c:numLit>
            </c:plus>
            <c:minus>
              <c:numLit>
                <c:formatCode>General</c:formatCode>
                <c:ptCount val="1"/>
                <c:pt idx="0">
                  <c:v>1</c:v>
                </c:pt>
              </c:numLit>
            </c:minus>
          </c:errBars>
          <c:cat>
            <c:strRef>
              <c:f>Sheet1!$K$9:$K$10</c:f>
              <c:strCache>
                <c:ptCount val="2"/>
                <c:pt idx="0">
                  <c:v>Saline</c:v>
                </c:pt>
                <c:pt idx="1">
                  <c:v>Simvastatin</c:v>
                </c:pt>
              </c:strCache>
            </c:strRef>
          </c:cat>
          <c:val>
            <c:numRef>
              <c:f>Sheet1!$L$9:$L$10</c:f>
              <c:numCache>
                <c:formatCode>General</c:formatCode>
                <c:ptCount val="2"/>
                <c:pt idx="0">
                  <c:v>57.47</c:v>
                </c:pt>
                <c:pt idx="1">
                  <c:v>32.39</c:v>
                </c:pt>
              </c:numCache>
            </c:numRef>
          </c:val>
        </c:ser>
        <c:axId val="65487232"/>
        <c:axId val="65488768"/>
      </c:barChart>
      <c:catAx>
        <c:axId val="65487232"/>
        <c:scaling>
          <c:orientation val="minMax"/>
        </c:scaling>
        <c:axPos val="b"/>
        <c:tickLblPos val="nextTo"/>
        <c:crossAx val="65488768"/>
        <c:crosses val="autoZero"/>
        <c:auto val="1"/>
        <c:lblAlgn val="ctr"/>
        <c:lblOffset val="100"/>
      </c:catAx>
      <c:valAx>
        <c:axId val="65488768"/>
        <c:scaling>
          <c:orientation val="minMax"/>
        </c:scaling>
        <c:axPos val="l"/>
        <c:numFmt formatCode="General" sourceLinked="1"/>
        <c:tickLblPos val="nextTo"/>
        <c:txPr>
          <a:bodyPr/>
          <a:lstStyle/>
          <a:p>
            <a:pPr>
              <a:defRPr sz="1000"/>
            </a:pPr>
            <a:endParaRPr lang="en-US"/>
          </a:p>
        </c:txPr>
        <c:crossAx val="65487232"/>
        <c:crosses val="autoZero"/>
        <c:crossBetween val="between"/>
        <c:majorUnit val="25"/>
      </c:valAx>
    </c:plotArea>
    <c:plotVisOnly val="1"/>
  </c:chart>
  <c:txPr>
    <a:bodyPr/>
    <a:lstStyle/>
    <a:p>
      <a:pPr>
        <a:defRPr sz="1200" b="1">
          <a:ln>
            <a:noFill/>
          </a:ln>
        </a:defRPr>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spPr>
            <a:solidFill>
              <a:srgbClr val="FFFF00"/>
            </a:solidFill>
          </c:spPr>
          <c:dPt>
            <c:idx val="0"/>
            <c:spPr>
              <a:solidFill>
                <a:schemeClr val="tx2"/>
              </a:solidFill>
            </c:spPr>
          </c:dPt>
          <c:dPt>
            <c:idx val="1"/>
            <c:spPr>
              <a:solidFill>
                <a:srgbClr val="FFFF00"/>
              </a:solidFill>
              <a:ln>
                <a:solidFill>
                  <a:sysClr val="windowText" lastClr="000000"/>
                </a:solidFill>
              </a:ln>
            </c:spPr>
          </c:dPt>
          <c:errBars>
            <c:errBarType val="plus"/>
            <c:errValType val="cust"/>
            <c:plus>
              <c:numLit>
                <c:formatCode>General</c:formatCode>
                <c:ptCount val="2"/>
                <c:pt idx="0">
                  <c:v>61.57</c:v>
                </c:pt>
                <c:pt idx="1">
                  <c:v>11.77</c:v>
                </c:pt>
              </c:numLit>
            </c:plus>
            <c:minus>
              <c:numLit>
                <c:formatCode>General</c:formatCode>
                <c:ptCount val="1"/>
                <c:pt idx="0">
                  <c:v>1</c:v>
                </c:pt>
              </c:numLit>
            </c:minus>
          </c:errBars>
          <c:cat>
            <c:strRef>
              <c:f>Sheet1!$C$38:$C$39</c:f>
              <c:strCache>
                <c:ptCount val="2"/>
                <c:pt idx="0">
                  <c:v>Saline</c:v>
                </c:pt>
                <c:pt idx="1">
                  <c:v>Simvastatin</c:v>
                </c:pt>
              </c:strCache>
            </c:strRef>
          </c:cat>
          <c:val>
            <c:numRef>
              <c:f>Sheet1!$D$38:$D$39</c:f>
              <c:numCache>
                <c:formatCode>General</c:formatCode>
                <c:ptCount val="2"/>
                <c:pt idx="0">
                  <c:v>143.10999999999999</c:v>
                </c:pt>
                <c:pt idx="1">
                  <c:v>100.35</c:v>
                </c:pt>
              </c:numCache>
            </c:numRef>
          </c:val>
        </c:ser>
        <c:axId val="65524864"/>
        <c:axId val="65526400"/>
      </c:barChart>
      <c:catAx>
        <c:axId val="65524864"/>
        <c:scaling>
          <c:orientation val="minMax"/>
        </c:scaling>
        <c:axPos val="b"/>
        <c:tickLblPos val="nextTo"/>
        <c:txPr>
          <a:bodyPr/>
          <a:lstStyle/>
          <a:p>
            <a:pPr>
              <a:defRPr sz="1200" b="1"/>
            </a:pPr>
            <a:endParaRPr lang="en-US"/>
          </a:p>
        </c:txPr>
        <c:crossAx val="65526400"/>
        <c:crosses val="autoZero"/>
        <c:auto val="1"/>
        <c:lblAlgn val="ctr"/>
        <c:lblOffset val="100"/>
      </c:catAx>
      <c:valAx>
        <c:axId val="65526400"/>
        <c:scaling>
          <c:orientation val="minMax"/>
        </c:scaling>
        <c:axPos val="l"/>
        <c:numFmt formatCode="General" sourceLinked="1"/>
        <c:tickLblPos val="nextTo"/>
        <c:txPr>
          <a:bodyPr/>
          <a:lstStyle/>
          <a:p>
            <a:pPr>
              <a:defRPr b="1"/>
            </a:pPr>
            <a:endParaRPr lang="en-US"/>
          </a:p>
        </c:txPr>
        <c:crossAx val="65524864"/>
        <c:crosses val="autoZero"/>
        <c:crossBetween val="between"/>
        <c:majorUnit val="50"/>
      </c:valAx>
    </c:plotArea>
    <c:plotVisOnly val="1"/>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dPt>
            <c:idx val="0"/>
            <c:spPr>
              <a:solidFill>
                <a:schemeClr val="tx2"/>
              </a:solidFill>
            </c:spPr>
          </c:dPt>
          <c:dPt>
            <c:idx val="1"/>
            <c:spPr>
              <a:solidFill>
                <a:srgbClr val="FFFF00"/>
              </a:solidFill>
              <a:ln>
                <a:solidFill>
                  <a:sysClr val="windowText" lastClr="000000"/>
                </a:solidFill>
              </a:ln>
            </c:spPr>
          </c:dPt>
          <c:errBars>
            <c:errBarType val="plus"/>
            <c:errValType val="cust"/>
            <c:plus>
              <c:numRef>
                <c:f>Sheet1!$H$12:$I$12</c:f>
                <c:numCache>
                  <c:formatCode>General</c:formatCode>
                  <c:ptCount val="2"/>
                  <c:pt idx="0">
                    <c:v>5.5392983911924938E-2</c:v>
                  </c:pt>
                  <c:pt idx="1">
                    <c:v>5.8242545507067645E-2</c:v>
                  </c:pt>
                </c:numCache>
              </c:numRef>
            </c:plus>
            <c:minus>
              <c:numLit>
                <c:formatCode>General</c:formatCode>
                <c:ptCount val="1"/>
                <c:pt idx="0">
                  <c:v>1</c:v>
                </c:pt>
              </c:numLit>
            </c:minus>
          </c:errBars>
          <c:cat>
            <c:strRef>
              <c:f>Sheet1!$G$18:$G$19</c:f>
              <c:strCache>
                <c:ptCount val="2"/>
                <c:pt idx="0">
                  <c:v>Saline</c:v>
                </c:pt>
                <c:pt idx="1">
                  <c:v>Simvastatin</c:v>
                </c:pt>
              </c:strCache>
            </c:strRef>
          </c:cat>
          <c:val>
            <c:numRef>
              <c:f>Sheet1!$H$18:$H$19</c:f>
              <c:numCache>
                <c:formatCode>General</c:formatCode>
                <c:ptCount val="2"/>
                <c:pt idx="0">
                  <c:v>8.3000000000000046E-2</c:v>
                </c:pt>
                <c:pt idx="1">
                  <c:v>8.1000000000000003E-2</c:v>
                </c:pt>
              </c:numCache>
            </c:numRef>
          </c:val>
        </c:ser>
        <c:axId val="65546880"/>
        <c:axId val="65548672"/>
      </c:barChart>
      <c:catAx>
        <c:axId val="65546880"/>
        <c:scaling>
          <c:orientation val="minMax"/>
        </c:scaling>
        <c:axPos val="b"/>
        <c:tickLblPos val="nextTo"/>
        <c:txPr>
          <a:bodyPr/>
          <a:lstStyle/>
          <a:p>
            <a:pPr>
              <a:defRPr sz="1200" b="1"/>
            </a:pPr>
            <a:endParaRPr lang="en-US"/>
          </a:p>
        </c:txPr>
        <c:crossAx val="65548672"/>
        <c:crosses val="autoZero"/>
        <c:auto val="1"/>
        <c:lblAlgn val="ctr"/>
        <c:lblOffset val="100"/>
      </c:catAx>
      <c:valAx>
        <c:axId val="65548672"/>
        <c:scaling>
          <c:orientation val="minMax"/>
          <c:min val="0"/>
        </c:scaling>
        <c:axPos val="l"/>
        <c:numFmt formatCode="General" sourceLinked="1"/>
        <c:tickLblPos val="nextTo"/>
        <c:txPr>
          <a:bodyPr/>
          <a:lstStyle/>
          <a:p>
            <a:pPr>
              <a:defRPr b="1"/>
            </a:pPr>
            <a:endParaRPr lang="en-US"/>
          </a:p>
        </c:txPr>
        <c:crossAx val="65546880"/>
        <c:crosses val="autoZero"/>
        <c:crossBetween val="between"/>
        <c:majorUnit val="3.0000000000000002E-2"/>
      </c:valAx>
    </c:plotArea>
    <c:plotVisOnly val="1"/>
  </c:chart>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41090298808802878"/>
          <c:y val="5.1400554097404488E-2"/>
          <c:w val="0.51858419139915157"/>
          <c:h val="0.66047171186934961"/>
        </c:manualLayout>
      </c:layout>
      <c:barChart>
        <c:barDir val="col"/>
        <c:grouping val="clustered"/>
        <c:ser>
          <c:idx val="0"/>
          <c:order val="0"/>
          <c:spPr>
            <a:solidFill>
              <a:schemeClr val="bg1">
                <a:lumMod val="65000"/>
              </a:schemeClr>
            </a:solidFill>
            <a:ln w="12700">
              <a:solidFill>
                <a:schemeClr val="tx1"/>
              </a:solidFill>
              <a:prstDash val="solid"/>
            </a:ln>
          </c:spPr>
          <c:dPt>
            <c:idx val="0"/>
            <c:spPr>
              <a:solidFill>
                <a:schemeClr val="tx2"/>
              </a:solidFill>
              <a:ln w="12700">
                <a:solidFill>
                  <a:schemeClr val="tx1"/>
                </a:solidFill>
                <a:prstDash val="solid"/>
              </a:ln>
            </c:spPr>
          </c:dPt>
          <c:dPt>
            <c:idx val="1"/>
            <c:spPr>
              <a:solidFill>
                <a:srgbClr val="FFFF00"/>
              </a:solidFill>
              <a:ln w="12700">
                <a:solidFill>
                  <a:schemeClr val="tx1"/>
                </a:solidFill>
                <a:prstDash val="solid"/>
              </a:ln>
            </c:spPr>
          </c:dPt>
          <c:errBars>
            <c:errBarType val="both"/>
            <c:errValType val="cust"/>
            <c:plus>
              <c:numRef>
                <c:f>Sheet2!$K$27:$L$27</c:f>
                <c:numCache>
                  <c:formatCode>General</c:formatCode>
                  <c:ptCount val="2"/>
                  <c:pt idx="0">
                    <c:v>5.437716617694148E-3</c:v>
                  </c:pt>
                  <c:pt idx="1">
                    <c:v>9.5139515237664262E-4</c:v>
                  </c:pt>
                </c:numCache>
              </c:numRef>
            </c:plus>
            <c:minus>
              <c:numRef>
                <c:f>Sheet2!$K$27:$L$27</c:f>
                <c:numCache>
                  <c:formatCode>General</c:formatCode>
                  <c:ptCount val="2"/>
                  <c:pt idx="0">
                    <c:v>5.437716617694148E-3</c:v>
                  </c:pt>
                  <c:pt idx="1">
                    <c:v>9.5139515237664262E-4</c:v>
                  </c:pt>
                </c:numCache>
              </c:numRef>
            </c:minus>
          </c:errBars>
          <c:cat>
            <c:strRef>
              <c:f>Sheet2!$K$25:$L$25</c:f>
              <c:strCache>
                <c:ptCount val="2"/>
                <c:pt idx="0">
                  <c:v>Control</c:v>
                </c:pt>
                <c:pt idx="1">
                  <c:v>Simvastatin</c:v>
                </c:pt>
              </c:strCache>
            </c:strRef>
          </c:cat>
          <c:val>
            <c:numRef>
              <c:f>Sheet2!$K$26:$L$26</c:f>
              <c:numCache>
                <c:formatCode>General</c:formatCode>
                <c:ptCount val="2"/>
                <c:pt idx="0">
                  <c:v>6.6343630885031007E-2</c:v>
                </c:pt>
                <c:pt idx="1">
                  <c:v>2.110674221132916E-2</c:v>
                </c:pt>
              </c:numCache>
            </c:numRef>
          </c:val>
        </c:ser>
        <c:axId val="65564032"/>
        <c:axId val="65160320"/>
      </c:barChart>
      <c:catAx>
        <c:axId val="65564032"/>
        <c:scaling>
          <c:orientation val="minMax"/>
        </c:scaling>
        <c:axPos val="b"/>
        <c:tickLblPos val="nextTo"/>
        <c:txPr>
          <a:bodyPr/>
          <a:lstStyle/>
          <a:p>
            <a:pPr>
              <a:defRPr b="1"/>
            </a:pPr>
            <a:endParaRPr lang="en-US"/>
          </a:p>
        </c:txPr>
        <c:crossAx val="65160320"/>
        <c:crosses val="autoZero"/>
        <c:auto val="1"/>
        <c:lblAlgn val="ctr"/>
        <c:lblOffset val="100"/>
      </c:catAx>
      <c:valAx>
        <c:axId val="65160320"/>
        <c:scaling>
          <c:orientation val="minMax"/>
        </c:scaling>
        <c:axPos val="l"/>
        <c:title>
          <c:tx>
            <c:rich>
              <a:bodyPr rot="-5400000" vert="horz"/>
              <a:lstStyle/>
              <a:p>
                <a:pPr>
                  <a:defRPr sz="1400" b="1" i="0"/>
                </a:pPr>
                <a:r>
                  <a:rPr lang="en-US" sz="1400" b="1" i="0" dirty="0"/>
                  <a:t>OD (p-</a:t>
                </a:r>
                <a:r>
                  <a:rPr lang="en-US" sz="1400" b="1" i="0" dirty="0" err="1"/>
                  <a:t>Akt</a:t>
                </a:r>
                <a:r>
                  <a:rPr lang="en-US" sz="1400" b="1" i="0" dirty="0"/>
                  <a:t>/</a:t>
                </a:r>
                <a:r>
                  <a:rPr lang="el-GR" sz="1400" b="1" i="0" dirty="0"/>
                  <a:t>β</a:t>
                </a:r>
                <a:r>
                  <a:rPr lang="en-US" sz="1400" b="1" i="0" dirty="0"/>
                  <a:t>-</a:t>
                </a:r>
                <a:r>
                  <a:rPr lang="en-US" sz="1400" b="1" i="0" dirty="0" err="1"/>
                  <a:t>Actin</a:t>
                </a:r>
                <a:r>
                  <a:rPr lang="en-US" sz="1400" b="1" i="0" dirty="0"/>
                  <a:t>)</a:t>
                </a:r>
              </a:p>
            </c:rich>
          </c:tx>
          <c:layout/>
        </c:title>
        <c:numFmt formatCode="General" sourceLinked="1"/>
        <c:tickLblPos val="nextTo"/>
        <c:crossAx val="65564032"/>
        <c:crosses val="autoZero"/>
        <c:crossBetween val="between"/>
        <c:majorUnit val="2.5000000000000012E-2"/>
      </c:valAx>
    </c:plotArea>
    <c:plotVisOnly val="1"/>
  </c:chart>
  <c:externalData r:id="rId1"/>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spPr>
            <a:solidFill>
              <a:schemeClr val="bg1">
                <a:lumMod val="75000"/>
              </a:schemeClr>
            </a:solidFill>
            <a:ln>
              <a:solidFill>
                <a:schemeClr val="tx1"/>
              </a:solidFill>
            </a:ln>
          </c:spPr>
          <c:dPt>
            <c:idx val="0"/>
            <c:spPr>
              <a:solidFill>
                <a:schemeClr val="tx2"/>
              </a:solidFill>
              <a:ln>
                <a:solidFill>
                  <a:schemeClr val="tx1"/>
                </a:solidFill>
              </a:ln>
            </c:spPr>
          </c:dPt>
          <c:dPt>
            <c:idx val="1"/>
            <c:spPr>
              <a:solidFill>
                <a:srgbClr val="FFFF00"/>
              </a:solidFill>
              <a:ln>
                <a:solidFill>
                  <a:schemeClr val="tx1"/>
                </a:solidFill>
              </a:ln>
            </c:spPr>
          </c:dPt>
          <c:errBars>
            <c:errBarType val="both"/>
            <c:errValType val="cust"/>
            <c:plus>
              <c:numRef>
                <c:f>Sheet1!$M$10:$N$10</c:f>
                <c:numCache>
                  <c:formatCode>General</c:formatCode>
                  <c:ptCount val="2"/>
                  <c:pt idx="0">
                    <c:v>0.27221004859758474</c:v>
                  </c:pt>
                  <c:pt idx="1">
                    <c:v>1.5481103875728933E-2</c:v>
                  </c:pt>
                </c:numCache>
              </c:numRef>
            </c:plus>
            <c:minus>
              <c:numRef>
                <c:f>Sheet1!$M$10:$N$10</c:f>
                <c:numCache>
                  <c:formatCode>General</c:formatCode>
                  <c:ptCount val="2"/>
                  <c:pt idx="0">
                    <c:v>0.27221004859758474</c:v>
                  </c:pt>
                  <c:pt idx="1">
                    <c:v>1.5481103875728933E-2</c:v>
                  </c:pt>
                </c:numCache>
              </c:numRef>
            </c:minus>
          </c:errBars>
          <c:cat>
            <c:strRef>
              <c:f>Sheet1!$M$8:$N$8</c:f>
              <c:strCache>
                <c:ptCount val="2"/>
                <c:pt idx="0">
                  <c:v>Control</c:v>
                </c:pt>
                <c:pt idx="1">
                  <c:v>Simvastatin</c:v>
                </c:pt>
              </c:strCache>
            </c:strRef>
          </c:cat>
          <c:val>
            <c:numRef>
              <c:f>Sheet1!$M$9:$N$9</c:f>
              <c:numCache>
                <c:formatCode>General</c:formatCode>
                <c:ptCount val="2"/>
                <c:pt idx="0">
                  <c:v>1.0459185923428818</c:v>
                </c:pt>
                <c:pt idx="1">
                  <c:v>6.7531536953582133E-2</c:v>
                </c:pt>
              </c:numCache>
            </c:numRef>
          </c:val>
        </c:ser>
        <c:axId val="66926080"/>
        <c:axId val="66927616"/>
      </c:barChart>
      <c:catAx>
        <c:axId val="66926080"/>
        <c:scaling>
          <c:orientation val="minMax"/>
        </c:scaling>
        <c:axPos val="b"/>
        <c:tickLblPos val="nextTo"/>
        <c:txPr>
          <a:bodyPr/>
          <a:lstStyle/>
          <a:p>
            <a:pPr>
              <a:defRPr sz="1000" b="1"/>
            </a:pPr>
            <a:endParaRPr lang="en-US"/>
          </a:p>
        </c:txPr>
        <c:crossAx val="66927616"/>
        <c:crosses val="autoZero"/>
        <c:auto val="1"/>
        <c:lblAlgn val="ctr"/>
        <c:lblOffset val="100"/>
      </c:catAx>
      <c:valAx>
        <c:axId val="66927616"/>
        <c:scaling>
          <c:orientation val="minMax"/>
        </c:scaling>
        <c:axPos val="l"/>
        <c:title>
          <c:tx>
            <c:rich>
              <a:bodyPr rot="-5400000" vert="horz"/>
              <a:lstStyle/>
              <a:p>
                <a:pPr>
                  <a:defRPr sz="1400" b="1" i="0"/>
                </a:pPr>
                <a:r>
                  <a:rPr lang="en-US" sz="1400" b="1" i="0"/>
                  <a:t>OD (PSA/</a:t>
                </a:r>
                <a:r>
                  <a:rPr lang="el-GR" sz="1400" b="1" i="0"/>
                  <a:t>β</a:t>
                </a:r>
                <a:r>
                  <a:rPr lang="en-US" sz="1400" b="1" i="0"/>
                  <a:t>-Actin)</a:t>
                </a:r>
              </a:p>
            </c:rich>
          </c:tx>
          <c:layout>
            <c:manualLayout>
              <c:xMode val="edge"/>
              <c:yMode val="edge"/>
              <c:x val="8.6666666666667128E-2"/>
              <c:y val="0.13222404491105277"/>
            </c:manualLayout>
          </c:layout>
        </c:title>
        <c:numFmt formatCode="General" sourceLinked="1"/>
        <c:tickLblPos val="nextTo"/>
        <c:crossAx val="66926080"/>
        <c:crosses val="autoZero"/>
        <c:crossBetween val="between"/>
        <c:majorUnit val="0.4"/>
      </c:valAx>
    </c:plotArea>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32370536251776016"/>
          <c:y val="0.35417460139775298"/>
          <c:w val="0.67017842953117779"/>
          <c:h val="0.37259002207704539"/>
        </c:manualLayout>
      </c:layout>
      <c:lineChart>
        <c:grouping val="standard"/>
        <c:ser>
          <c:idx val="0"/>
          <c:order val="0"/>
          <c:tx>
            <c:strRef>
              <c:f>Sheet1!$F$31</c:f>
              <c:strCache>
                <c:ptCount val="1"/>
                <c:pt idx="0">
                  <c:v>p-Akt</c:v>
                </c:pt>
              </c:strCache>
            </c:strRef>
          </c:tx>
          <c:spPr>
            <a:ln>
              <a:solidFill>
                <a:schemeClr val="tx1"/>
              </a:solidFill>
            </a:ln>
          </c:spPr>
          <c:marker>
            <c:symbol val="none"/>
          </c:marker>
          <c:cat>
            <c:strRef>
              <c:f>Sheet1!$E$32:$E$34</c:f>
              <c:strCache>
                <c:ptCount val="3"/>
                <c:pt idx="0">
                  <c:v>C</c:v>
                </c:pt>
                <c:pt idx="1">
                  <c:v>25</c:v>
                </c:pt>
                <c:pt idx="2">
                  <c:v>100</c:v>
                </c:pt>
              </c:strCache>
            </c:strRef>
          </c:cat>
          <c:val>
            <c:numRef>
              <c:f>Sheet1!$F$32:$F$34</c:f>
              <c:numCache>
                <c:formatCode>General</c:formatCode>
                <c:ptCount val="3"/>
                <c:pt idx="0">
                  <c:v>0.35463100544824167</c:v>
                </c:pt>
                <c:pt idx="1">
                  <c:v>0.20684292379471228</c:v>
                </c:pt>
                <c:pt idx="2">
                  <c:v>1.7661097852028636E-2</c:v>
                </c:pt>
              </c:numCache>
            </c:numRef>
          </c:val>
        </c:ser>
        <c:ser>
          <c:idx val="1"/>
          <c:order val="1"/>
          <c:tx>
            <c:strRef>
              <c:f>Sheet1!$H$31</c:f>
              <c:strCache>
                <c:ptCount val="1"/>
                <c:pt idx="0">
                  <c:v>p-GSKα</c:v>
                </c:pt>
              </c:strCache>
            </c:strRef>
          </c:tx>
          <c:spPr>
            <a:ln>
              <a:solidFill>
                <a:schemeClr val="tx1"/>
              </a:solidFill>
              <a:prstDash val="dash"/>
            </a:ln>
          </c:spPr>
          <c:marker>
            <c:symbol val="none"/>
          </c:marker>
          <c:cat>
            <c:strRef>
              <c:f>Sheet1!$E$32:$E$34</c:f>
              <c:strCache>
                <c:ptCount val="3"/>
                <c:pt idx="0">
                  <c:v>C</c:v>
                </c:pt>
                <c:pt idx="1">
                  <c:v>25</c:v>
                </c:pt>
                <c:pt idx="2">
                  <c:v>100</c:v>
                </c:pt>
              </c:strCache>
            </c:strRef>
          </c:cat>
          <c:val>
            <c:numRef>
              <c:f>Sheet1!$H$32:$H$34</c:f>
              <c:numCache>
                <c:formatCode>General</c:formatCode>
                <c:ptCount val="3"/>
                <c:pt idx="0">
                  <c:v>7.3798910351659433E-2</c:v>
                </c:pt>
                <c:pt idx="1">
                  <c:v>6.5318818040435503E-2</c:v>
                </c:pt>
                <c:pt idx="2">
                  <c:v>1.7661097852028636E-2</c:v>
                </c:pt>
              </c:numCache>
            </c:numRef>
          </c:val>
        </c:ser>
        <c:marker val="1"/>
        <c:axId val="61400576"/>
        <c:axId val="61402112"/>
      </c:lineChart>
      <c:catAx>
        <c:axId val="61400576"/>
        <c:scaling>
          <c:orientation val="minMax"/>
        </c:scaling>
        <c:axPos val="b"/>
        <c:tickLblPos val="nextTo"/>
        <c:txPr>
          <a:bodyPr/>
          <a:lstStyle/>
          <a:p>
            <a:pPr>
              <a:defRPr b="1" i="0"/>
            </a:pPr>
            <a:endParaRPr lang="en-US"/>
          </a:p>
        </c:txPr>
        <c:crossAx val="61402112"/>
        <c:crosses val="autoZero"/>
        <c:auto val="1"/>
        <c:lblAlgn val="ctr"/>
        <c:lblOffset val="100"/>
      </c:catAx>
      <c:valAx>
        <c:axId val="61402112"/>
        <c:scaling>
          <c:orientation val="minMax"/>
        </c:scaling>
        <c:axPos val="l"/>
        <c:title>
          <c:tx>
            <c:rich>
              <a:bodyPr rot="-5400000" vert="horz"/>
              <a:lstStyle/>
              <a:p>
                <a:pPr>
                  <a:defRPr b="1"/>
                </a:pPr>
                <a:r>
                  <a:rPr lang="en-US" b="1" dirty="0"/>
                  <a:t>OD (</a:t>
                </a:r>
                <a:r>
                  <a:rPr lang="en-US" b="1" dirty="0" smtClean="0"/>
                  <a:t>Relative</a:t>
                </a:r>
              </a:p>
              <a:p>
                <a:pPr>
                  <a:defRPr b="1"/>
                </a:pPr>
                <a:r>
                  <a:rPr lang="en-US" b="1" dirty="0" smtClean="0"/>
                  <a:t> </a:t>
                </a:r>
                <a:r>
                  <a:rPr lang="en-US" b="1" dirty="0"/>
                  <a:t>to </a:t>
                </a:r>
                <a:r>
                  <a:rPr lang="el-GR" b="1" dirty="0"/>
                  <a:t>β</a:t>
                </a:r>
                <a:r>
                  <a:rPr lang="en-US" b="1" dirty="0"/>
                  <a:t>-</a:t>
                </a:r>
                <a:r>
                  <a:rPr lang="en-US" b="1" dirty="0" err="1"/>
                  <a:t>Actin</a:t>
                </a:r>
                <a:r>
                  <a:rPr lang="en-US" b="1" dirty="0"/>
                  <a:t>)</a:t>
                </a:r>
              </a:p>
            </c:rich>
          </c:tx>
          <c:layout>
            <c:manualLayout>
              <c:xMode val="edge"/>
              <c:yMode val="edge"/>
              <c:x val="6.1162079510703434E-3"/>
              <c:y val="0.25504229525420646"/>
            </c:manualLayout>
          </c:layout>
        </c:title>
        <c:numFmt formatCode="General" sourceLinked="1"/>
        <c:tickLblPos val="nextTo"/>
        <c:txPr>
          <a:bodyPr/>
          <a:lstStyle/>
          <a:p>
            <a:pPr>
              <a:defRPr i="0"/>
            </a:pPr>
            <a:endParaRPr lang="en-US"/>
          </a:p>
        </c:txPr>
        <c:crossAx val="61400576"/>
        <c:crosses val="autoZero"/>
        <c:crossBetween val="between"/>
      </c:valAx>
    </c:plotArea>
    <c:plotVisOnly val="1"/>
  </c:chart>
  <c:txPr>
    <a:bodyPr/>
    <a:lstStyle/>
    <a:p>
      <a:pPr>
        <a:defRPr sz="1000" b="0" i="1"/>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8803340988626613"/>
          <c:y val="0.33682327209099161"/>
          <c:w val="0.77029992344707376"/>
          <c:h val="0.35783377077865491"/>
        </c:manualLayout>
      </c:layout>
      <c:lineChart>
        <c:grouping val="standard"/>
        <c:ser>
          <c:idx val="1"/>
          <c:order val="0"/>
          <c:tx>
            <c:strRef>
              <c:f>Sheet1!$K$48</c:f>
              <c:strCache>
                <c:ptCount val="1"/>
                <c:pt idx="0">
                  <c:v>25</c:v>
                </c:pt>
              </c:strCache>
            </c:strRef>
          </c:tx>
          <c:spPr>
            <a:ln>
              <a:solidFill>
                <a:schemeClr val="tx1"/>
              </a:solidFill>
              <a:prstDash val="dash"/>
            </a:ln>
          </c:spPr>
          <c:marker>
            <c:symbol val="none"/>
          </c:marker>
          <c:cat>
            <c:numRef>
              <c:f>Sheet1!$L$46:$O$46</c:f>
              <c:numCache>
                <c:formatCode>General</c:formatCode>
                <c:ptCount val="4"/>
                <c:pt idx="0">
                  <c:v>4</c:v>
                </c:pt>
                <c:pt idx="1">
                  <c:v>8</c:v>
                </c:pt>
                <c:pt idx="2">
                  <c:v>16</c:v>
                </c:pt>
                <c:pt idx="3">
                  <c:v>24</c:v>
                </c:pt>
              </c:numCache>
            </c:numRef>
          </c:cat>
          <c:val>
            <c:numRef>
              <c:f>Sheet1!$L$48:$O$48</c:f>
              <c:numCache>
                <c:formatCode>General</c:formatCode>
                <c:ptCount val="4"/>
                <c:pt idx="0">
                  <c:v>0.76000000000000334</c:v>
                </c:pt>
                <c:pt idx="1">
                  <c:v>0.75494276795005211</c:v>
                </c:pt>
                <c:pt idx="2">
                  <c:v>0.36480430236032457</c:v>
                </c:pt>
                <c:pt idx="3">
                  <c:v>2.6785714285714496E-2</c:v>
                </c:pt>
              </c:numCache>
            </c:numRef>
          </c:val>
        </c:ser>
        <c:marker val="1"/>
        <c:axId val="61421824"/>
        <c:axId val="61452288"/>
      </c:lineChart>
      <c:catAx>
        <c:axId val="61421824"/>
        <c:scaling>
          <c:orientation val="minMax"/>
        </c:scaling>
        <c:axPos val="b"/>
        <c:numFmt formatCode="General" sourceLinked="1"/>
        <c:tickLblPos val="nextTo"/>
        <c:txPr>
          <a:bodyPr/>
          <a:lstStyle/>
          <a:p>
            <a:pPr>
              <a:defRPr b="1"/>
            </a:pPr>
            <a:endParaRPr lang="en-US"/>
          </a:p>
        </c:txPr>
        <c:crossAx val="61452288"/>
        <c:crosses val="autoZero"/>
        <c:auto val="1"/>
        <c:lblAlgn val="ctr"/>
        <c:lblOffset val="100"/>
      </c:catAx>
      <c:valAx>
        <c:axId val="61452288"/>
        <c:scaling>
          <c:orientation val="minMax"/>
          <c:max val="0.8"/>
        </c:scaling>
        <c:axPos val="l"/>
        <c:title>
          <c:tx>
            <c:rich>
              <a:bodyPr rot="-5400000" vert="horz"/>
              <a:lstStyle/>
              <a:p>
                <a:pPr>
                  <a:defRPr sz="1050" b="1"/>
                </a:pPr>
                <a:r>
                  <a:rPr lang="en-US" sz="1050" b="1" i="1" baseline="0" dirty="0" smtClean="0"/>
                  <a:t>OD (Relative to </a:t>
                </a:r>
                <a:r>
                  <a:rPr lang="el-GR" sz="1050" b="1" i="1" baseline="0" dirty="0" smtClean="0"/>
                  <a:t>β</a:t>
                </a:r>
                <a:r>
                  <a:rPr lang="en-US" sz="1050" b="1" i="1" baseline="0" dirty="0" smtClean="0"/>
                  <a:t>-</a:t>
                </a:r>
                <a:r>
                  <a:rPr lang="en-US" sz="1050" b="1" i="1" baseline="0" dirty="0" err="1" smtClean="0"/>
                  <a:t>Actin</a:t>
                </a:r>
                <a:r>
                  <a:rPr lang="en-US" sz="1050" b="1" i="1" baseline="0" dirty="0" smtClean="0"/>
                  <a:t>)</a:t>
                </a:r>
                <a:endParaRPr lang="en-US" sz="1050" b="1" dirty="0"/>
              </a:p>
            </c:rich>
          </c:tx>
          <c:layout>
            <c:manualLayout>
              <c:xMode val="edge"/>
              <c:yMode val="edge"/>
              <c:x val="1.0492399387576555E-2"/>
              <c:y val="0.16944444444444612"/>
            </c:manualLayout>
          </c:layout>
        </c:title>
        <c:numFmt formatCode="General" sourceLinked="1"/>
        <c:tickLblPos val="nextTo"/>
        <c:crossAx val="61421824"/>
        <c:crosses val="autoZero"/>
        <c:crossBetween val="between"/>
        <c:majorUnit val="0.4"/>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4910590142238057"/>
          <c:y val="0.18102289006703029"/>
          <c:w val="0.70320239715078103"/>
          <c:h val="0.67286089238846192"/>
        </c:manualLayout>
      </c:layout>
      <c:barChart>
        <c:barDir val="col"/>
        <c:grouping val="clustered"/>
        <c:ser>
          <c:idx val="0"/>
          <c:order val="0"/>
          <c:tx>
            <c:strRef>
              <c:f>Sheet1!$L$10</c:f>
              <c:strCache>
                <c:ptCount val="1"/>
                <c:pt idx="0">
                  <c:v>16</c:v>
                </c:pt>
              </c:strCache>
            </c:strRef>
          </c:tx>
          <c:spPr>
            <a:solidFill>
              <a:sysClr val="window" lastClr="FFFFFF"/>
            </a:solidFill>
            <a:ln>
              <a:solidFill>
                <a:sysClr val="windowText" lastClr="000000"/>
              </a:solidFill>
            </a:ln>
          </c:spPr>
          <c:dPt>
            <c:idx val="0"/>
            <c:spPr>
              <a:solidFill>
                <a:schemeClr val="tx2"/>
              </a:solidFill>
              <a:ln>
                <a:solidFill>
                  <a:sysClr val="windowText" lastClr="000000"/>
                </a:solidFill>
              </a:ln>
            </c:spPr>
          </c:dPt>
          <c:dPt>
            <c:idx val="1"/>
            <c:spPr>
              <a:solidFill>
                <a:srgbClr val="FFFF00"/>
              </a:solidFill>
              <a:ln>
                <a:solidFill>
                  <a:sysClr val="windowText" lastClr="000000"/>
                </a:solidFill>
              </a:ln>
            </c:spPr>
          </c:dPt>
          <c:dPt>
            <c:idx val="2"/>
            <c:spPr>
              <a:solidFill>
                <a:schemeClr val="accent6">
                  <a:lumMod val="75000"/>
                </a:schemeClr>
              </a:solidFill>
              <a:ln>
                <a:solidFill>
                  <a:sysClr val="windowText" lastClr="000000"/>
                </a:solidFill>
              </a:ln>
            </c:spPr>
          </c:dPt>
          <c:dPt>
            <c:idx val="3"/>
            <c:spPr>
              <a:solidFill>
                <a:srgbClr val="FF0000"/>
              </a:solidFill>
              <a:ln>
                <a:solidFill>
                  <a:sysClr val="windowText" lastClr="000000"/>
                </a:solidFill>
              </a:ln>
            </c:spPr>
          </c:dPt>
          <c:errBars>
            <c:errBarType val="plus"/>
            <c:errValType val="fixedVal"/>
            <c:val val="10"/>
          </c:errBars>
          <c:cat>
            <c:strRef>
              <c:f>Sheet1!$G$5:$J$5</c:f>
              <c:strCache>
                <c:ptCount val="4"/>
                <c:pt idx="0">
                  <c:v>C</c:v>
                </c:pt>
                <c:pt idx="1">
                  <c:v>25 μM</c:v>
                </c:pt>
                <c:pt idx="2">
                  <c:v>50 μM</c:v>
                </c:pt>
                <c:pt idx="3">
                  <c:v>100 μM</c:v>
                </c:pt>
              </c:strCache>
            </c:strRef>
          </c:cat>
          <c:val>
            <c:numRef>
              <c:f>Sheet1!$M$10:$P$10</c:f>
              <c:numCache>
                <c:formatCode>General</c:formatCode>
                <c:ptCount val="4"/>
                <c:pt idx="0">
                  <c:v>31.628616523899229</c:v>
                </c:pt>
                <c:pt idx="1">
                  <c:v>14.121474989788496</c:v>
                </c:pt>
                <c:pt idx="2">
                  <c:v>13.705938496650541</c:v>
                </c:pt>
                <c:pt idx="3">
                  <c:v>12.801825032561069</c:v>
                </c:pt>
              </c:numCache>
            </c:numRef>
          </c:val>
        </c:ser>
        <c:axId val="61511552"/>
        <c:axId val="61513088"/>
      </c:barChart>
      <c:catAx>
        <c:axId val="61511552"/>
        <c:scaling>
          <c:orientation val="minMax"/>
        </c:scaling>
        <c:axPos val="b"/>
        <c:numFmt formatCode="General" sourceLinked="1"/>
        <c:tickLblPos val="nextTo"/>
        <c:spPr>
          <a:ln>
            <a:solidFill>
              <a:schemeClr val="tx1"/>
            </a:solidFill>
          </a:ln>
        </c:spPr>
        <c:txPr>
          <a:bodyPr rot="0" vert="horz"/>
          <a:lstStyle/>
          <a:p>
            <a:pPr>
              <a:defRPr sz="1200"/>
            </a:pPr>
            <a:endParaRPr lang="en-US"/>
          </a:p>
        </c:txPr>
        <c:crossAx val="61513088"/>
        <c:crosses val="autoZero"/>
        <c:auto val="1"/>
        <c:lblAlgn val="ctr"/>
        <c:lblOffset val="100"/>
      </c:catAx>
      <c:valAx>
        <c:axId val="61513088"/>
        <c:scaling>
          <c:orientation val="minMax"/>
          <c:max val="60"/>
        </c:scaling>
        <c:axPos val="l"/>
        <c:title>
          <c:tx>
            <c:rich>
              <a:bodyPr rot="-5400000" vert="horz"/>
              <a:lstStyle/>
              <a:p>
                <a:pPr>
                  <a:defRPr/>
                </a:pPr>
                <a:r>
                  <a:rPr lang="en-US"/>
                  <a:t>Migration (% recovery)</a:t>
                </a:r>
              </a:p>
            </c:rich>
          </c:tx>
          <c:layout/>
        </c:title>
        <c:numFmt formatCode="General" sourceLinked="1"/>
        <c:tickLblPos val="nextTo"/>
        <c:spPr>
          <a:ln>
            <a:solidFill>
              <a:schemeClr val="tx1"/>
            </a:solidFill>
          </a:ln>
        </c:spPr>
        <c:txPr>
          <a:bodyPr rot="0" vert="horz"/>
          <a:lstStyle/>
          <a:p>
            <a:pPr>
              <a:defRPr sz="1050"/>
            </a:pPr>
            <a:endParaRPr lang="en-US"/>
          </a:p>
        </c:txPr>
        <c:crossAx val="61511552"/>
        <c:crosses val="autoZero"/>
        <c:crossBetween val="between"/>
        <c:majorUnit val="10"/>
      </c:valAx>
    </c:plotArea>
    <c:plotVisOnly val="1"/>
    <c:dispBlanksAs val="gap"/>
  </c:chart>
  <c:txPr>
    <a:bodyPr/>
    <a:lstStyle/>
    <a:p>
      <a:pPr>
        <a:defRPr sz="1400" b="1" i="0" u="none" strike="noStrike" baseline="0">
          <a:solidFill>
            <a:srgbClr val="000000"/>
          </a:solidFill>
          <a:latin typeface="Calibri"/>
          <a:ea typeface="Calibri"/>
          <a:cs typeface="Calibri"/>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1630471940326271"/>
          <c:y val="0.18198297328218591"/>
          <c:w val="0.76159178122536653"/>
          <c:h val="0.66071458809584283"/>
        </c:manualLayout>
      </c:layout>
      <c:barChart>
        <c:barDir val="col"/>
        <c:grouping val="clustered"/>
        <c:ser>
          <c:idx val="0"/>
          <c:order val="0"/>
          <c:tx>
            <c:strRef>
              <c:f>Sheet1!$L$15</c:f>
              <c:strCache>
                <c:ptCount val="1"/>
                <c:pt idx="0">
                  <c:v>24</c:v>
                </c:pt>
              </c:strCache>
            </c:strRef>
          </c:tx>
          <c:spPr>
            <a:solidFill>
              <a:schemeClr val="tx2"/>
            </a:solidFill>
            <a:ln>
              <a:solidFill>
                <a:sysClr val="windowText" lastClr="000000"/>
              </a:solidFill>
            </a:ln>
          </c:spPr>
          <c:dPt>
            <c:idx val="1"/>
            <c:spPr>
              <a:solidFill>
                <a:srgbClr val="FFFF00"/>
              </a:solidFill>
              <a:ln>
                <a:solidFill>
                  <a:sysClr val="windowText" lastClr="000000"/>
                </a:solidFill>
              </a:ln>
            </c:spPr>
          </c:dPt>
          <c:dPt>
            <c:idx val="2"/>
            <c:spPr>
              <a:solidFill>
                <a:schemeClr val="accent6">
                  <a:lumMod val="75000"/>
                </a:schemeClr>
              </a:solidFill>
              <a:ln>
                <a:solidFill>
                  <a:sysClr val="windowText" lastClr="000000"/>
                </a:solidFill>
              </a:ln>
            </c:spPr>
          </c:dPt>
          <c:dPt>
            <c:idx val="3"/>
            <c:spPr>
              <a:solidFill>
                <a:srgbClr val="FF0000"/>
              </a:solidFill>
              <a:ln>
                <a:solidFill>
                  <a:sysClr val="windowText" lastClr="000000"/>
                </a:solidFill>
              </a:ln>
            </c:spPr>
          </c:dPt>
          <c:errBars>
            <c:errBarType val="plus"/>
            <c:errValType val="fixedVal"/>
            <c:val val="10"/>
          </c:errBars>
          <c:cat>
            <c:strRef>
              <c:f>Sheet1!$G$5:$J$5</c:f>
              <c:strCache>
                <c:ptCount val="4"/>
                <c:pt idx="0">
                  <c:v>C</c:v>
                </c:pt>
                <c:pt idx="1">
                  <c:v>25 μM</c:v>
                </c:pt>
                <c:pt idx="2">
                  <c:v>50 μM</c:v>
                </c:pt>
                <c:pt idx="3">
                  <c:v>100 μM</c:v>
                </c:pt>
              </c:strCache>
            </c:strRef>
          </c:cat>
          <c:val>
            <c:numRef>
              <c:f>Sheet1!$M$15:$P$15</c:f>
              <c:numCache>
                <c:formatCode>General</c:formatCode>
                <c:ptCount val="4"/>
                <c:pt idx="0">
                  <c:v>43.420183267772444</c:v>
                </c:pt>
                <c:pt idx="1">
                  <c:v>16.563526619258823</c:v>
                </c:pt>
                <c:pt idx="2">
                  <c:v>13.099955934058137</c:v>
                </c:pt>
                <c:pt idx="3">
                  <c:v>2.7014432203193341</c:v>
                </c:pt>
              </c:numCache>
            </c:numRef>
          </c:val>
        </c:ser>
        <c:axId val="61931904"/>
        <c:axId val="61933440"/>
      </c:barChart>
      <c:catAx>
        <c:axId val="61931904"/>
        <c:scaling>
          <c:orientation val="minMax"/>
        </c:scaling>
        <c:axPos val="b"/>
        <c:numFmt formatCode="General" sourceLinked="1"/>
        <c:tickLblPos val="nextTo"/>
        <c:spPr>
          <a:ln>
            <a:solidFill>
              <a:schemeClr val="tx1"/>
            </a:solidFill>
          </a:ln>
        </c:spPr>
        <c:txPr>
          <a:bodyPr rot="0" vert="horz"/>
          <a:lstStyle/>
          <a:p>
            <a:pPr>
              <a:defRPr sz="1200"/>
            </a:pPr>
            <a:endParaRPr lang="en-US"/>
          </a:p>
        </c:txPr>
        <c:crossAx val="61933440"/>
        <c:crosses val="autoZero"/>
        <c:auto val="1"/>
        <c:lblAlgn val="ctr"/>
        <c:lblOffset val="100"/>
      </c:catAx>
      <c:valAx>
        <c:axId val="61933440"/>
        <c:scaling>
          <c:orientation val="minMax"/>
        </c:scaling>
        <c:axPos val="l"/>
        <c:title>
          <c:tx>
            <c:rich>
              <a:bodyPr rot="-5400000" vert="horz"/>
              <a:lstStyle/>
              <a:p>
                <a:pPr>
                  <a:defRPr/>
                </a:pPr>
                <a:r>
                  <a:rPr lang="en-US"/>
                  <a:t>Migration (% recovery)</a:t>
                </a:r>
              </a:p>
            </c:rich>
          </c:tx>
          <c:layout/>
        </c:title>
        <c:numFmt formatCode="General" sourceLinked="1"/>
        <c:tickLblPos val="nextTo"/>
        <c:spPr>
          <a:ln>
            <a:solidFill>
              <a:schemeClr val="tx1"/>
            </a:solidFill>
          </a:ln>
        </c:spPr>
        <c:txPr>
          <a:bodyPr rot="0" vert="horz"/>
          <a:lstStyle/>
          <a:p>
            <a:pPr>
              <a:defRPr sz="1050"/>
            </a:pPr>
            <a:endParaRPr lang="en-US"/>
          </a:p>
        </c:txPr>
        <c:crossAx val="61931904"/>
        <c:crosses val="autoZero"/>
        <c:crossBetween val="between"/>
      </c:valAx>
    </c:plotArea>
    <c:plotVisOnly val="1"/>
    <c:dispBlanksAs val="gap"/>
  </c:chart>
  <c:txPr>
    <a:bodyPr/>
    <a:lstStyle/>
    <a:p>
      <a:pPr>
        <a:defRPr sz="1400" b="1" i="0" u="none" strike="noStrike" baseline="0">
          <a:solidFill>
            <a:srgbClr val="000000"/>
          </a:solidFill>
          <a:latin typeface="Calibri"/>
          <a:ea typeface="Calibri"/>
          <a:cs typeface="Calibri"/>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Serum</a:t>
            </a:r>
            <a:endParaRPr lang="en-US" dirty="0"/>
          </a:p>
        </c:rich>
      </c:tx>
      <c:layout>
        <c:manualLayout>
          <c:xMode val="edge"/>
          <c:yMode val="edge"/>
          <c:x val="0.25142107236595618"/>
          <c:y val="0.11509832659721132"/>
        </c:manualLayout>
      </c:layout>
      <c:overlay val="1"/>
    </c:title>
    <c:plotArea>
      <c:layout>
        <c:manualLayout>
          <c:layoutTarget val="inner"/>
          <c:xMode val="edge"/>
          <c:yMode val="edge"/>
          <c:x val="0.25085653355830528"/>
          <c:y val="0.11676781160407479"/>
          <c:w val="0.56887581157619682"/>
          <c:h val="0.71228395287798341"/>
        </c:manualLayout>
      </c:layout>
      <c:barChart>
        <c:barDir val="col"/>
        <c:grouping val="clustered"/>
        <c:ser>
          <c:idx val="2"/>
          <c:order val="2"/>
          <c:tx>
            <c:strRef>
              <c:f>Invasion!$F$1</c:f>
            </c:strRef>
          </c:tx>
          <c:spPr>
            <a:solidFill>
              <a:sysClr val="window" lastClr="FFFFFF"/>
            </a:solidFill>
            <a:ln>
              <a:solidFill>
                <a:schemeClr val="tx1"/>
              </a:solidFill>
            </a:ln>
          </c:spPr>
          <c:errBars>
            <c:errBarType val="both"/>
            <c:errValType val="cust"/>
            <c:plus>
              <c:numRef>
                <c:f>Invasion!$B$28:$C$28</c:f>
                <c:numCache>
                  <c:formatCode>General</c:formatCode>
                  <c:ptCount val="2"/>
                  <c:pt idx="0">
                    <c:v>5.7735026919443679E-3</c:v>
                  </c:pt>
                  <c:pt idx="1">
                    <c:v>1.5275252316646479E-2</c:v>
                  </c:pt>
                </c:numCache>
              </c:numRef>
            </c:plus>
            <c:minus>
              <c:numRef>
                <c:f>Invasion!$B$28:$C$28</c:f>
                <c:numCache>
                  <c:formatCode>General</c:formatCode>
                  <c:ptCount val="2"/>
                  <c:pt idx="0">
                    <c:v>5.7735026919443679E-3</c:v>
                  </c:pt>
                  <c:pt idx="1">
                    <c:v>1.5275252316646479E-2</c:v>
                  </c:pt>
                </c:numCache>
              </c:numRef>
            </c:minus>
          </c:errBars>
          <c:cat>
            <c:multiLvlStrRef>
              <c:f>Invasion!$B$1:$C$1</c:f>
            </c:multiLvlStrRef>
          </c:cat>
          <c:val>
            <c:numRef>
              <c:f>Invasion!$B$27:$C$27</c:f>
            </c:numRef>
          </c:val>
        </c:ser>
        <c:ser>
          <c:idx val="3"/>
          <c:order val="3"/>
          <c:tx>
            <c:strRef>
              <c:f>Invasion!$F$10</c:f>
            </c:strRef>
          </c:tx>
          <c:spPr>
            <a:solidFill>
              <a:schemeClr val="tx1"/>
            </a:solidFill>
          </c:spPr>
          <c:errBars>
            <c:errBarType val="both"/>
            <c:errValType val="cust"/>
            <c:plus>
              <c:numRef>
                <c:f>Invasion!$B$37:$C$37</c:f>
                <c:numCache>
                  <c:formatCode>General</c:formatCode>
                  <c:ptCount val="2"/>
                  <c:pt idx="0">
                    <c:v>5.0000000000000114E-3</c:v>
                  </c:pt>
                  <c:pt idx="1">
                    <c:v>3.9735970712195213E-3</c:v>
                  </c:pt>
                </c:numCache>
              </c:numRef>
            </c:plus>
            <c:minus>
              <c:numRef>
                <c:f>Invasion!$B$37:$C$37</c:f>
                <c:numCache>
                  <c:formatCode>General</c:formatCode>
                  <c:ptCount val="2"/>
                  <c:pt idx="0">
                    <c:v>5.0000000000000114E-3</c:v>
                  </c:pt>
                  <c:pt idx="1">
                    <c:v>3.9735970712195213E-3</c:v>
                  </c:pt>
                </c:numCache>
              </c:numRef>
            </c:minus>
          </c:errBars>
          <c:cat>
            <c:multiLvlStrRef>
              <c:f>Invasion!$B$1:$C$1</c:f>
            </c:multiLvlStrRef>
          </c:cat>
          <c:val>
            <c:numRef>
              <c:f>Invasion!$B$36:$C$36</c:f>
            </c:numRef>
          </c:val>
        </c:ser>
        <c:ser>
          <c:idx val="0"/>
          <c:order val="0"/>
          <c:tx>
            <c:strRef>
              <c:f>Invasion!$F$1</c:f>
              <c:strCache>
                <c:ptCount val="1"/>
                <c:pt idx="0">
                  <c:v>12 Hr</c:v>
                </c:pt>
              </c:strCache>
            </c:strRef>
          </c:tx>
          <c:spPr>
            <a:solidFill>
              <a:sysClr val="window" lastClr="FFFFFF"/>
            </a:solidFill>
            <a:ln>
              <a:solidFill>
                <a:schemeClr val="tx1"/>
              </a:solidFill>
            </a:ln>
          </c:spPr>
          <c:dPt>
            <c:idx val="0"/>
            <c:spPr>
              <a:solidFill>
                <a:srgbClr val="FFFF00"/>
              </a:solidFill>
              <a:ln>
                <a:solidFill>
                  <a:schemeClr val="tx1"/>
                </a:solidFill>
              </a:ln>
            </c:spPr>
          </c:dPt>
          <c:dPt>
            <c:idx val="1"/>
            <c:spPr>
              <a:solidFill>
                <a:srgbClr val="FF0000"/>
              </a:solidFill>
              <a:ln>
                <a:solidFill>
                  <a:schemeClr val="tx1"/>
                </a:solidFill>
              </a:ln>
            </c:spPr>
          </c:dPt>
          <c:errBars>
            <c:errBarType val="both"/>
            <c:errValType val="cust"/>
            <c:plus>
              <c:numRef>
                <c:f>Invasion!$B$28:$C$28</c:f>
                <c:numCache>
                  <c:formatCode>General</c:formatCode>
                  <c:ptCount val="2"/>
                  <c:pt idx="0">
                    <c:v>5.773502691944374E-3</c:v>
                  </c:pt>
                  <c:pt idx="1">
                    <c:v>1.5275252316646479E-2</c:v>
                  </c:pt>
                </c:numCache>
              </c:numRef>
            </c:plus>
            <c:minus>
              <c:numRef>
                <c:f>Invasion!$B$28:$C$28</c:f>
                <c:numCache>
                  <c:formatCode>General</c:formatCode>
                  <c:ptCount val="2"/>
                  <c:pt idx="0">
                    <c:v>5.773502691944374E-3</c:v>
                  </c:pt>
                  <c:pt idx="1">
                    <c:v>1.5275252316646479E-2</c:v>
                  </c:pt>
                </c:numCache>
              </c:numRef>
            </c:minus>
          </c:errBars>
          <c:cat>
            <c:strRef>
              <c:f>Invasion!$B$1:$C$1</c:f>
              <c:strCache>
                <c:ptCount val="2"/>
                <c:pt idx="0">
                  <c:v>25 uM</c:v>
                </c:pt>
                <c:pt idx="1">
                  <c:v>100 uM</c:v>
                </c:pt>
              </c:strCache>
            </c:strRef>
          </c:cat>
          <c:val>
            <c:numRef>
              <c:f>Invasion!$B$27:$C$27</c:f>
              <c:numCache>
                <c:formatCode>0.00%</c:formatCode>
                <c:ptCount val="2"/>
                <c:pt idx="0">
                  <c:v>1.0000000000000005E-2</c:v>
                </c:pt>
                <c:pt idx="1">
                  <c:v>3.4000000000000002E-2</c:v>
                </c:pt>
              </c:numCache>
            </c:numRef>
          </c:val>
        </c:ser>
        <c:ser>
          <c:idx val="1"/>
          <c:order val="1"/>
          <c:tx>
            <c:strRef>
              <c:f>Invasion!$F$10</c:f>
              <c:strCache>
                <c:ptCount val="1"/>
                <c:pt idx="0">
                  <c:v>24 Hr</c:v>
                </c:pt>
              </c:strCache>
            </c:strRef>
          </c:tx>
          <c:spPr>
            <a:solidFill>
              <a:srgbClr val="FF0000"/>
            </a:solidFill>
          </c:spPr>
          <c:dPt>
            <c:idx val="0"/>
            <c:spPr>
              <a:solidFill>
                <a:srgbClr val="FFFF00"/>
              </a:solidFill>
            </c:spPr>
          </c:dPt>
          <c:errBars>
            <c:errBarType val="both"/>
            <c:errValType val="cust"/>
            <c:plus>
              <c:numRef>
                <c:f>Invasion!$B$37:$C$37</c:f>
                <c:numCache>
                  <c:formatCode>General</c:formatCode>
                  <c:ptCount val="2"/>
                  <c:pt idx="0">
                    <c:v>5.0000000000000114E-3</c:v>
                  </c:pt>
                  <c:pt idx="1">
                    <c:v>3.9735970712195231E-3</c:v>
                  </c:pt>
                </c:numCache>
              </c:numRef>
            </c:plus>
            <c:minus>
              <c:numRef>
                <c:f>Invasion!$B$37:$C$37</c:f>
                <c:numCache>
                  <c:formatCode>General</c:formatCode>
                  <c:ptCount val="2"/>
                  <c:pt idx="0">
                    <c:v>5.0000000000000114E-3</c:v>
                  </c:pt>
                  <c:pt idx="1">
                    <c:v>3.9735970712195231E-3</c:v>
                  </c:pt>
                </c:numCache>
              </c:numRef>
            </c:minus>
          </c:errBars>
          <c:cat>
            <c:strRef>
              <c:f>Invasion!$B$1:$C$1</c:f>
              <c:strCache>
                <c:ptCount val="2"/>
                <c:pt idx="0">
                  <c:v>25 uM</c:v>
                </c:pt>
                <c:pt idx="1">
                  <c:v>100 uM</c:v>
                </c:pt>
              </c:strCache>
            </c:strRef>
          </c:cat>
          <c:val>
            <c:numRef>
              <c:f>Invasion!$B$36:$C$36</c:f>
              <c:numCache>
                <c:formatCode>0.00%</c:formatCode>
                <c:ptCount val="2"/>
                <c:pt idx="0" formatCode="0%">
                  <c:v>3.0000000000000002E-2</c:v>
                </c:pt>
                <c:pt idx="1">
                  <c:v>7.8000000000000014E-2</c:v>
                </c:pt>
              </c:numCache>
            </c:numRef>
          </c:val>
        </c:ser>
        <c:axId val="61992320"/>
        <c:axId val="61998208"/>
      </c:barChart>
      <c:catAx>
        <c:axId val="61992320"/>
        <c:scaling>
          <c:orientation val="minMax"/>
        </c:scaling>
        <c:delete val="1"/>
        <c:axPos val="b"/>
        <c:tickLblPos val="none"/>
        <c:crossAx val="61998208"/>
        <c:crosses val="autoZero"/>
        <c:auto val="1"/>
        <c:lblAlgn val="ctr"/>
        <c:lblOffset val="100"/>
      </c:catAx>
      <c:valAx>
        <c:axId val="61998208"/>
        <c:scaling>
          <c:orientation val="minMax"/>
          <c:max val="0.30000000000000032"/>
        </c:scaling>
        <c:axPos val="l"/>
        <c:title>
          <c:tx>
            <c:rich>
              <a:bodyPr rot="-5400000" vert="horz"/>
              <a:lstStyle/>
              <a:p>
                <a:pPr>
                  <a:defRPr/>
                </a:pPr>
                <a:r>
                  <a:rPr lang="en-US" dirty="0" smtClean="0"/>
                  <a:t>Invasion (% </a:t>
                </a:r>
                <a:r>
                  <a:rPr lang="en-US" dirty="0"/>
                  <a:t>of </a:t>
                </a:r>
                <a:r>
                  <a:rPr lang="en-US" dirty="0" smtClean="0"/>
                  <a:t>Inhibition compared to control)</a:t>
                </a:r>
                <a:endParaRPr lang="en-US" dirty="0"/>
              </a:p>
            </c:rich>
          </c:tx>
          <c:layout>
            <c:manualLayout>
              <c:xMode val="edge"/>
              <c:yMode val="edge"/>
              <c:x val="1.7857142857142856E-2"/>
              <c:y val="0.13916868421507519"/>
            </c:manualLayout>
          </c:layout>
        </c:title>
        <c:numFmt formatCode="0%" sourceLinked="0"/>
        <c:tickLblPos val="nextTo"/>
        <c:spPr>
          <a:ln>
            <a:solidFill>
              <a:schemeClr val="tx1"/>
            </a:solidFill>
          </a:ln>
        </c:spPr>
        <c:txPr>
          <a:bodyPr/>
          <a:lstStyle/>
          <a:p>
            <a:pPr>
              <a:defRPr sz="1050" b="1"/>
            </a:pPr>
            <a:endParaRPr lang="en-US"/>
          </a:p>
        </c:txPr>
        <c:crossAx val="61992320"/>
        <c:crosses val="autoZero"/>
        <c:crossBetween val="between"/>
      </c:valAx>
    </c:plotArea>
    <c:legend>
      <c:legendPos val="r"/>
      <c:layout>
        <c:manualLayout>
          <c:xMode val="edge"/>
          <c:yMode val="edge"/>
          <c:x val="0.46327099737533006"/>
          <c:y val="0.14126606709199413"/>
          <c:w val="0.15577662167229203"/>
          <c:h val="0.1649955356349857"/>
        </c:manualLayout>
      </c:layout>
      <c:txPr>
        <a:bodyPr/>
        <a:lstStyle/>
        <a:p>
          <a:pPr>
            <a:defRPr sz="1100" b="1"/>
          </a:pPr>
          <a:endParaRPr lang="en-US"/>
        </a:p>
      </c:txPr>
    </c:legend>
    <c:plotVisOnly val="1"/>
  </c:chart>
  <c:txPr>
    <a:bodyPr/>
    <a:lstStyle/>
    <a:p>
      <a:pPr>
        <a:defRPr sz="14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EGF</a:t>
            </a:r>
            <a:endParaRPr lang="en-US" dirty="0"/>
          </a:p>
        </c:rich>
      </c:tx>
      <c:layout>
        <c:manualLayout>
          <c:xMode val="edge"/>
          <c:yMode val="edge"/>
          <c:x val="0.25223288495188101"/>
          <c:y val="9.9524606299213364E-2"/>
        </c:manualLayout>
      </c:layout>
      <c:overlay val="1"/>
    </c:title>
    <c:plotArea>
      <c:layout>
        <c:manualLayout>
          <c:layoutTarget val="inner"/>
          <c:xMode val="edge"/>
          <c:yMode val="edge"/>
          <c:x val="0.25152103559870526"/>
          <c:y val="0.12124812305438566"/>
          <c:w val="0.65949060979028162"/>
          <c:h val="0.65859254170409898"/>
        </c:manualLayout>
      </c:layout>
      <c:barChart>
        <c:barDir val="col"/>
        <c:grouping val="clustered"/>
        <c:ser>
          <c:idx val="1"/>
          <c:order val="0"/>
          <c:tx>
            <c:strRef>
              <c:f>Invasion!$F$11</c:f>
              <c:strCache>
                <c:ptCount val="1"/>
                <c:pt idx="0">
                  <c:v>24 Hr</c:v>
                </c:pt>
              </c:strCache>
            </c:strRef>
          </c:tx>
          <c:spPr>
            <a:solidFill>
              <a:schemeClr val="tx1"/>
            </a:solidFill>
          </c:spPr>
          <c:dPt>
            <c:idx val="0"/>
            <c:spPr>
              <a:solidFill>
                <a:srgbClr val="FFFF00"/>
              </a:solidFill>
            </c:spPr>
          </c:dPt>
          <c:dPt>
            <c:idx val="1"/>
            <c:spPr>
              <a:solidFill>
                <a:srgbClr val="FF0000"/>
              </a:solidFill>
            </c:spPr>
          </c:dPt>
          <c:errBars>
            <c:errBarType val="both"/>
            <c:errValType val="cust"/>
            <c:plus>
              <c:numRef>
                <c:f>Invasion!$B$19:$C$19</c:f>
                <c:numCache>
                  <c:formatCode>General</c:formatCode>
                  <c:ptCount val="2"/>
                  <c:pt idx="0">
                    <c:v>7.867957924729661E-3</c:v>
                  </c:pt>
                  <c:pt idx="1">
                    <c:v>1.36277028776726E-2</c:v>
                  </c:pt>
                </c:numCache>
              </c:numRef>
            </c:plus>
            <c:minus>
              <c:numRef>
                <c:f>Invasion!$B$19:$C$19</c:f>
                <c:numCache>
                  <c:formatCode>General</c:formatCode>
                  <c:ptCount val="2"/>
                  <c:pt idx="0">
                    <c:v>7.867957924729661E-3</c:v>
                  </c:pt>
                  <c:pt idx="1">
                    <c:v>1.36277028776726E-2</c:v>
                  </c:pt>
                </c:numCache>
              </c:numRef>
            </c:minus>
          </c:errBars>
          <c:cat>
            <c:numRef>
              <c:f>Invasion!$B$1:$C$1</c:f>
              <c:numCache>
                <c:formatCode>General</c:formatCode>
                <c:ptCount val="2"/>
                <c:pt idx="0">
                  <c:v>25</c:v>
                </c:pt>
                <c:pt idx="1">
                  <c:v>100</c:v>
                </c:pt>
              </c:numCache>
            </c:numRef>
          </c:cat>
          <c:val>
            <c:numRef>
              <c:f>Invasion!$B$18:$C$18</c:f>
              <c:numCache>
                <c:formatCode>0.00%</c:formatCode>
                <c:ptCount val="2"/>
                <c:pt idx="0">
                  <c:v>0.17500000000000004</c:v>
                </c:pt>
                <c:pt idx="1">
                  <c:v>0.26900000000000002</c:v>
                </c:pt>
              </c:numCache>
            </c:numRef>
          </c:val>
        </c:ser>
        <c:axId val="62032128"/>
        <c:axId val="62046592"/>
      </c:barChart>
      <c:catAx>
        <c:axId val="62032128"/>
        <c:scaling>
          <c:orientation val="minMax"/>
        </c:scaling>
        <c:axPos val="b"/>
        <c:title>
          <c:tx>
            <c:rich>
              <a:bodyPr/>
              <a:lstStyle/>
              <a:p>
                <a:pPr>
                  <a:defRPr sz="1400" b="1"/>
                </a:pPr>
                <a:r>
                  <a:rPr lang="en-US" sz="1400" b="1"/>
                  <a:t>Simvastatin</a:t>
                </a:r>
                <a:r>
                  <a:rPr lang="en-US" sz="1400" b="1" baseline="0"/>
                  <a:t> </a:t>
                </a:r>
                <a:r>
                  <a:rPr lang="en-US" sz="1400" b="1"/>
                  <a:t>(</a:t>
                </a:r>
                <a:r>
                  <a:rPr lang="el-GR" sz="1400" b="1"/>
                  <a:t>μ</a:t>
                </a:r>
                <a:r>
                  <a:rPr lang="en-US" sz="1400" b="1"/>
                  <a:t>M)</a:t>
                </a:r>
              </a:p>
            </c:rich>
          </c:tx>
          <c:layout>
            <c:manualLayout>
              <c:xMode val="edge"/>
              <c:yMode val="edge"/>
              <c:x val="0.37881277340332664"/>
              <c:y val="0.88774049217002593"/>
            </c:manualLayout>
          </c:layout>
        </c:title>
        <c:numFmt formatCode="General" sourceLinked="1"/>
        <c:tickLblPos val="nextTo"/>
        <c:txPr>
          <a:bodyPr/>
          <a:lstStyle/>
          <a:p>
            <a:pPr>
              <a:defRPr sz="1200" b="1"/>
            </a:pPr>
            <a:endParaRPr lang="en-US"/>
          </a:p>
        </c:txPr>
        <c:crossAx val="62046592"/>
        <c:crosses val="autoZero"/>
        <c:auto val="1"/>
        <c:lblAlgn val="ctr"/>
        <c:lblOffset val="100"/>
      </c:catAx>
      <c:valAx>
        <c:axId val="62046592"/>
        <c:scaling>
          <c:orientation val="minMax"/>
        </c:scaling>
        <c:axPos val="l"/>
        <c:title>
          <c:tx>
            <c:rich>
              <a:bodyPr rot="-5400000" vert="horz"/>
              <a:lstStyle/>
              <a:p>
                <a:pPr>
                  <a:defRPr sz="1600"/>
                </a:pPr>
                <a:r>
                  <a:rPr lang="en-US" sz="1600" b="1" i="0" baseline="0"/>
                  <a:t>Invasion (% of Inhibition compared to control)</a:t>
                </a:r>
              </a:p>
            </c:rich>
          </c:tx>
          <c:layout/>
        </c:title>
        <c:numFmt formatCode="0%" sourceLinked="0"/>
        <c:tickLblPos val="nextTo"/>
        <c:txPr>
          <a:bodyPr/>
          <a:lstStyle/>
          <a:p>
            <a:pPr>
              <a:defRPr b="1"/>
            </a:pPr>
            <a:endParaRPr lang="en-US"/>
          </a:p>
        </c:txPr>
        <c:crossAx val="62032128"/>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6403343603788753"/>
          <c:y val="3.700808915279033E-2"/>
          <c:w val="0.7961114914983457"/>
          <c:h val="0.7988115829783573"/>
        </c:manualLayout>
      </c:layout>
      <c:barChart>
        <c:barDir val="col"/>
        <c:grouping val="clustered"/>
        <c:ser>
          <c:idx val="0"/>
          <c:order val="0"/>
          <c:dPt>
            <c:idx val="0"/>
            <c:spPr>
              <a:solidFill>
                <a:schemeClr val="tx2"/>
              </a:solidFill>
              <a:ln>
                <a:solidFill>
                  <a:sysClr val="windowText" lastClr="000000"/>
                </a:solidFill>
              </a:ln>
            </c:spPr>
          </c:dPt>
          <c:dPt>
            <c:idx val="1"/>
            <c:spPr>
              <a:solidFill>
                <a:srgbClr val="FFFF00"/>
              </a:solidFill>
              <a:ln>
                <a:solidFill>
                  <a:sysClr val="windowText" lastClr="000000"/>
                </a:solidFill>
              </a:ln>
            </c:spPr>
          </c:dPt>
          <c:dPt>
            <c:idx val="2"/>
            <c:spPr>
              <a:solidFill>
                <a:srgbClr val="FF0000"/>
              </a:solidFill>
              <a:ln>
                <a:solidFill>
                  <a:sysClr val="windowText" lastClr="000000"/>
                </a:solidFill>
              </a:ln>
            </c:spPr>
          </c:dPt>
          <c:errBars>
            <c:errBarType val="both"/>
            <c:errValType val="cust"/>
            <c:plus>
              <c:numRef>
                <c:f>Sheet1!$I$12:$K$12</c:f>
                <c:numCache>
                  <c:formatCode>General</c:formatCode>
                  <c:ptCount val="3"/>
                  <c:pt idx="0">
                    <c:v>3.4581084837978167</c:v>
                  </c:pt>
                  <c:pt idx="1">
                    <c:v>21.919066824940113</c:v>
                  </c:pt>
                  <c:pt idx="2">
                    <c:v>120.07237400834538</c:v>
                  </c:pt>
                </c:numCache>
              </c:numRef>
            </c:plus>
            <c:minus>
              <c:numRef>
                <c:f>Sheet1!$I$12:$K$12</c:f>
                <c:numCache>
                  <c:formatCode>General</c:formatCode>
                  <c:ptCount val="3"/>
                  <c:pt idx="0">
                    <c:v>3.4581084837978167</c:v>
                  </c:pt>
                  <c:pt idx="1">
                    <c:v>21.919066824940113</c:v>
                  </c:pt>
                  <c:pt idx="2">
                    <c:v>120.07237400834538</c:v>
                  </c:pt>
                </c:numCache>
              </c:numRef>
            </c:minus>
          </c:errBars>
          <c:cat>
            <c:strRef>
              <c:f>Sheet1!$I$10:$K$10</c:f>
              <c:strCache>
                <c:ptCount val="3"/>
                <c:pt idx="0">
                  <c:v>Control</c:v>
                </c:pt>
                <c:pt idx="1">
                  <c:v>25 µM</c:v>
                </c:pt>
                <c:pt idx="2">
                  <c:v>100 µM</c:v>
                </c:pt>
              </c:strCache>
            </c:strRef>
          </c:cat>
          <c:val>
            <c:numRef>
              <c:f>Sheet1!$I$11:$K$11</c:f>
              <c:numCache>
                <c:formatCode>General</c:formatCode>
                <c:ptCount val="3"/>
                <c:pt idx="0">
                  <c:v>28.029333333333003</c:v>
                </c:pt>
                <c:pt idx="1">
                  <c:v>115.90714285714286</c:v>
                </c:pt>
                <c:pt idx="2">
                  <c:v>347.55</c:v>
                </c:pt>
              </c:numCache>
            </c:numRef>
          </c:val>
        </c:ser>
        <c:axId val="62441344"/>
        <c:axId val="62443520"/>
      </c:barChart>
      <c:catAx>
        <c:axId val="62441344"/>
        <c:scaling>
          <c:orientation val="minMax"/>
        </c:scaling>
        <c:delete val="1"/>
        <c:axPos val="b"/>
        <c:title>
          <c:tx>
            <c:rich>
              <a:bodyPr/>
              <a:lstStyle/>
              <a:p>
                <a:pPr algn="ctr" rtl="0">
                  <a:defRPr b="1"/>
                </a:pPr>
                <a:r>
                  <a:rPr lang="en-US" b="1" dirty="0" err="1" smtClean="0"/>
                  <a:t>Simvastatin</a:t>
                </a:r>
                <a:r>
                  <a:rPr lang="en-US" b="1" dirty="0" smtClean="0"/>
                  <a:t> (µM)</a:t>
                </a:r>
                <a:endParaRPr lang="en-US" b="1" dirty="0"/>
              </a:p>
            </c:rich>
          </c:tx>
          <c:layout>
            <c:manualLayout>
              <c:xMode val="edge"/>
              <c:yMode val="edge"/>
              <c:x val="0.49809454524706448"/>
              <c:y val="0.88773224043715859"/>
            </c:manualLayout>
          </c:layout>
        </c:title>
        <c:tickLblPos val="none"/>
        <c:crossAx val="62443520"/>
        <c:crosses val="autoZero"/>
        <c:auto val="1"/>
        <c:lblAlgn val="ctr"/>
        <c:lblOffset val="100"/>
      </c:catAx>
      <c:valAx>
        <c:axId val="62443520"/>
        <c:scaling>
          <c:orientation val="minMax"/>
        </c:scaling>
        <c:axPos val="l"/>
        <c:numFmt formatCode="General" sourceLinked="1"/>
        <c:tickLblPos val="nextTo"/>
        <c:spPr>
          <a:ln>
            <a:solidFill>
              <a:schemeClr val="tx1"/>
            </a:solidFill>
          </a:ln>
        </c:spPr>
        <c:txPr>
          <a:bodyPr/>
          <a:lstStyle/>
          <a:p>
            <a:pPr>
              <a:defRPr sz="1200" b="1"/>
            </a:pPr>
            <a:endParaRPr lang="en-US"/>
          </a:p>
        </c:txPr>
        <c:crossAx val="62441344"/>
        <c:crosses val="autoZero"/>
        <c:crossBetween val="between"/>
        <c:majorUnit val="100"/>
      </c:valAx>
    </c:plotArea>
    <c:plotVisOnly val="1"/>
    <c:dispBlanksAs val="gap"/>
  </c:chart>
  <c:txPr>
    <a:bodyPr/>
    <a:lstStyle/>
    <a:p>
      <a:pPr>
        <a:defRPr sz="1400" b="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90FF02-DBF8-4919-A87C-C19A244F81C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A34AF33E-5D62-4022-8069-035CEAACD1AC}">
      <dgm:prSet phldrT="[Text]"/>
      <dgm:spPr/>
      <dgm:t>
        <a:bodyPr/>
        <a:lstStyle/>
        <a:p>
          <a:r>
            <a:rPr lang="en-US" dirty="0" smtClean="0">
              <a:solidFill>
                <a:schemeClr val="tx1"/>
              </a:solidFill>
            </a:rPr>
            <a:t>Does simvastatin affect phosphorylation of Akt ?</a:t>
          </a:r>
          <a:endParaRPr lang="en-US" dirty="0">
            <a:solidFill>
              <a:schemeClr val="tx1"/>
            </a:solidFill>
          </a:endParaRPr>
        </a:p>
      </dgm:t>
    </dgm:pt>
    <dgm:pt modelId="{C4A2CFA9-0C92-4D09-993C-A31FF78D9952}" type="parTrans" cxnId="{AD7CDB51-18F1-41AA-A31A-98120A2AD09F}">
      <dgm:prSet/>
      <dgm:spPr/>
      <dgm:t>
        <a:bodyPr/>
        <a:lstStyle/>
        <a:p>
          <a:endParaRPr lang="en-US"/>
        </a:p>
      </dgm:t>
    </dgm:pt>
    <dgm:pt modelId="{7903D6CB-3C2B-4D1D-AE13-2F92C54E5FC6}" type="sibTrans" cxnId="{AD7CDB51-18F1-41AA-A31A-98120A2AD09F}">
      <dgm:prSet/>
      <dgm:spPr/>
      <dgm:t>
        <a:bodyPr/>
        <a:lstStyle/>
        <a:p>
          <a:endParaRPr lang="en-US"/>
        </a:p>
      </dgm:t>
    </dgm:pt>
    <dgm:pt modelId="{685F3E3E-C14B-4C10-92FB-C41E787BAC1B}">
      <dgm:prSet phldrT="[Text]" custT="1"/>
      <dgm:spPr/>
      <dgm:t>
        <a:bodyPr/>
        <a:lstStyle/>
        <a:p>
          <a:r>
            <a:rPr lang="en-US" sz="2000" dirty="0" smtClean="0"/>
            <a:t>Western Blot Analysis</a:t>
          </a:r>
          <a:endParaRPr lang="en-US" sz="2000" dirty="0"/>
        </a:p>
      </dgm:t>
    </dgm:pt>
    <dgm:pt modelId="{A3425479-94C3-4990-9B84-1407A1D24BDD}" type="parTrans" cxnId="{9ACD78F5-D163-4465-B2EA-4C3F27C80F00}">
      <dgm:prSet/>
      <dgm:spPr/>
      <dgm:t>
        <a:bodyPr/>
        <a:lstStyle/>
        <a:p>
          <a:endParaRPr lang="en-US"/>
        </a:p>
      </dgm:t>
    </dgm:pt>
    <dgm:pt modelId="{634F3ED7-D5C3-4871-9467-A40144A91431}" type="sibTrans" cxnId="{9ACD78F5-D163-4465-B2EA-4C3F27C80F00}">
      <dgm:prSet/>
      <dgm:spPr/>
      <dgm:t>
        <a:bodyPr/>
        <a:lstStyle/>
        <a:p>
          <a:endParaRPr lang="en-US"/>
        </a:p>
      </dgm:t>
    </dgm:pt>
    <dgm:pt modelId="{80A4DEA6-DC78-48F3-B2C7-F7E11FAB0406}">
      <dgm:prSet phldrT="[Text]" custT="1"/>
      <dgm:spPr/>
      <dgm:t>
        <a:bodyPr/>
        <a:lstStyle/>
        <a:p>
          <a:r>
            <a:rPr lang="en-US" sz="2000" dirty="0" smtClean="0"/>
            <a:t>YES</a:t>
          </a:r>
          <a:endParaRPr lang="en-US" sz="2000" dirty="0"/>
        </a:p>
      </dgm:t>
    </dgm:pt>
    <dgm:pt modelId="{6FE8797E-3DB9-4B18-80FD-8B6CFC5569C4}" type="parTrans" cxnId="{90B4BD93-F92A-4B13-AE7C-451BBB5F83A1}">
      <dgm:prSet/>
      <dgm:spPr/>
      <dgm:t>
        <a:bodyPr/>
        <a:lstStyle/>
        <a:p>
          <a:endParaRPr lang="en-US"/>
        </a:p>
      </dgm:t>
    </dgm:pt>
    <dgm:pt modelId="{DF715492-57D1-4E08-B04A-1C253EA1AEB7}" type="sibTrans" cxnId="{90B4BD93-F92A-4B13-AE7C-451BBB5F83A1}">
      <dgm:prSet/>
      <dgm:spPr/>
      <dgm:t>
        <a:bodyPr/>
        <a:lstStyle/>
        <a:p>
          <a:endParaRPr lang="en-US"/>
        </a:p>
      </dgm:t>
    </dgm:pt>
    <dgm:pt modelId="{0059F4D7-732A-4768-9701-DAE7DABBBB8F}">
      <dgm:prSet phldrT="[Text]"/>
      <dgm:spPr/>
      <dgm:t>
        <a:bodyPr/>
        <a:lstStyle/>
        <a:p>
          <a:r>
            <a:rPr lang="en-US" dirty="0" smtClean="0">
              <a:solidFill>
                <a:schemeClr val="tx1"/>
              </a:solidFill>
            </a:rPr>
            <a:t>Does this change translate to change in behavior of the tumor ?</a:t>
          </a:r>
          <a:endParaRPr lang="en-US" dirty="0">
            <a:solidFill>
              <a:schemeClr val="tx1"/>
            </a:solidFill>
          </a:endParaRPr>
        </a:p>
      </dgm:t>
    </dgm:pt>
    <dgm:pt modelId="{E0472E3E-A050-4799-982F-84B1465AD96B}" type="parTrans" cxnId="{7A5BA89C-6D85-4836-A364-01A0271EB5F0}">
      <dgm:prSet/>
      <dgm:spPr/>
      <dgm:t>
        <a:bodyPr/>
        <a:lstStyle/>
        <a:p>
          <a:endParaRPr lang="en-US"/>
        </a:p>
      </dgm:t>
    </dgm:pt>
    <dgm:pt modelId="{40DFC208-C022-4BA6-A8B6-EFDF662F49CF}" type="sibTrans" cxnId="{7A5BA89C-6D85-4836-A364-01A0271EB5F0}">
      <dgm:prSet/>
      <dgm:spPr/>
      <dgm:t>
        <a:bodyPr/>
        <a:lstStyle/>
        <a:p>
          <a:endParaRPr lang="en-US"/>
        </a:p>
      </dgm:t>
    </dgm:pt>
    <dgm:pt modelId="{507F21F4-ED57-4F6A-A8E2-62132BEEFDEA}">
      <dgm:prSet phldrT="[Text]" custT="1"/>
      <dgm:spPr/>
      <dgm:t>
        <a:bodyPr/>
        <a:lstStyle/>
        <a:p>
          <a:endParaRPr lang="en-US" sz="2000" dirty="0" smtClean="0"/>
        </a:p>
        <a:p>
          <a:r>
            <a:rPr lang="en-US" sz="2000" dirty="0" smtClean="0"/>
            <a:t>Migration , Invasion , Proliferation ,</a:t>
          </a:r>
        </a:p>
        <a:p>
          <a:r>
            <a:rPr lang="en-US" sz="2000" dirty="0" smtClean="0"/>
            <a:t>Apoptosis , Foci formation .</a:t>
          </a:r>
        </a:p>
        <a:p>
          <a:r>
            <a:rPr lang="en-US" sz="1100" dirty="0" smtClean="0"/>
            <a:t> </a:t>
          </a:r>
        </a:p>
        <a:p>
          <a:endParaRPr lang="en-US" sz="1100" dirty="0" smtClean="0"/>
        </a:p>
      </dgm:t>
    </dgm:pt>
    <dgm:pt modelId="{F56B10A4-479F-42EF-89C6-82CD0C0BAFF5}" type="parTrans" cxnId="{7153B497-B819-47B7-AEAE-360326857C97}">
      <dgm:prSet/>
      <dgm:spPr/>
      <dgm:t>
        <a:bodyPr/>
        <a:lstStyle/>
        <a:p>
          <a:endParaRPr lang="en-US"/>
        </a:p>
      </dgm:t>
    </dgm:pt>
    <dgm:pt modelId="{B00E02E1-30D2-43AC-A9DE-E2BDD37A8AA7}" type="sibTrans" cxnId="{7153B497-B819-47B7-AEAE-360326857C97}">
      <dgm:prSet/>
      <dgm:spPr/>
      <dgm:t>
        <a:bodyPr/>
        <a:lstStyle/>
        <a:p>
          <a:endParaRPr lang="en-US"/>
        </a:p>
      </dgm:t>
    </dgm:pt>
    <dgm:pt modelId="{76D20519-5C57-461D-9ECA-75EBD91FA23B}">
      <dgm:prSet phldrT="[Text]" custT="1"/>
      <dgm:spPr/>
      <dgm:t>
        <a:bodyPr/>
        <a:lstStyle/>
        <a:p>
          <a:r>
            <a:rPr lang="en-US" sz="2000" dirty="0" smtClean="0"/>
            <a:t>YES</a:t>
          </a:r>
          <a:endParaRPr lang="en-US" sz="2000" dirty="0"/>
        </a:p>
      </dgm:t>
    </dgm:pt>
    <dgm:pt modelId="{957236F2-F548-402B-8059-68AABFFB05F1}" type="parTrans" cxnId="{60DAA70E-199D-4261-92CA-C17A5244095F}">
      <dgm:prSet/>
      <dgm:spPr/>
      <dgm:t>
        <a:bodyPr/>
        <a:lstStyle/>
        <a:p>
          <a:endParaRPr lang="en-US"/>
        </a:p>
      </dgm:t>
    </dgm:pt>
    <dgm:pt modelId="{1DAA1B94-4D01-4BBC-AFE2-EC07AED155E8}" type="sibTrans" cxnId="{60DAA70E-199D-4261-92CA-C17A5244095F}">
      <dgm:prSet/>
      <dgm:spPr/>
      <dgm:t>
        <a:bodyPr/>
        <a:lstStyle/>
        <a:p>
          <a:endParaRPr lang="en-US"/>
        </a:p>
      </dgm:t>
    </dgm:pt>
    <dgm:pt modelId="{1972AD1D-8345-4234-848D-8456892BF541}">
      <dgm:prSet phldrT="[Text]"/>
      <dgm:spPr/>
      <dgm:t>
        <a:bodyPr/>
        <a:lstStyle/>
        <a:p>
          <a:r>
            <a:rPr lang="en-US" dirty="0" smtClean="0">
              <a:solidFill>
                <a:schemeClr val="tx1"/>
              </a:solidFill>
            </a:rPr>
            <a:t>Can this change be reversed if Akt is over expressed (constitutively active) ?</a:t>
          </a:r>
          <a:endParaRPr lang="en-US" dirty="0">
            <a:solidFill>
              <a:schemeClr val="tx1"/>
            </a:solidFill>
          </a:endParaRPr>
        </a:p>
      </dgm:t>
    </dgm:pt>
    <dgm:pt modelId="{90C47DEE-A5F0-4EF2-A19C-439B629C00D7}" type="parTrans" cxnId="{0FD85329-8781-4AEB-B4EA-27113A4ADA46}">
      <dgm:prSet/>
      <dgm:spPr/>
      <dgm:t>
        <a:bodyPr/>
        <a:lstStyle/>
        <a:p>
          <a:endParaRPr lang="en-US"/>
        </a:p>
      </dgm:t>
    </dgm:pt>
    <dgm:pt modelId="{CC9327F5-7B4F-4C9D-B1D5-72CCDB8610C4}" type="sibTrans" cxnId="{0FD85329-8781-4AEB-B4EA-27113A4ADA46}">
      <dgm:prSet/>
      <dgm:spPr/>
      <dgm:t>
        <a:bodyPr/>
        <a:lstStyle/>
        <a:p>
          <a:endParaRPr lang="en-US"/>
        </a:p>
      </dgm:t>
    </dgm:pt>
    <dgm:pt modelId="{AE24A257-7621-4569-80F6-DB2BADD29741}">
      <dgm:prSet phldrT="[Text]" custT="1"/>
      <dgm:spPr/>
      <dgm:t>
        <a:bodyPr/>
        <a:lstStyle/>
        <a:p>
          <a:r>
            <a:rPr lang="en-US" sz="2000" dirty="0" smtClean="0"/>
            <a:t>Myr Akt</a:t>
          </a:r>
          <a:endParaRPr lang="en-US" sz="2000" dirty="0"/>
        </a:p>
      </dgm:t>
    </dgm:pt>
    <dgm:pt modelId="{B5693F4A-C7A7-43DA-8027-F10F213753EF}" type="parTrans" cxnId="{94D35D9A-F80B-4BBA-827D-97276575F657}">
      <dgm:prSet/>
      <dgm:spPr/>
      <dgm:t>
        <a:bodyPr/>
        <a:lstStyle/>
        <a:p>
          <a:endParaRPr lang="en-US"/>
        </a:p>
      </dgm:t>
    </dgm:pt>
    <dgm:pt modelId="{59B018F0-D202-452C-A01C-570D75ABD403}" type="sibTrans" cxnId="{94D35D9A-F80B-4BBA-827D-97276575F657}">
      <dgm:prSet/>
      <dgm:spPr/>
      <dgm:t>
        <a:bodyPr/>
        <a:lstStyle/>
        <a:p>
          <a:endParaRPr lang="en-US"/>
        </a:p>
      </dgm:t>
    </dgm:pt>
    <dgm:pt modelId="{B17DA1D3-4BA1-4E65-B7D2-9071D15B9B99}">
      <dgm:prSet phldrT="[Text]" custT="1"/>
      <dgm:spPr/>
      <dgm:t>
        <a:bodyPr/>
        <a:lstStyle/>
        <a:p>
          <a:r>
            <a:rPr lang="en-US" sz="2000" dirty="0" smtClean="0"/>
            <a:t>YES</a:t>
          </a:r>
          <a:endParaRPr lang="en-US" sz="2000" dirty="0"/>
        </a:p>
      </dgm:t>
    </dgm:pt>
    <dgm:pt modelId="{454477B1-735F-41AD-A1BC-A3C6D583BD3E}" type="parTrans" cxnId="{6A76973D-0C0D-4824-89D4-C4783E083FA3}">
      <dgm:prSet/>
      <dgm:spPr/>
      <dgm:t>
        <a:bodyPr/>
        <a:lstStyle/>
        <a:p>
          <a:endParaRPr lang="en-US"/>
        </a:p>
      </dgm:t>
    </dgm:pt>
    <dgm:pt modelId="{D7FDC1E1-12DD-4E4E-A8A0-3AA0D6E17EC2}" type="sibTrans" cxnId="{6A76973D-0C0D-4824-89D4-C4783E083FA3}">
      <dgm:prSet/>
      <dgm:spPr/>
      <dgm:t>
        <a:bodyPr/>
        <a:lstStyle/>
        <a:p>
          <a:endParaRPr lang="en-US"/>
        </a:p>
      </dgm:t>
    </dgm:pt>
    <dgm:pt modelId="{3EB2D0AB-F788-4B39-9CF6-84758E53E695}" type="pres">
      <dgm:prSet presAssocID="{1A90FF02-DBF8-4919-A87C-C19A244F81C9}" presName="Name0" presStyleCnt="0">
        <dgm:presLayoutVars>
          <dgm:dir/>
          <dgm:animLvl val="lvl"/>
          <dgm:resizeHandles val="exact"/>
        </dgm:presLayoutVars>
      </dgm:prSet>
      <dgm:spPr/>
      <dgm:t>
        <a:bodyPr/>
        <a:lstStyle/>
        <a:p>
          <a:endParaRPr lang="en-US"/>
        </a:p>
      </dgm:t>
    </dgm:pt>
    <dgm:pt modelId="{BE7B7F24-A747-421F-AE0C-7F7A12D6A927}" type="pres">
      <dgm:prSet presAssocID="{1972AD1D-8345-4234-848D-8456892BF541}" presName="boxAndChildren" presStyleCnt="0"/>
      <dgm:spPr/>
    </dgm:pt>
    <dgm:pt modelId="{FA242107-BE4C-4C84-AD30-89145A6097F1}" type="pres">
      <dgm:prSet presAssocID="{1972AD1D-8345-4234-848D-8456892BF541}" presName="parentTextBox" presStyleLbl="node1" presStyleIdx="0" presStyleCnt="3"/>
      <dgm:spPr/>
      <dgm:t>
        <a:bodyPr/>
        <a:lstStyle/>
        <a:p>
          <a:endParaRPr lang="en-US"/>
        </a:p>
      </dgm:t>
    </dgm:pt>
    <dgm:pt modelId="{BFDE3EF5-D165-4D63-8CD5-16DCB0F74FB0}" type="pres">
      <dgm:prSet presAssocID="{1972AD1D-8345-4234-848D-8456892BF541}" presName="entireBox" presStyleLbl="node1" presStyleIdx="0" presStyleCnt="3"/>
      <dgm:spPr/>
      <dgm:t>
        <a:bodyPr/>
        <a:lstStyle/>
        <a:p>
          <a:endParaRPr lang="en-US"/>
        </a:p>
      </dgm:t>
    </dgm:pt>
    <dgm:pt modelId="{E9F5328E-42B0-4F8B-915E-DB6779B658C4}" type="pres">
      <dgm:prSet presAssocID="{1972AD1D-8345-4234-848D-8456892BF541}" presName="descendantBox" presStyleCnt="0"/>
      <dgm:spPr/>
    </dgm:pt>
    <dgm:pt modelId="{77C11F70-9F44-40EE-B921-FA358FD84BE0}" type="pres">
      <dgm:prSet presAssocID="{AE24A257-7621-4569-80F6-DB2BADD29741}" presName="childTextBox" presStyleLbl="fgAccFollowNode1" presStyleIdx="0" presStyleCnt="6">
        <dgm:presLayoutVars>
          <dgm:bulletEnabled val="1"/>
        </dgm:presLayoutVars>
      </dgm:prSet>
      <dgm:spPr/>
      <dgm:t>
        <a:bodyPr/>
        <a:lstStyle/>
        <a:p>
          <a:endParaRPr lang="en-US"/>
        </a:p>
      </dgm:t>
    </dgm:pt>
    <dgm:pt modelId="{D5DF8C33-AD53-4CD4-A52C-205BD4F8F007}" type="pres">
      <dgm:prSet presAssocID="{B17DA1D3-4BA1-4E65-B7D2-9071D15B9B99}" presName="childTextBox" presStyleLbl="fgAccFollowNode1" presStyleIdx="1" presStyleCnt="6">
        <dgm:presLayoutVars>
          <dgm:bulletEnabled val="1"/>
        </dgm:presLayoutVars>
      </dgm:prSet>
      <dgm:spPr/>
      <dgm:t>
        <a:bodyPr/>
        <a:lstStyle/>
        <a:p>
          <a:endParaRPr lang="en-US"/>
        </a:p>
      </dgm:t>
    </dgm:pt>
    <dgm:pt modelId="{AA657F9E-8337-4B5A-B769-881EDA23FE8F}" type="pres">
      <dgm:prSet presAssocID="{40DFC208-C022-4BA6-A8B6-EFDF662F49CF}" presName="sp" presStyleCnt="0"/>
      <dgm:spPr/>
    </dgm:pt>
    <dgm:pt modelId="{12AB2139-94E6-473A-922C-475A9C746D44}" type="pres">
      <dgm:prSet presAssocID="{0059F4D7-732A-4768-9701-DAE7DABBBB8F}" presName="arrowAndChildren" presStyleCnt="0"/>
      <dgm:spPr/>
    </dgm:pt>
    <dgm:pt modelId="{E15CA4E2-F5F2-4204-935B-4620004FD76D}" type="pres">
      <dgm:prSet presAssocID="{0059F4D7-732A-4768-9701-DAE7DABBBB8F}" presName="parentTextArrow" presStyleLbl="node1" presStyleIdx="0" presStyleCnt="3"/>
      <dgm:spPr/>
      <dgm:t>
        <a:bodyPr/>
        <a:lstStyle/>
        <a:p>
          <a:endParaRPr lang="en-US"/>
        </a:p>
      </dgm:t>
    </dgm:pt>
    <dgm:pt modelId="{6717946A-027D-4170-BC41-C928F536890E}" type="pres">
      <dgm:prSet presAssocID="{0059F4D7-732A-4768-9701-DAE7DABBBB8F}" presName="arrow" presStyleLbl="node1" presStyleIdx="1" presStyleCnt="3"/>
      <dgm:spPr/>
      <dgm:t>
        <a:bodyPr/>
        <a:lstStyle/>
        <a:p>
          <a:endParaRPr lang="en-US"/>
        </a:p>
      </dgm:t>
    </dgm:pt>
    <dgm:pt modelId="{F4747CB5-9002-4344-B9F6-E91D9C13CD7C}" type="pres">
      <dgm:prSet presAssocID="{0059F4D7-732A-4768-9701-DAE7DABBBB8F}" presName="descendantArrow" presStyleCnt="0"/>
      <dgm:spPr/>
    </dgm:pt>
    <dgm:pt modelId="{93E37E8C-7205-4B8B-883D-880AF94B8B1C}" type="pres">
      <dgm:prSet presAssocID="{507F21F4-ED57-4F6A-A8E2-62132BEEFDEA}" presName="childTextArrow" presStyleLbl="fgAccFollowNode1" presStyleIdx="2" presStyleCnt="6">
        <dgm:presLayoutVars>
          <dgm:bulletEnabled val="1"/>
        </dgm:presLayoutVars>
      </dgm:prSet>
      <dgm:spPr/>
      <dgm:t>
        <a:bodyPr/>
        <a:lstStyle/>
        <a:p>
          <a:endParaRPr lang="en-US"/>
        </a:p>
      </dgm:t>
    </dgm:pt>
    <dgm:pt modelId="{70F15D90-5FCA-4DDD-9518-34B176998C0F}" type="pres">
      <dgm:prSet presAssocID="{76D20519-5C57-461D-9ECA-75EBD91FA23B}" presName="childTextArrow" presStyleLbl="fgAccFollowNode1" presStyleIdx="3" presStyleCnt="6">
        <dgm:presLayoutVars>
          <dgm:bulletEnabled val="1"/>
        </dgm:presLayoutVars>
      </dgm:prSet>
      <dgm:spPr/>
      <dgm:t>
        <a:bodyPr/>
        <a:lstStyle/>
        <a:p>
          <a:endParaRPr lang="en-US"/>
        </a:p>
      </dgm:t>
    </dgm:pt>
    <dgm:pt modelId="{BC7F2443-F9C8-42CB-9989-0964C05C4BB5}" type="pres">
      <dgm:prSet presAssocID="{7903D6CB-3C2B-4D1D-AE13-2F92C54E5FC6}" presName="sp" presStyleCnt="0"/>
      <dgm:spPr/>
    </dgm:pt>
    <dgm:pt modelId="{9000CF64-4FB8-4B40-9B0C-5BE3AC7675F0}" type="pres">
      <dgm:prSet presAssocID="{A34AF33E-5D62-4022-8069-035CEAACD1AC}" presName="arrowAndChildren" presStyleCnt="0"/>
      <dgm:spPr/>
    </dgm:pt>
    <dgm:pt modelId="{B2EB0359-2925-43CB-BEAA-CC512612614D}" type="pres">
      <dgm:prSet presAssocID="{A34AF33E-5D62-4022-8069-035CEAACD1AC}" presName="parentTextArrow" presStyleLbl="node1" presStyleIdx="1" presStyleCnt="3"/>
      <dgm:spPr/>
      <dgm:t>
        <a:bodyPr/>
        <a:lstStyle/>
        <a:p>
          <a:endParaRPr lang="en-US"/>
        </a:p>
      </dgm:t>
    </dgm:pt>
    <dgm:pt modelId="{C8FD24D8-9D61-4813-9F57-D375E5A792A4}" type="pres">
      <dgm:prSet presAssocID="{A34AF33E-5D62-4022-8069-035CEAACD1AC}" presName="arrow" presStyleLbl="node1" presStyleIdx="2" presStyleCnt="3"/>
      <dgm:spPr/>
      <dgm:t>
        <a:bodyPr/>
        <a:lstStyle/>
        <a:p>
          <a:endParaRPr lang="en-US"/>
        </a:p>
      </dgm:t>
    </dgm:pt>
    <dgm:pt modelId="{FC05AD43-1650-4D08-9B2B-9D810735D8F4}" type="pres">
      <dgm:prSet presAssocID="{A34AF33E-5D62-4022-8069-035CEAACD1AC}" presName="descendantArrow" presStyleCnt="0"/>
      <dgm:spPr/>
    </dgm:pt>
    <dgm:pt modelId="{40860E0D-CF23-4106-9B93-367504142C00}" type="pres">
      <dgm:prSet presAssocID="{685F3E3E-C14B-4C10-92FB-C41E787BAC1B}" presName="childTextArrow" presStyleLbl="fgAccFollowNode1" presStyleIdx="4" presStyleCnt="6">
        <dgm:presLayoutVars>
          <dgm:bulletEnabled val="1"/>
        </dgm:presLayoutVars>
      </dgm:prSet>
      <dgm:spPr/>
      <dgm:t>
        <a:bodyPr/>
        <a:lstStyle/>
        <a:p>
          <a:endParaRPr lang="en-US"/>
        </a:p>
      </dgm:t>
    </dgm:pt>
    <dgm:pt modelId="{152A140F-8D11-41B7-8FFA-0A7EE58E0559}" type="pres">
      <dgm:prSet presAssocID="{80A4DEA6-DC78-48F3-B2C7-F7E11FAB0406}" presName="childTextArrow" presStyleLbl="fgAccFollowNode1" presStyleIdx="5" presStyleCnt="6">
        <dgm:presLayoutVars>
          <dgm:bulletEnabled val="1"/>
        </dgm:presLayoutVars>
      </dgm:prSet>
      <dgm:spPr/>
      <dgm:t>
        <a:bodyPr/>
        <a:lstStyle/>
        <a:p>
          <a:endParaRPr lang="en-US"/>
        </a:p>
      </dgm:t>
    </dgm:pt>
  </dgm:ptLst>
  <dgm:cxnLst>
    <dgm:cxn modelId="{8BF63978-6D00-4D05-A499-2AC55E8C19D9}" type="presOf" srcId="{685F3E3E-C14B-4C10-92FB-C41E787BAC1B}" destId="{40860E0D-CF23-4106-9B93-367504142C00}" srcOrd="0" destOrd="0" presId="urn:microsoft.com/office/officeart/2005/8/layout/process4"/>
    <dgm:cxn modelId="{7153B497-B819-47B7-AEAE-360326857C97}" srcId="{0059F4D7-732A-4768-9701-DAE7DABBBB8F}" destId="{507F21F4-ED57-4F6A-A8E2-62132BEEFDEA}" srcOrd="0" destOrd="0" parTransId="{F56B10A4-479F-42EF-89C6-82CD0C0BAFF5}" sibTransId="{B00E02E1-30D2-43AC-A9DE-E2BDD37A8AA7}"/>
    <dgm:cxn modelId="{050AB96D-537A-465B-A5D7-796F85D63F92}" type="presOf" srcId="{507F21F4-ED57-4F6A-A8E2-62132BEEFDEA}" destId="{93E37E8C-7205-4B8B-883D-880AF94B8B1C}" srcOrd="0" destOrd="0" presId="urn:microsoft.com/office/officeart/2005/8/layout/process4"/>
    <dgm:cxn modelId="{C022B158-689F-4A00-A457-9E792B39FC74}" type="presOf" srcId="{0059F4D7-732A-4768-9701-DAE7DABBBB8F}" destId="{E15CA4E2-F5F2-4204-935B-4620004FD76D}" srcOrd="0" destOrd="0" presId="urn:microsoft.com/office/officeart/2005/8/layout/process4"/>
    <dgm:cxn modelId="{60DAA70E-199D-4261-92CA-C17A5244095F}" srcId="{0059F4D7-732A-4768-9701-DAE7DABBBB8F}" destId="{76D20519-5C57-461D-9ECA-75EBD91FA23B}" srcOrd="1" destOrd="0" parTransId="{957236F2-F548-402B-8059-68AABFFB05F1}" sibTransId="{1DAA1B94-4D01-4BBC-AFE2-EC07AED155E8}"/>
    <dgm:cxn modelId="{844A88D0-E641-452F-805C-44771021C3D6}" type="presOf" srcId="{AE24A257-7621-4569-80F6-DB2BADD29741}" destId="{77C11F70-9F44-40EE-B921-FA358FD84BE0}" srcOrd="0" destOrd="0" presId="urn:microsoft.com/office/officeart/2005/8/layout/process4"/>
    <dgm:cxn modelId="{9ACD78F5-D163-4465-B2EA-4C3F27C80F00}" srcId="{A34AF33E-5D62-4022-8069-035CEAACD1AC}" destId="{685F3E3E-C14B-4C10-92FB-C41E787BAC1B}" srcOrd="0" destOrd="0" parTransId="{A3425479-94C3-4990-9B84-1407A1D24BDD}" sibTransId="{634F3ED7-D5C3-4871-9467-A40144A91431}"/>
    <dgm:cxn modelId="{AD7CDB51-18F1-41AA-A31A-98120A2AD09F}" srcId="{1A90FF02-DBF8-4919-A87C-C19A244F81C9}" destId="{A34AF33E-5D62-4022-8069-035CEAACD1AC}" srcOrd="0" destOrd="0" parTransId="{C4A2CFA9-0C92-4D09-993C-A31FF78D9952}" sibTransId="{7903D6CB-3C2B-4D1D-AE13-2F92C54E5FC6}"/>
    <dgm:cxn modelId="{7A5BA89C-6D85-4836-A364-01A0271EB5F0}" srcId="{1A90FF02-DBF8-4919-A87C-C19A244F81C9}" destId="{0059F4D7-732A-4768-9701-DAE7DABBBB8F}" srcOrd="1" destOrd="0" parTransId="{E0472E3E-A050-4799-982F-84B1465AD96B}" sibTransId="{40DFC208-C022-4BA6-A8B6-EFDF662F49CF}"/>
    <dgm:cxn modelId="{1602A9C1-AB4A-4E52-ABA2-4CD56DC3F371}" type="presOf" srcId="{80A4DEA6-DC78-48F3-B2C7-F7E11FAB0406}" destId="{152A140F-8D11-41B7-8FFA-0A7EE58E0559}" srcOrd="0" destOrd="0" presId="urn:microsoft.com/office/officeart/2005/8/layout/process4"/>
    <dgm:cxn modelId="{280DB699-BE15-4972-A960-3EBCD2B8C154}" type="presOf" srcId="{76D20519-5C57-461D-9ECA-75EBD91FA23B}" destId="{70F15D90-5FCA-4DDD-9518-34B176998C0F}" srcOrd="0" destOrd="0" presId="urn:microsoft.com/office/officeart/2005/8/layout/process4"/>
    <dgm:cxn modelId="{6A76973D-0C0D-4824-89D4-C4783E083FA3}" srcId="{1972AD1D-8345-4234-848D-8456892BF541}" destId="{B17DA1D3-4BA1-4E65-B7D2-9071D15B9B99}" srcOrd="1" destOrd="0" parTransId="{454477B1-735F-41AD-A1BC-A3C6D583BD3E}" sibTransId="{D7FDC1E1-12DD-4E4E-A8A0-3AA0D6E17EC2}"/>
    <dgm:cxn modelId="{3EE9F2F9-4FB8-4B3E-B5AF-80DF52286A61}" type="presOf" srcId="{B17DA1D3-4BA1-4E65-B7D2-9071D15B9B99}" destId="{D5DF8C33-AD53-4CD4-A52C-205BD4F8F007}" srcOrd="0" destOrd="0" presId="urn:microsoft.com/office/officeart/2005/8/layout/process4"/>
    <dgm:cxn modelId="{4FACC46A-2FD4-4BC6-8B65-0E1DBD48FAD0}" type="presOf" srcId="{0059F4D7-732A-4768-9701-DAE7DABBBB8F}" destId="{6717946A-027D-4170-BC41-C928F536890E}" srcOrd="1" destOrd="0" presId="urn:microsoft.com/office/officeart/2005/8/layout/process4"/>
    <dgm:cxn modelId="{94D35D9A-F80B-4BBA-827D-97276575F657}" srcId="{1972AD1D-8345-4234-848D-8456892BF541}" destId="{AE24A257-7621-4569-80F6-DB2BADD29741}" srcOrd="0" destOrd="0" parTransId="{B5693F4A-C7A7-43DA-8027-F10F213753EF}" sibTransId="{59B018F0-D202-452C-A01C-570D75ABD403}"/>
    <dgm:cxn modelId="{8971D403-6CDD-45AC-A8DF-E09B5479F2D1}" type="presOf" srcId="{A34AF33E-5D62-4022-8069-035CEAACD1AC}" destId="{C8FD24D8-9D61-4813-9F57-D375E5A792A4}" srcOrd="1" destOrd="0" presId="urn:microsoft.com/office/officeart/2005/8/layout/process4"/>
    <dgm:cxn modelId="{90B4BD93-F92A-4B13-AE7C-451BBB5F83A1}" srcId="{A34AF33E-5D62-4022-8069-035CEAACD1AC}" destId="{80A4DEA6-DC78-48F3-B2C7-F7E11FAB0406}" srcOrd="1" destOrd="0" parTransId="{6FE8797E-3DB9-4B18-80FD-8B6CFC5569C4}" sibTransId="{DF715492-57D1-4E08-B04A-1C253EA1AEB7}"/>
    <dgm:cxn modelId="{EF817F7D-EDFE-415A-B472-0C3E7F76FCDD}" type="presOf" srcId="{1972AD1D-8345-4234-848D-8456892BF541}" destId="{BFDE3EF5-D165-4D63-8CD5-16DCB0F74FB0}" srcOrd="1" destOrd="0" presId="urn:microsoft.com/office/officeart/2005/8/layout/process4"/>
    <dgm:cxn modelId="{0FD85329-8781-4AEB-B4EA-27113A4ADA46}" srcId="{1A90FF02-DBF8-4919-A87C-C19A244F81C9}" destId="{1972AD1D-8345-4234-848D-8456892BF541}" srcOrd="2" destOrd="0" parTransId="{90C47DEE-A5F0-4EF2-A19C-439B629C00D7}" sibTransId="{CC9327F5-7B4F-4C9D-B1D5-72CCDB8610C4}"/>
    <dgm:cxn modelId="{D4B8DF7D-BED5-4759-A239-EAB4870C5A08}" type="presOf" srcId="{A34AF33E-5D62-4022-8069-035CEAACD1AC}" destId="{B2EB0359-2925-43CB-BEAA-CC512612614D}" srcOrd="0" destOrd="0" presId="urn:microsoft.com/office/officeart/2005/8/layout/process4"/>
    <dgm:cxn modelId="{20AE96B9-4A0B-4781-B887-E1FA3BB2D9E9}" type="presOf" srcId="{1A90FF02-DBF8-4919-A87C-C19A244F81C9}" destId="{3EB2D0AB-F788-4B39-9CF6-84758E53E695}" srcOrd="0" destOrd="0" presId="urn:microsoft.com/office/officeart/2005/8/layout/process4"/>
    <dgm:cxn modelId="{8B830EC5-8FC8-4C10-B4AA-600CE85DC828}" type="presOf" srcId="{1972AD1D-8345-4234-848D-8456892BF541}" destId="{FA242107-BE4C-4C84-AD30-89145A6097F1}" srcOrd="0" destOrd="0" presId="urn:microsoft.com/office/officeart/2005/8/layout/process4"/>
    <dgm:cxn modelId="{05A3538A-0B8B-4D49-807F-420B3DAD8996}" type="presParOf" srcId="{3EB2D0AB-F788-4B39-9CF6-84758E53E695}" destId="{BE7B7F24-A747-421F-AE0C-7F7A12D6A927}" srcOrd="0" destOrd="0" presId="urn:microsoft.com/office/officeart/2005/8/layout/process4"/>
    <dgm:cxn modelId="{04D59AD2-8DEF-4A10-8FA6-09EEAE6D42EF}" type="presParOf" srcId="{BE7B7F24-A747-421F-AE0C-7F7A12D6A927}" destId="{FA242107-BE4C-4C84-AD30-89145A6097F1}" srcOrd="0" destOrd="0" presId="urn:microsoft.com/office/officeart/2005/8/layout/process4"/>
    <dgm:cxn modelId="{564C21BF-B78C-48A3-AC37-0A5129E02A0A}" type="presParOf" srcId="{BE7B7F24-A747-421F-AE0C-7F7A12D6A927}" destId="{BFDE3EF5-D165-4D63-8CD5-16DCB0F74FB0}" srcOrd="1" destOrd="0" presId="urn:microsoft.com/office/officeart/2005/8/layout/process4"/>
    <dgm:cxn modelId="{6F6AAF49-0EF1-41E1-9827-AFA7BC171A96}" type="presParOf" srcId="{BE7B7F24-A747-421F-AE0C-7F7A12D6A927}" destId="{E9F5328E-42B0-4F8B-915E-DB6779B658C4}" srcOrd="2" destOrd="0" presId="urn:microsoft.com/office/officeart/2005/8/layout/process4"/>
    <dgm:cxn modelId="{451D8CD3-2DE9-41A9-8156-D11D64451A61}" type="presParOf" srcId="{E9F5328E-42B0-4F8B-915E-DB6779B658C4}" destId="{77C11F70-9F44-40EE-B921-FA358FD84BE0}" srcOrd="0" destOrd="0" presId="urn:microsoft.com/office/officeart/2005/8/layout/process4"/>
    <dgm:cxn modelId="{8C32914C-3439-4845-B984-07804EC5C856}" type="presParOf" srcId="{E9F5328E-42B0-4F8B-915E-DB6779B658C4}" destId="{D5DF8C33-AD53-4CD4-A52C-205BD4F8F007}" srcOrd="1" destOrd="0" presId="urn:microsoft.com/office/officeart/2005/8/layout/process4"/>
    <dgm:cxn modelId="{2B169B2F-D287-4AA1-AED4-3687BCCA66B4}" type="presParOf" srcId="{3EB2D0AB-F788-4B39-9CF6-84758E53E695}" destId="{AA657F9E-8337-4B5A-B769-881EDA23FE8F}" srcOrd="1" destOrd="0" presId="urn:microsoft.com/office/officeart/2005/8/layout/process4"/>
    <dgm:cxn modelId="{46C648A1-C723-41B8-8F0E-4E5334AC8D88}" type="presParOf" srcId="{3EB2D0AB-F788-4B39-9CF6-84758E53E695}" destId="{12AB2139-94E6-473A-922C-475A9C746D44}" srcOrd="2" destOrd="0" presId="urn:microsoft.com/office/officeart/2005/8/layout/process4"/>
    <dgm:cxn modelId="{56E5D96C-3CCD-454F-9B85-B3F9E479EEBA}" type="presParOf" srcId="{12AB2139-94E6-473A-922C-475A9C746D44}" destId="{E15CA4E2-F5F2-4204-935B-4620004FD76D}" srcOrd="0" destOrd="0" presId="urn:microsoft.com/office/officeart/2005/8/layout/process4"/>
    <dgm:cxn modelId="{73C22595-46A1-4E20-8A95-20A673F2BBD4}" type="presParOf" srcId="{12AB2139-94E6-473A-922C-475A9C746D44}" destId="{6717946A-027D-4170-BC41-C928F536890E}" srcOrd="1" destOrd="0" presId="urn:microsoft.com/office/officeart/2005/8/layout/process4"/>
    <dgm:cxn modelId="{678F5D32-AC17-46E3-A9CF-3886615C5712}" type="presParOf" srcId="{12AB2139-94E6-473A-922C-475A9C746D44}" destId="{F4747CB5-9002-4344-B9F6-E91D9C13CD7C}" srcOrd="2" destOrd="0" presId="urn:microsoft.com/office/officeart/2005/8/layout/process4"/>
    <dgm:cxn modelId="{C46EAFD3-63E6-43AB-85FC-0C3431132D9A}" type="presParOf" srcId="{F4747CB5-9002-4344-B9F6-E91D9C13CD7C}" destId="{93E37E8C-7205-4B8B-883D-880AF94B8B1C}" srcOrd="0" destOrd="0" presId="urn:microsoft.com/office/officeart/2005/8/layout/process4"/>
    <dgm:cxn modelId="{13CB42AE-F568-4721-8D9C-5C54B95D64B3}" type="presParOf" srcId="{F4747CB5-9002-4344-B9F6-E91D9C13CD7C}" destId="{70F15D90-5FCA-4DDD-9518-34B176998C0F}" srcOrd="1" destOrd="0" presId="urn:microsoft.com/office/officeart/2005/8/layout/process4"/>
    <dgm:cxn modelId="{F6B34057-4C9A-4543-BE2F-F5647178F4CB}" type="presParOf" srcId="{3EB2D0AB-F788-4B39-9CF6-84758E53E695}" destId="{BC7F2443-F9C8-42CB-9989-0964C05C4BB5}" srcOrd="3" destOrd="0" presId="urn:microsoft.com/office/officeart/2005/8/layout/process4"/>
    <dgm:cxn modelId="{A30B2B9F-CFAF-4BBD-9506-0FD79F952FE0}" type="presParOf" srcId="{3EB2D0AB-F788-4B39-9CF6-84758E53E695}" destId="{9000CF64-4FB8-4B40-9B0C-5BE3AC7675F0}" srcOrd="4" destOrd="0" presId="urn:microsoft.com/office/officeart/2005/8/layout/process4"/>
    <dgm:cxn modelId="{545FF75D-8E37-486E-BDA0-CA142B091781}" type="presParOf" srcId="{9000CF64-4FB8-4B40-9B0C-5BE3AC7675F0}" destId="{B2EB0359-2925-43CB-BEAA-CC512612614D}" srcOrd="0" destOrd="0" presId="urn:microsoft.com/office/officeart/2005/8/layout/process4"/>
    <dgm:cxn modelId="{5838AFD4-D686-4661-A152-81F74134FDFA}" type="presParOf" srcId="{9000CF64-4FB8-4B40-9B0C-5BE3AC7675F0}" destId="{C8FD24D8-9D61-4813-9F57-D375E5A792A4}" srcOrd="1" destOrd="0" presId="urn:microsoft.com/office/officeart/2005/8/layout/process4"/>
    <dgm:cxn modelId="{D8C9AFC1-9620-4422-9F1A-AAA8B40B8E82}" type="presParOf" srcId="{9000CF64-4FB8-4B40-9B0C-5BE3AC7675F0}" destId="{FC05AD43-1650-4D08-9B2B-9D810735D8F4}" srcOrd="2" destOrd="0" presId="urn:microsoft.com/office/officeart/2005/8/layout/process4"/>
    <dgm:cxn modelId="{CC70329D-6627-4BFE-95B6-2171A4220596}" type="presParOf" srcId="{FC05AD43-1650-4D08-9B2B-9D810735D8F4}" destId="{40860E0D-CF23-4106-9B93-367504142C00}" srcOrd="0" destOrd="0" presId="urn:microsoft.com/office/officeart/2005/8/layout/process4"/>
    <dgm:cxn modelId="{F6B8291F-70A1-400D-96FC-7FBC4D1DA0C3}" type="presParOf" srcId="{FC05AD43-1650-4D08-9B2B-9D810735D8F4}" destId="{152A140F-8D11-41B7-8FFA-0A7EE58E0559}"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3F2302-EBBC-4869-8423-36866EF5B58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E7CC4C5D-C323-403E-8046-A02F5D81829F}">
      <dgm:prSet phldrT="[Text]"/>
      <dgm:spPr/>
      <dgm:t>
        <a:bodyPr/>
        <a:lstStyle/>
        <a:p>
          <a:r>
            <a:rPr lang="en-US" dirty="0" smtClean="0">
              <a:solidFill>
                <a:schemeClr val="tx1"/>
              </a:solidFill>
            </a:rPr>
            <a:t> Can this effect be reproduced In Vivo ?</a:t>
          </a:r>
          <a:endParaRPr lang="en-US" dirty="0">
            <a:solidFill>
              <a:schemeClr val="tx1"/>
            </a:solidFill>
          </a:endParaRPr>
        </a:p>
      </dgm:t>
    </dgm:pt>
    <dgm:pt modelId="{0D1ADE69-CE7E-4079-9C4C-386ED56D7DC1}" type="parTrans" cxnId="{F8B1B959-2C38-4747-95D2-26BB2BF13C33}">
      <dgm:prSet/>
      <dgm:spPr/>
      <dgm:t>
        <a:bodyPr/>
        <a:lstStyle/>
        <a:p>
          <a:endParaRPr lang="en-US"/>
        </a:p>
      </dgm:t>
    </dgm:pt>
    <dgm:pt modelId="{A3C6EEE6-2D9D-437B-8778-34DA03B5B66E}" type="sibTrans" cxnId="{F8B1B959-2C38-4747-95D2-26BB2BF13C33}">
      <dgm:prSet/>
      <dgm:spPr/>
      <dgm:t>
        <a:bodyPr/>
        <a:lstStyle/>
        <a:p>
          <a:endParaRPr lang="en-US"/>
        </a:p>
      </dgm:t>
    </dgm:pt>
    <dgm:pt modelId="{04D9E574-FAB3-4AD3-BA14-FFFE509903E5}">
      <dgm:prSet phldrT="[Text]" custT="1"/>
      <dgm:spPr/>
      <dgm:t>
        <a:bodyPr/>
        <a:lstStyle/>
        <a:p>
          <a:r>
            <a:rPr lang="en-US" sz="2000" dirty="0" smtClean="0"/>
            <a:t>Nude Mice Xenograft- Wt, Size, Growth, PSA level.</a:t>
          </a:r>
          <a:endParaRPr lang="en-US" sz="2000" dirty="0"/>
        </a:p>
      </dgm:t>
    </dgm:pt>
    <dgm:pt modelId="{43F754CE-188C-42AE-A13F-CCA5AEF5627B}" type="parTrans" cxnId="{AA9A5AA3-FB91-482F-AEA6-621899F9EA6D}">
      <dgm:prSet/>
      <dgm:spPr/>
      <dgm:t>
        <a:bodyPr/>
        <a:lstStyle/>
        <a:p>
          <a:endParaRPr lang="en-US"/>
        </a:p>
      </dgm:t>
    </dgm:pt>
    <dgm:pt modelId="{C93169D2-235D-43C8-9C8E-484C72C7E984}" type="sibTrans" cxnId="{AA9A5AA3-FB91-482F-AEA6-621899F9EA6D}">
      <dgm:prSet/>
      <dgm:spPr/>
      <dgm:t>
        <a:bodyPr/>
        <a:lstStyle/>
        <a:p>
          <a:endParaRPr lang="en-US"/>
        </a:p>
      </dgm:t>
    </dgm:pt>
    <dgm:pt modelId="{DF9AD938-6501-429B-A940-D1AD8EE6ADC0}">
      <dgm:prSet phldrT="[Text]" custT="1"/>
      <dgm:spPr/>
      <dgm:t>
        <a:bodyPr/>
        <a:lstStyle/>
        <a:p>
          <a:r>
            <a:rPr lang="en-US" sz="2000" dirty="0" smtClean="0"/>
            <a:t>Yes</a:t>
          </a:r>
          <a:endParaRPr lang="en-US" sz="2000" dirty="0"/>
        </a:p>
      </dgm:t>
    </dgm:pt>
    <dgm:pt modelId="{0563064F-D233-477C-AD00-EDC134D2D735}" type="parTrans" cxnId="{CCB44BA8-D345-4377-9172-B773FF13AE06}">
      <dgm:prSet/>
      <dgm:spPr/>
      <dgm:t>
        <a:bodyPr/>
        <a:lstStyle/>
        <a:p>
          <a:endParaRPr lang="en-US"/>
        </a:p>
      </dgm:t>
    </dgm:pt>
    <dgm:pt modelId="{EF954B7C-97DC-49BD-BBD4-E276D2ECF3B6}" type="sibTrans" cxnId="{CCB44BA8-D345-4377-9172-B773FF13AE06}">
      <dgm:prSet/>
      <dgm:spPr/>
      <dgm:t>
        <a:bodyPr/>
        <a:lstStyle/>
        <a:p>
          <a:endParaRPr lang="en-US"/>
        </a:p>
      </dgm:t>
    </dgm:pt>
    <dgm:pt modelId="{78E56061-FDCB-4604-B759-B7EBC8C5A5F1}">
      <dgm:prSet phldrT="[Text]"/>
      <dgm:spPr/>
      <dgm:t>
        <a:bodyPr/>
        <a:lstStyle/>
        <a:p>
          <a:r>
            <a:rPr lang="en-US" dirty="0" smtClean="0">
              <a:solidFill>
                <a:schemeClr val="tx1"/>
              </a:solidFill>
            </a:rPr>
            <a:t>Are the same effects seen in patients  ?</a:t>
          </a:r>
          <a:endParaRPr lang="en-US" dirty="0">
            <a:solidFill>
              <a:schemeClr val="tx1"/>
            </a:solidFill>
          </a:endParaRPr>
        </a:p>
      </dgm:t>
    </dgm:pt>
    <dgm:pt modelId="{73A5A458-DE96-45E7-8BBC-D07DF40567F0}" type="parTrans" cxnId="{2627BA1C-0925-403B-96BB-EC35803FA527}">
      <dgm:prSet/>
      <dgm:spPr/>
      <dgm:t>
        <a:bodyPr/>
        <a:lstStyle/>
        <a:p>
          <a:endParaRPr lang="en-US"/>
        </a:p>
      </dgm:t>
    </dgm:pt>
    <dgm:pt modelId="{0C61F40B-7E5F-487B-9244-990A18E03CDD}" type="sibTrans" cxnId="{2627BA1C-0925-403B-96BB-EC35803FA527}">
      <dgm:prSet/>
      <dgm:spPr/>
      <dgm:t>
        <a:bodyPr/>
        <a:lstStyle/>
        <a:p>
          <a:endParaRPr lang="en-US"/>
        </a:p>
      </dgm:t>
    </dgm:pt>
    <dgm:pt modelId="{9D3060AA-4748-4E6D-BE9B-AE77B8C6A9F3}">
      <dgm:prSet phldrT="[Text]" custT="1"/>
      <dgm:spPr/>
      <dgm:t>
        <a:bodyPr/>
        <a:lstStyle/>
        <a:p>
          <a:r>
            <a:rPr lang="en-US" sz="2000" dirty="0" smtClean="0"/>
            <a:t>Work in progress</a:t>
          </a:r>
          <a:endParaRPr lang="en-US" sz="2000" dirty="0"/>
        </a:p>
      </dgm:t>
    </dgm:pt>
    <dgm:pt modelId="{C48F4575-D193-4D5A-BAA5-ACA9D8547372}" type="parTrans" cxnId="{B57D9101-878D-4F7A-A63C-A5DE51CDE1EA}">
      <dgm:prSet/>
      <dgm:spPr/>
      <dgm:t>
        <a:bodyPr/>
        <a:lstStyle/>
        <a:p>
          <a:endParaRPr lang="en-US"/>
        </a:p>
      </dgm:t>
    </dgm:pt>
    <dgm:pt modelId="{59CF45F1-15D8-40E2-9848-2C54DD1F8655}" type="sibTrans" cxnId="{B57D9101-878D-4F7A-A63C-A5DE51CDE1EA}">
      <dgm:prSet/>
      <dgm:spPr/>
      <dgm:t>
        <a:bodyPr/>
        <a:lstStyle/>
        <a:p>
          <a:endParaRPr lang="en-US"/>
        </a:p>
      </dgm:t>
    </dgm:pt>
    <dgm:pt modelId="{1A5AE2A6-E79A-4B98-B8A9-E22683790736}">
      <dgm:prSet phldrT="[Text]"/>
      <dgm:spPr/>
      <dgm:t>
        <a:bodyPr/>
        <a:lstStyle/>
        <a:p>
          <a:r>
            <a:rPr lang="en-US" dirty="0" smtClean="0"/>
            <a:t>?</a:t>
          </a:r>
          <a:endParaRPr lang="en-US" dirty="0"/>
        </a:p>
      </dgm:t>
    </dgm:pt>
    <dgm:pt modelId="{9190C9BC-F488-4388-96D5-69B7329C92D6}" type="parTrans" cxnId="{8D446AB7-C0CE-44E1-99A7-DDA5F85F5D66}">
      <dgm:prSet/>
      <dgm:spPr/>
      <dgm:t>
        <a:bodyPr/>
        <a:lstStyle/>
        <a:p>
          <a:endParaRPr lang="en-US"/>
        </a:p>
      </dgm:t>
    </dgm:pt>
    <dgm:pt modelId="{AD51E9EE-E9CB-432E-9351-568CB8B852B1}" type="sibTrans" cxnId="{8D446AB7-C0CE-44E1-99A7-DDA5F85F5D66}">
      <dgm:prSet/>
      <dgm:spPr/>
      <dgm:t>
        <a:bodyPr/>
        <a:lstStyle/>
        <a:p>
          <a:endParaRPr lang="en-US"/>
        </a:p>
      </dgm:t>
    </dgm:pt>
    <dgm:pt modelId="{6AD11C11-61D3-439B-857B-AECC7431F652}">
      <dgm:prSet phldrT="[Text]"/>
      <dgm:spPr/>
      <dgm:t>
        <a:bodyPr/>
        <a:lstStyle/>
        <a:p>
          <a:r>
            <a:rPr lang="en-US" dirty="0" smtClean="0">
              <a:solidFill>
                <a:schemeClr val="tx1"/>
              </a:solidFill>
            </a:rPr>
            <a:t>Prospective Clinical trial ? </a:t>
          </a:r>
          <a:endParaRPr lang="en-US" dirty="0">
            <a:solidFill>
              <a:schemeClr val="tx1"/>
            </a:solidFill>
          </a:endParaRPr>
        </a:p>
      </dgm:t>
    </dgm:pt>
    <dgm:pt modelId="{9DBD5344-598A-4A3B-AC69-F58CD575CA8B}" type="parTrans" cxnId="{BA047028-AF6B-480B-AF26-2346855BA51A}">
      <dgm:prSet/>
      <dgm:spPr/>
      <dgm:t>
        <a:bodyPr/>
        <a:lstStyle/>
        <a:p>
          <a:endParaRPr lang="en-US"/>
        </a:p>
      </dgm:t>
    </dgm:pt>
    <dgm:pt modelId="{A5AD01C5-8BB3-4898-AC87-104C0E896B8B}" type="sibTrans" cxnId="{BA047028-AF6B-480B-AF26-2346855BA51A}">
      <dgm:prSet/>
      <dgm:spPr/>
      <dgm:t>
        <a:bodyPr/>
        <a:lstStyle/>
        <a:p>
          <a:endParaRPr lang="en-US"/>
        </a:p>
      </dgm:t>
    </dgm:pt>
    <dgm:pt modelId="{5835C7D4-1FEB-4A70-9471-3FE6FB924087}">
      <dgm:prSet phldrT="[Text]" custT="1"/>
      <dgm:spPr/>
      <dgm:t>
        <a:bodyPr/>
        <a:lstStyle/>
        <a:p>
          <a:r>
            <a:rPr lang="en-US" sz="2000" dirty="0" smtClean="0"/>
            <a:t>Work in Progress</a:t>
          </a:r>
          <a:endParaRPr lang="en-US" sz="2000" dirty="0"/>
        </a:p>
      </dgm:t>
    </dgm:pt>
    <dgm:pt modelId="{23933FAE-B245-4ADF-9B5F-6ABA00E836C6}" type="parTrans" cxnId="{2256B69F-17BA-487F-B5C2-F4558E7B3F96}">
      <dgm:prSet/>
      <dgm:spPr/>
      <dgm:t>
        <a:bodyPr/>
        <a:lstStyle/>
        <a:p>
          <a:endParaRPr lang="en-US"/>
        </a:p>
      </dgm:t>
    </dgm:pt>
    <dgm:pt modelId="{65A764AA-88C3-453E-B4B5-A70C3BADFD4C}" type="sibTrans" cxnId="{2256B69F-17BA-487F-B5C2-F4558E7B3F96}">
      <dgm:prSet/>
      <dgm:spPr/>
      <dgm:t>
        <a:bodyPr/>
        <a:lstStyle/>
        <a:p>
          <a:endParaRPr lang="en-US"/>
        </a:p>
      </dgm:t>
    </dgm:pt>
    <dgm:pt modelId="{1991CD9B-8F06-443B-9A2F-32616E3001C8}">
      <dgm:prSet phldrT="[Text]"/>
      <dgm:spPr/>
      <dgm:t>
        <a:bodyPr/>
        <a:lstStyle/>
        <a:p>
          <a:r>
            <a:rPr lang="en-US" dirty="0" smtClean="0"/>
            <a:t>?</a:t>
          </a:r>
          <a:endParaRPr lang="en-US" dirty="0"/>
        </a:p>
      </dgm:t>
    </dgm:pt>
    <dgm:pt modelId="{6072B3D8-1966-4C30-8864-8DDF4B0F6F74}" type="parTrans" cxnId="{DFDDE4C4-C24E-40F5-960A-6A1C672973EA}">
      <dgm:prSet/>
      <dgm:spPr/>
      <dgm:t>
        <a:bodyPr/>
        <a:lstStyle/>
        <a:p>
          <a:endParaRPr lang="en-US"/>
        </a:p>
      </dgm:t>
    </dgm:pt>
    <dgm:pt modelId="{877E6978-CB5A-4DC8-A3B3-CF9689E04242}" type="sibTrans" cxnId="{DFDDE4C4-C24E-40F5-960A-6A1C672973EA}">
      <dgm:prSet/>
      <dgm:spPr/>
      <dgm:t>
        <a:bodyPr/>
        <a:lstStyle/>
        <a:p>
          <a:endParaRPr lang="en-US"/>
        </a:p>
      </dgm:t>
    </dgm:pt>
    <dgm:pt modelId="{76ED677D-0770-4984-9A62-1125A2F8C7B5}" type="pres">
      <dgm:prSet presAssocID="{863F2302-EBBC-4869-8423-36866EF5B581}" presName="Name0" presStyleCnt="0">
        <dgm:presLayoutVars>
          <dgm:dir/>
          <dgm:animLvl val="lvl"/>
          <dgm:resizeHandles val="exact"/>
        </dgm:presLayoutVars>
      </dgm:prSet>
      <dgm:spPr/>
      <dgm:t>
        <a:bodyPr/>
        <a:lstStyle/>
        <a:p>
          <a:endParaRPr lang="en-US"/>
        </a:p>
      </dgm:t>
    </dgm:pt>
    <dgm:pt modelId="{6A23F4AB-D710-4E3C-BB92-D23ED6C18E3C}" type="pres">
      <dgm:prSet presAssocID="{6AD11C11-61D3-439B-857B-AECC7431F652}" presName="boxAndChildren" presStyleCnt="0"/>
      <dgm:spPr/>
    </dgm:pt>
    <dgm:pt modelId="{6491FE6E-C7EF-4191-87C5-6E56B2ABE134}" type="pres">
      <dgm:prSet presAssocID="{6AD11C11-61D3-439B-857B-AECC7431F652}" presName="parentTextBox" presStyleLbl="node1" presStyleIdx="0" presStyleCnt="3"/>
      <dgm:spPr/>
      <dgm:t>
        <a:bodyPr/>
        <a:lstStyle/>
        <a:p>
          <a:endParaRPr lang="en-US"/>
        </a:p>
      </dgm:t>
    </dgm:pt>
    <dgm:pt modelId="{C0597A36-C63D-48B9-9316-6189B5FB5D69}" type="pres">
      <dgm:prSet presAssocID="{6AD11C11-61D3-439B-857B-AECC7431F652}" presName="entireBox" presStyleLbl="node1" presStyleIdx="0" presStyleCnt="3"/>
      <dgm:spPr/>
      <dgm:t>
        <a:bodyPr/>
        <a:lstStyle/>
        <a:p>
          <a:endParaRPr lang="en-US"/>
        </a:p>
      </dgm:t>
    </dgm:pt>
    <dgm:pt modelId="{0DCEDC61-FE26-4ECE-BA3D-62F37F59584A}" type="pres">
      <dgm:prSet presAssocID="{6AD11C11-61D3-439B-857B-AECC7431F652}" presName="descendantBox" presStyleCnt="0"/>
      <dgm:spPr/>
    </dgm:pt>
    <dgm:pt modelId="{64D9B58F-F375-4942-BC55-80D9ECE2ECDC}" type="pres">
      <dgm:prSet presAssocID="{5835C7D4-1FEB-4A70-9471-3FE6FB924087}" presName="childTextBox" presStyleLbl="fgAccFollowNode1" presStyleIdx="0" presStyleCnt="6">
        <dgm:presLayoutVars>
          <dgm:bulletEnabled val="1"/>
        </dgm:presLayoutVars>
      </dgm:prSet>
      <dgm:spPr/>
      <dgm:t>
        <a:bodyPr/>
        <a:lstStyle/>
        <a:p>
          <a:endParaRPr lang="en-US"/>
        </a:p>
      </dgm:t>
    </dgm:pt>
    <dgm:pt modelId="{0406AF33-10DB-4BEA-88FD-0E1D2D4C3F5F}" type="pres">
      <dgm:prSet presAssocID="{1991CD9B-8F06-443B-9A2F-32616E3001C8}" presName="childTextBox" presStyleLbl="fgAccFollowNode1" presStyleIdx="1" presStyleCnt="6">
        <dgm:presLayoutVars>
          <dgm:bulletEnabled val="1"/>
        </dgm:presLayoutVars>
      </dgm:prSet>
      <dgm:spPr/>
      <dgm:t>
        <a:bodyPr/>
        <a:lstStyle/>
        <a:p>
          <a:endParaRPr lang="en-US"/>
        </a:p>
      </dgm:t>
    </dgm:pt>
    <dgm:pt modelId="{84B6261B-03DF-4A89-93EE-50332931DED9}" type="pres">
      <dgm:prSet presAssocID="{0C61F40B-7E5F-487B-9244-990A18E03CDD}" presName="sp" presStyleCnt="0"/>
      <dgm:spPr/>
    </dgm:pt>
    <dgm:pt modelId="{1C5F9518-3C3B-40E4-9669-52CD0037986F}" type="pres">
      <dgm:prSet presAssocID="{78E56061-FDCB-4604-B759-B7EBC8C5A5F1}" presName="arrowAndChildren" presStyleCnt="0"/>
      <dgm:spPr/>
    </dgm:pt>
    <dgm:pt modelId="{C2EA1134-D93A-4286-92CD-B4EBAB7E15DA}" type="pres">
      <dgm:prSet presAssocID="{78E56061-FDCB-4604-B759-B7EBC8C5A5F1}" presName="parentTextArrow" presStyleLbl="node1" presStyleIdx="0" presStyleCnt="3"/>
      <dgm:spPr/>
      <dgm:t>
        <a:bodyPr/>
        <a:lstStyle/>
        <a:p>
          <a:endParaRPr lang="en-US"/>
        </a:p>
      </dgm:t>
    </dgm:pt>
    <dgm:pt modelId="{18784647-93EC-40AF-8156-DD5D24BAF3CF}" type="pres">
      <dgm:prSet presAssocID="{78E56061-FDCB-4604-B759-B7EBC8C5A5F1}" presName="arrow" presStyleLbl="node1" presStyleIdx="1" presStyleCnt="3"/>
      <dgm:spPr/>
      <dgm:t>
        <a:bodyPr/>
        <a:lstStyle/>
        <a:p>
          <a:endParaRPr lang="en-US"/>
        </a:p>
      </dgm:t>
    </dgm:pt>
    <dgm:pt modelId="{4F017627-BA40-4B61-8BFB-878A797C243A}" type="pres">
      <dgm:prSet presAssocID="{78E56061-FDCB-4604-B759-B7EBC8C5A5F1}" presName="descendantArrow" presStyleCnt="0"/>
      <dgm:spPr/>
    </dgm:pt>
    <dgm:pt modelId="{E5679980-845F-410D-B7A9-A14FAD6692C7}" type="pres">
      <dgm:prSet presAssocID="{9D3060AA-4748-4E6D-BE9B-AE77B8C6A9F3}" presName="childTextArrow" presStyleLbl="fgAccFollowNode1" presStyleIdx="2" presStyleCnt="6">
        <dgm:presLayoutVars>
          <dgm:bulletEnabled val="1"/>
        </dgm:presLayoutVars>
      </dgm:prSet>
      <dgm:spPr/>
      <dgm:t>
        <a:bodyPr/>
        <a:lstStyle/>
        <a:p>
          <a:endParaRPr lang="en-US"/>
        </a:p>
      </dgm:t>
    </dgm:pt>
    <dgm:pt modelId="{CCDD8296-6D72-4611-A55D-CFDEB5024A62}" type="pres">
      <dgm:prSet presAssocID="{1A5AE2A6-E79A-4B98-B8A9-E22683790736}" presName="childTextArrow" presStyleLbl="fgAccFollowNode1" presStyleIdx="3" presStyleCnt="6">
        <dgm:presLayoutVars>
          <dgm:bulletEnabled val="1"/>
        </dgm:presLayoutVars>
      </dgm:prSet>
      <dgm:spPr/>
      <dgm:t>
        <a:bodyPr/>
        <a:lstStyle/>
        <a:p>
          <a:endParaRPr lang="en-US"/>
        </a:p>
      </dgm:t>
    </dgm:pt>
    <dgm:pt modelId="{84EF1DE3-C754-4F29-AFA4-3C42EB9E7C32}" type="pres">
      <dgm:prSet presAssocID="{A3C6EEE6-2D9D-437B-8778-34DA03B5B66E}" presName="sp" presStyleCnt="0"/>
      <dgm:spPr/>
    </dgm:pt>
    <dgm:pt modelId="{A1B8A28A-BB7C-4B9E-B5A5-58D080795EBD}" type="pres">
      <dgm:prSet presAssocID="{E7CC4C5D-C323-403E-8046-A02F5D81829F}" presName="arrowAndChildren" presStyleCnt="0"/>
      <dgm:spPr/>
    </dgm:pt>
    <dgm:pt modelId="{2712BE25-54A0-416A-A242-F3F692A50784}" type="pres">
      <dgm:prSet presAssocID="{E7CC4C5D-C323-403E-8046-A02F5D81829F}" presName="parentTextArrow" presStyleLbl="node1" presStyleIdx="1" presStyleCnt="3"/>
      <dgm:spPr/>
      <dgm:t>
        <a:bodyPr/>
        <a:lstStyle/>
        <a:p>
          <a:endParaRPr lang="en-US"/>
        </a:p>
      </dgm:t>
    </dgm:pt>
    <dgm:pt modelId="{11D2ECF3-0C9D-414E-8FAC-82F3FDD73990}" type="pres">
      <dgm:prSet presAssocID="{E7CC4C5D-C323-403E-8046-A02F5D81829F}" presName="arrow" presStyleLbl="node1" presStyleIdx="2" presStyleCnt="3"/>
      <dgm:spPr/>
      <dgm:t>
        <a:bodyPr/>
        <a:lstStyle/>
        <a:p>
          <a:endParaRPr lang="en-US"/>
        </a:p>
      </dgm:t>
    </dgm:pt>
    <dgm:pt modelId="{1164BB9D-465F-4CFD-8853-576714A9AB6E}" type="pres">
      <dgm:prSet presAssocID="{E7CC4C5D-C323-403E-8046-A02F5D81829F}" presName="descendantArrow" presStyleCnt="0"/>
      <dgm:spPr/>
    </dgm:pt>
    <dgm:pt modelId="{6746E891-FCD4-4B23-A493-37D991472DAB}" type="pres">
      <dgm:prSet presAssocID="{04D9E574-FAB3-4AD3-BA14-FFFE509903E5}" presName="childTextArrow" presStyleLbl="fgAccFollowNode1" presStyleIdx="4" presStyleCnt="6">
        <dgm:presLayoutVars>
          <dgm:bulletEnabled val="1"/>
        </dgm:presLayoutVars>
      </dgm:prSet>
      <dgm:spPr/>
      <dgm:t>
        <a:bodyPr/>
        <a:lstStyle/>
        <a:p>
          <a:endParaRPr lang="en-US"/>
        </a:p>
      </dgm:t>
    </dgm:pt>
    <dgm:pt modelId="{5F506932-6BB4-4AD7-A99C-D02AE57A9144}" type="pres">
      <dgm:prSet presAssocID="{DF9AD938-6501-429B-A940-D1AD8EE6ADC0}" presName="childTextArrow" presStyleLbl="fgAccFollowNode1" presStyleIdx="5" presStyleCnt="6">
        <dgm:presLayoutVars>
          <dgm:bulletEnabled val="1"/>
        </dgm:presLayoutVars>
      </dgm:prSet>
      <dgm:spPr/>
      <dgm:t>
        <a:bodyPr/>
        <a:lstStyle/>
        <a:p>
          <a:endParaRPr lang="en-US"/>
        </a:p>
      </dgm:t>
    </dgm:pt>
  </dgm:ptLst>
  <dgm:cxnLst>
    <dgm:cxn modelId="{2627BA1C-0925-403B-96BB-EC35803FA527}" srcId="{863F2302-EBBC-4869-8423-36866EF5B581}" destId="{78E56061-FDCB-4604-B759-B7EBC8C5A5F1}" srcOrd="1" destOrd="0" parTransId="{73A5A458-DE96-45E7-8BBC-D07DF40567F0}" sibTransId="{0C61F40B-7E5F-487B-9244-990A18E03CDD}"/>
    <dgm:cxn modelId="{CCB44BA8-D345-4377-9172-B773FF13AE06}" srcId="{E7CC4C5D-C323-403E-8046-A02F5D81829F}" destId="{DF9AD938-6501-429B-A940-D1AD8EE6ADC0}" srcOrd="1" destOrd="0" parTransId="{0563064F-D233-477C-AD00-EDC134D2D735}" sibTransId="{EF954B7C-97DC-49BD-BBD4-E276D2ECF3B6}"/>
    <dgm:cxn modelId="{71922F39-3646-4F4E-B0DE-6778F1701614}" type="presOf" srcId="{9D3060AA-4748-4E6D-BE9B-AE77B8C6A9F3}" destId="{E5679980-845F-410D-B7A9-A14FAD6692C7}" srcOrd="0" destOrd="0" presId="urn:microsoft.com/office/officeart/2005/8/layout/process4"/>
    <dgm:cxn modelId="{79399328-4B82-41FE-9C90-6F7839ED1D73}" type="presOf" srcId="{6AD11C11-61D3-439B-857B-AECC7431F652}" destId="{6491FE6E-C7EF-4191-87C5-6E56B2ABE134}" srcOrd="0" destOrd="0" presId="urn:microsoft.com/office/officeart/2005/8/layout/process4"/>
    <dgm:cxn modelId="{5353AB19-D55F-40C9-B5F4-D60FB47318FD}" type="presOf" srcId="{E7CC4C5D-C323-403E-8046-A02F5D81829F}" destId="{2712BE25-54A0-416A-A242-F3F692A50784}" srcOrd="0" destOrd="0" presId="urn:microsoft.com/office/officeart/2005/8/layout/process4"/>
    <dgm:cxn modelId="{69115B17-03D4-4660-B993-7FAB5609BC7B}" type="presOf" srcId="{1991CD9B-8F06-443B-9A2F-32616E3001C8}" destId="{0406AF33-10DB-4BEA-88FD-0E1D2D4C3F5F}" srcOrd="0" destOrd="0" presId="urn:microsoft.com/office/officeart/2005/8/layout/process4"/>
    <dgm:cxn modelId="{8D446AB7-C0CE-44E1-99A7-DDA5F85F5D66}" srcId="{78E56061-FDCB-4604-B759-B7EBC8C5A5F1}" destId="{1A5AE2A6-E79A-4B98-B8A9-E22683790736}" srcOrd="1" destOrd="0" parTransId="{9190C9BC-F488-4388-96D5-69B7329C92D6}" sibTransId="{AD51E9EE-E9CB-432E-9351-568CB8B852B1}"/>
    <dgm:cxn modelId="{2256B69F-17BA-487F-B5C2-F4558E7B3F96}" srcId="{6AD11C11-61D3-439B-857B-AECC7431F652}" destId="{5835C7D4-1FEB-4A70-9471-3FE6FB924087}" srcOrd="0" destOrd="0" parTransId="{23933FAE-B245-4ADF-9B5F-6ABA00E836C6}" sibTransId="{65A764AA-88C3-453E-B4B5-A70C3BADFD4C}"/>
    <dgm:cxn modelId="{7DE198C2-A718-4D2E-BA3C-65D358F6292F}" type="presOf" srcId="{DF9AD938-6501-429B-A940-D1AD8EE6ADC0}" destId="{5F506932-6BB4-4AD7-A99C-D02AE57A9144}" srcOrd="0" destOrd="0" presId="urn:microsoft.com/office/officeart/2005/8/layout/process4"/>
    <dgm:cxn modelId="{5D4C592A-E0B6-4826-80D0-4C4BDF96734D}" type="presOf" srcId="{1A5AE2A6-E79A-4B98-B8A9-E22683790736}" destId="{CCDD8296-6D72-4611-A55D-CFDEB5024A62}" srcOrd="0" destOrd="0" presId="urn:microsoft.com/office/officeart/2005/8/layout/process4"/>
    <dgm:cxn modelId="{DFDDE4C4-C24E-40F5-960A-6A1C672973EA}" srcId="{6AD11C11-61D3-439B-857B-AECC7431F652}" destId="{1991CD9B-8F06-443B-9A2F-32616E3001C8}" srcOrd="1" destOrd="0" parTransId="{6072B3D8-1966-4C30-8864-8DDF4B0F6F74}" sibTransId="{877E6978-CB5A-4DC8-A3B3-CF9689E04242}"/>
    <dgm:cxn modelId="{732FCD2A-B71F-4C49-BBF0-7B2A588CE179}" type="presOf" srcId="{5835C7D4-1FEB-4A70-9471-3FE6FB924087}" destId="{64D9B58F-F375-4942-BC55-80D9ECE2ECDC}" srcOrd="0" destOrd="0" presId="urn:microsoft.com/office/officeart/2005/8/layout/process4"/>
    <dgm:cxn modelId="{BA047028-AF6B-480B-AF26-2346855BA51A}" srcId="{863F2302-EBBC-4869-8423-36866EF5B581}" destId="{6AD11C11-61D3-439B-857B-AECC7431F652}" srcOrd="2" destOrd="0" parTransId="{9DBD5344-598A-4A3B-AC69-F58CD575CA8B}" sibTransId="{A5AD01C5-8BB3-4898-AC87-104C0E896B8B}"/>
    <dgm:cxn modelId="{5268A400-18B0-47C2-8566-C654CCCE1D17}" type="presOf" srcId="{78E56061-FDCB-4604-B759-B7EBC8C5A5F1}" destId="{C2EA1134-D93A-4286-92CD-B4EBAB7E15DA}" srcOrd="0" destOrd="0" presId="urn:microsoft.com/office/officeart/2005/8/layout/process4"/>
    <dgm:cxn modelId="{01EF9F6A-B2C5-4875-A3BF-9847E3ECF4BD}" type="presOf" srcId="{E7CC4C5D-C323-403E-8046-A02F5D81829F}" destId="{11D2ECF3-0C9D-414E-8FAC-82F3FDD73990}" srcOrd="1" destOrd="0" presId="urn:microsoft.com/office/officeart/2005/8/layout/process4"/>
    <dgm:cxn modelId="{F8B1B959-2C38-4747-95D2-26BB2BF13C33}" srcId="{863F2302-EBBC-4869-8423-36866EF5B581}" destId="{E7CC4C5D-C323-403E-8046-A02F5D81829F}" srcOrd="0" destOrd="0" parTransId="{0D1ADE69-CE7E-4079-9C4C-386ED56D7DC1}" sibTransId="{A3C6EEE6-2D9D-437B-8778-34DA03B5B66E}"/>
    <dgm:cxn modelId="{34AD1C1E-3253-4D20-833C-71555DCDC141}" type="presOf" srcId="{78E56061-FDCB-4604-B759-B7EBC8C5A5F1}" destId="{18784647-93EC-40AF-8156-DD5D24BAF3CF}" srcOrd="1" destOrd="0" presId="urn:microsoft.com/office/officeart/2005/8/layout/process4"/>
    <dgm:cxn modelId="{BEC60F56-1FC3-4D91-8436-B50EDFA8A45B}" type="presOf" srcId="{04D9E574-FAB3-4AD3-BA14-FFFE509903E5}" destId="{6746E891-FCD4-4B23-A493-37D991472DAB}" srcOrd="0" destOrd="0" presId="urn:microsoft.com/office/officeart/2005/8/layout/process4"/>
    <dgm:cxn modelId="{D09B4BDB-F6E3-45C7-BDA7-E675815E42F9}" type="presOf" srcId="{863F2302-EBBC-4869-8423-36866EF5B581}" destId="{76ED677D-0770-4984-9A62-1125A2F8C7B5}" srcOrd="0" destOrd="0" presId="urn:microsoft.com/office/officeart/2005/8/layout/process4"/>
    <dgm:cxn modelId="{AA9A5AA3-FB91-482F-AEA6-621899F9EA6D}" srcId="{E7CC4C5D-C323-403E-8046-A02F5D81829F}" destId="{04D9E574-FAB3-4AD3-BA14-FFFE509903E5}" srcOrd="0" destOrd="0" parTransId="{43F754CE-188C-42AE-A13F-CCA5AEF5627B}" sibTransId="{C93169D2-235D-43C8-9C8E-484C72C7E984}"/>
    <dgm:cxn modelId="{B57D9101-878D-4F7A-A63C-A5DE51CDE1EA}" srcId="{78E56061-FDCB-4604-B759-B7EBC8C5A5F1}" destId="{9D3060AA-4748-4E6D-BE9B-AE77B8C6A9F3}" srcOrd="0" destOrd="0" parTransId="{C48F4575-D193-4D5A-BAA5-ACA9D8547372}" sibTransId="{59CF45F1-15D8-40E2-9848-2C54DD1F8655}"/>
    <dgm:cxn modelId="{859C5C55-340D-4921-A1ED-23432B3A7354}" type="presOf" srcId="{6AD11C11-61D3-439B-857B-AECC7431F652}" destId="{C0597A36-C63D-48B9-9316-6189B5FB5D69}" srcOrd="1" destOrd="0" presId="urn:microsoft.com/office/officeart/2005/8/layout/process4"/>
    <dgm:cxn modelId="{10D559C9-5E4F-4656-B40E-59949E36879F}" type="presParOf" srcId="{76ED677D-0770-4984-9A62-1125A2F8C7B5}" destId="{6A23F4AB-D710-4E3C-BB92-D23ED6C18E3C}" srcOrd="0" destOrd="0" presId="urn:microsoft.com/office/officeart/2005/8/layout/process4"/>
    <dgm:cxn modelId="{3BE14C60-1C24-4785-86CF-2D2D4D51434C}" type="presParOf" srcId="{6A23F4AB-D710-4E3C-BB92-D23ED6C18E3C}" destId="{6491FE6E-C7EF-4191-87C5-6E56B2ABE134}" srcOrd="0" destOrd="0" presId="urn:microsoft.com/office/officeart/2005/8/layout/process4"/>
    <dgm:cxn modelId="{6EFE7D31-DE94-450A-88DA-87D069E6C4B7}" type="presParOf" srcId="{6A23F4AB-D710-4E3C-BB92-D23ED6C18E3C}" destId="{C0597A36-C63D-48B9-9316-6189B5FB5D69}" srcOrd="1" destOrd="0" presId="urn:microsoft.com/office/officeart/2005/8/layout/process4"/>
    <dgm:cxn modelId="{2552D207-BC99-4217-AEEB-504A9A04C4E2}" type="presParOf" srcId="{6A23F4AB-D710-4E3C-BB92-D23ED6C18E3C}" destId="{0DCEDC61-FE26-4ECE-BA3D-62F37F59584A}" srcOrd="2" destOrd="0" presId="urn:microsoft.com/office/officeart/2005/8/layout/process4"/>
    <dgm:cxn modelId="{8A62A09B-0E2C-4D44-9271-DA638702BFFA}" type="presParOf" srcId="{0DCEDC61-FE26-4ECE-BA3D-62F37F59584A}" destId="{64D9B58F-F375-4942-BC55-80D9ECE2ECDC}" srcOrd="0" destOrd="0" presId="urn:microsoft.com/office/officeart/2005/8/layout/process4"/>
    <dgm:cxn modelId="{8F059B7D-9B90-4ABF-BA8C-714370D7358F}" type="presParOf" srcId="{0DCEDC61-FE26-4ECE-BA3D-62F37F59584A}" destId="{0406AF33-10DB-4BEA-88FD-0E1D2D4C3F5F}" srcOrd="1" destOrd="0" presId="urn:microsoft.com/office/officeart/2005/8/layout/process4"/>
    <dgm:cxn modelId="{D07CBF78-CCC4-441F-B0C8-1E3A9C3D60EA}" type="presParOf" srcId="{76ED677D-0770-4984-9A62-1125A2F8C7B5}" destId="{84B6261B-03DF-4A89-93EE-50332931DED9}" srcOrd="1" destOrd="0" presId="urn:microsoft.com/office/officeart/2005/8/layout/process4"/>
    <dgm:cxn modelId="{4760A7B7-8A5B-4973-A909-8F15874ECFB7}" type="presParOf" srcId="{76ED677D-0770-4984-9A62-1125A2F8C7B5}" destId="{1C5F9518-3C3B-40E4-9669-52CD0037986F}" srcOrd="2" destOrd="0" presId="urn:microsoft.com/office/officeart/2005/8/layout/process4"/>
    <dgm:cxn modelId="{0E282113-97B2-4C9F-A5FD-E1F77763818C}" type="presParOf" srcId="{1C5F9518-3C3B-40E4-9669-52CD0037986F}" destId="{C2EA1134-D93A-4286-92CD-B4EBAB7E15DA}" srcOrd="0" destOrd="0" presId="urn:microsoft.com/office/officeart/2005/8/layout/process4"/>
    <dgm:cxn modelId="{BDFA64D0-F00E-45EF-A8D8-827246074367}" type="presParOf" srcId="{1C5F9518-3C3B-40E4-9669-52CD0037986F}" destId="{18784647-93EC-40AF-8156-DD5D24BAF3CF}" srcOrd="1" destOrd="0" presId="urn:microsoft.com/office/officeart/2005/8/layout/process4"/>
    <dgm:cxn modelId="{22EF5208-23BF-482F-85D2-E51A044BF2CF}" type="presParOf" srcId="{1C5F9518-3C3B-40E4-9669-52CD0037986F}" destId="{4F017627-BA40-4B61-8BFB-878A797C243A}" srcOrd="2" destOrd="0" presId="urn:microsoft.com/office/officeart/2005/8/layout/process4"/>
    <dgm:cxn modelId="{4882861C-9DB3-4C5D-B4A8-6ECC0377EEC4}" type="presParOf" srcId="{4F017627-BA40-4B61-8BFB-878A797C243A}" destId="{E5679980-845F-410D-B7A9-A14FAD6692C7}" srcOrd="0" destOrd="0" presId="urn:microsoft.com/office/officeart/2005/8/layout/process4"/>
    <dgm:cxn modelId="{1DF5EE9D-C8B4-48F5-A232-885F82698724}" type="presParOf" srcId="{4F017627-BA40-4B61-8BFB-878A797C243A}" destId="{CCDD8296-6D72-4611-A55D-CFDEB5024A62}" srcOrd="1" destOrd="0" presId="urn:microsoft.com/office/officeart/2005/8/layout/process4"/>
    <dgm:cxn modelId="{631F7F3E-32EE-493C-A91C-07EA881E7BC0}" type="presParOf" srcId="{76ED677D-0770-4984-9A62-1125A2F8C7B5}" destId="{84EF1DE3-C754-4F29-AFA4-3C42EB9E7C32}" srcOrd="3" destOrd="0" presId="urn:microsoft.com/office/officeart/2005/8/layout/process4"/>
    <dgm:cxn modelId="{CBDFA78F-211A-4FE0-AFE9-8D1FAD8ADDCA}" type="presParOf" srcId="{76ED677D-0770-4984-9A62-1125A2F8C7B5}" destId="{A1B8A28A-BB7C-4B9E-B5A5-58D080795EBD}" srcOrd="4" destOrd="0" presId="urn:microsoft.com/office/officeart/2005/8/layout/process4"/>
    <dgm:cxn modelId="{6BD7C292-3AB3-46F7-BF6B-699E929E98B4}" type="presParOf" srcId="{A1B8A28A-BB7C-4B9E-B5A5-58D080795EBD}" destId="{2712BE25-54A0-416A-A242-F3F692A50784}" srcOrd="0" destOrd="0" presId="urn:microsoft.com/office/officeart/2005/8/layout/process4"/>
    <dgm:cxn modelId="{E5724639-3D38-42F1-B1DD-8B10ED85AEA7}" type="presParOf" srcId="{A1B8A28A-BB7C-4B9E-B5A5-58D080795EBD}" destId="{11D2ECF3-0C9D-414E-8FAC-82F3FDD73990}" srcOrd="1" destOrd="0" presId="urn:microsoft.com/office/officeart/2005/8/layout/process4"/>
    <dgm:cxn modelId="{48AA5E40-9961-48A1-825C-E20E1C5401FD}" type="presParOf" srcId="{A1B8A28A-BB7C-4B9E-B5A5-58D080795EBD}" destId="{1164BB9D-465F-4CFD-8853-576714A9AB6E}" srcOrd="2" destOrd="0" presId="urn:microsoft.com/office/officeart/2005/8/layout/process4"/>
    <dgm:cxn modelId="{E149C77D-CAEB-490F-B3CF-FC7FEB8B9F99}" type="presParOf" srcId="{1164BB9D-465F-4CFD-8853-576714A9AB6E}" destId="{6746E891-FCD4-4B23-A493-37D991472DAB}" srcOrd="0" destOrd="0" presId="urn:microsoft.com/office/officeart/2005/8/layout/process4"/>
    <dgm:cxn modelId="{A543FC36-476E-425D-8178-58B961C5CDE7}" type="presParOf" srcId="{1164BB9D-465F-4CFD-8853-576714A9AB6E}" destId="{5F506932-6BB4-4AD7-A99C-D02AE57A9144}"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10F9E2-A124-4A9F-AB99-9595EFB01E6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95E2944-F42C-46F0-B547-441C9455F346}">
      <dgm:prSet phldrT="[Text]"/>
      <dgm:spPr>
        <a:solidFill>
          <a:srgbClr val="FF0000"/>
        </a:solidFill>
      </dgm:spPr>
      <dgm:t>
        <a:bodyPr/>
        <a:lstStyle/>
        <a:p>
          <a:r>
            <a:rPr lang="en-US" dirty="0" smtClean="0">
              <a:solidFill>
                <a:schemeClr val="tx1"/>
              </a:solidFill>
            </a:rPr>
            <a:t>Does simvastatin affect phosphorylation of Akt ?</a:t>
          </a:r>
          <a:endParaRPr lang="en-US" dirty="0">
            <a:solidFill>
              <a:schemeClr val="tx1"/>
            </a:solidFill>
          </a:endParaRPr>
        </a:p>
      </dgm:t>
    </dgm:pt>
    <dgm:pt modelId="{BD2D44DA-EE09-47F9-8CC6-D4F0D6F8F7E6}" type="parTrans" cxnId="{0EAB56E4-A3A1-47CB-BB0F-C2711E488E14}">
      <dgm:prSet/>
      <dgm:spPr/>
      <dgm:t>
        <a:bodyPr/>
        <a:lstStyle/>
        <a:p>
          <a:endParaRPr lang="en-US"/>
        </a:p>
      </dgm:t>
    </dgm:pt>
    <dgm:pt modelId="{0097689B-79BC-4E20-93F4-055AE3736779}" type="sibTrans" cxnId="{0EAB56E4-A3A1-47CB-BB0F-C2711E488E14}">
      <dgm:prSet/>
      <dgm:spPr/>
      <dgm:t>
        <a:bodyPr/>
        <a:lstStyle/>
        <a:p>
          <a:endParaRPr lang="en-US"/>
        </a:p>
      </dgm:t>
    </dgm:pt>
    <dgm:pt modelId="{69AEBF00-FBBA-4CBC-874D-94AB4D49A8E4}">
      <dgm:prSet phldrT="[Text]"/>
      <dgm:spPr/>
      <dgm:t>
        <a:bodyPr/>
        <a:lstStyle/>
        <a:p>
          <a:r>
            <a:rPr lang="en-US" dirty="0" smtClean="0"/>
            <a:t>Western</a:t>
          </a:r>
          <a:r>
            <a:rPr lang="en-US" baseline="0" dirty="0" smtClean="0"/>
            <a:t>  Blot</a:t>
          </a:r>
          <a:endParaRPr lang="en-US" dirty="0"/>
        </a:p>
      </dgm:t>
    </dgm:pt>
    <dgm:pt modelId="{843BCD78-0877-4709-9CBB-ED0F79906CA6}" type="parTrans" cxnId="{51BBA4BA-208F-4A3A-927F-F38AC938142B}">
      <dgm:prSet/>
      <dgm:spPr/>
      <dgm:t>
        <a:bodyPr/>
        <a:lstStyle/>
        <a:p>
          <a:endParaRPr lang="en-US"/>
        </a:p>
      </dgm:t>
    </dgm:pt>
    <dgm:pt modelId="{939D38A3-8551-4489-B019-AF3AB37AB155}" type="sibTrans" cxnId="{51BBA4BA-208F-4A3A-927F-F38AC938142B}">
      <dgm:prSet/>
      <dgm:spPr/>
      <dgm:t>
        <a:bodyPr/>
        <a:lstStyle/>
        <a:p>
          <a:endParaRPr lang="en-US"/>
        </a:p>
      </dgm:t>
    </dgm:pt>
    <dgm:pt modelId="{4969A160-8460-4570-AA9F-D199B5C85154}">
      <dgm:prSet phldrT="[Text]"/>
      <dgm:spPr/>
      <dgm:t>
        <a:bodyPr/>
        <a:lstStyle/>
        <a:p>
          <a:r>
            <a:rPr lang="en-US" dirty="0" smtClean="0"/>
            <a:t>Yes</a:t>
          </a:r>
          <a:endParaRPr lang="en-US" dirty="0"/>
        </a:p>
      </dgm:t>
    </dgm:pt>
    <dgm:pt modelId="{846EF2A7-7202-4EF1-9A47-544F6BDC1CDF}" type="parTrans" cxnId="{DC0853AE-9871-453F-9B61-E2D795A4ED74}">
      <dgm:prSet/>
      <dgm:spPr/>
      <dgm:t>
        <a:bodyPr/>
        <a:lstStyle/>
        <a:p>
          <a:endParaRPr lang="en-US"/>
        </a:p>
      </dgm:t>
    </dgm:pt>
    <dgm:pt modelId="{14F50A64-C97B-4CC5-B13A-9157A098928F}" type="sibTrans" cxnId="{DC0853AE-9871-453F-9B61-E2D795A4ED74}">
      <dgm:prSet/>
      <dgm:spPr/>
      <dgm:t>
        <a:bodyPr/>
        <a:lstStyle/>
        <a:p>
          <a:endParaRPr lang="en-US"/>
        </a:p>
      </dgm:t>
    </dgm:pt>
    <dgm:pt modelId="{869FDB07-8CE9-46E6-96ED-303EA0FB82D9}">
      <dgm:prSet phldrT="[Text]"/>
      <dgm:spPr/>
      <dgm:t>
        <a:bodyPr/>
        <a:lstStyle/>
        <a:p>
          <a:r>
            <a:rPr lang="en-US" dirty="0" smtClean="0">
              <a:solidFill>
                <a:schemeClr val="tx1"/>
              </a:solidFill>
            </a:rPr>
            <a:t>Prostate Cancer Cell Lines/Cell Culture</a:t>
          </a:r>
          <a:endParaRPr lang="en-US" dirty="0">
            <a:solidFill>
              <a:schemeClr val="tx1"/>
            </a:solidFill>
          </a:endParaRPr>
        </a:p>
      </dgm:t>
    </dgm:pt>
    <dgm:pt modelId="{8FF32C20-2CC3-4A77-B8B6-7EE4F8B7C9A4}" type="parTrans" cxnId="{0A13152E-7276-438A-9329-2FA02E10EDFF}">
      <dgm:prSet/>
      <dgm:spPr/>
      <dgm:t>
        <a:bodyPr/>
        <a:lstStyle/>
        <a:p>
          <a:endParaRPr lang="en-US"/>
        </a:p>
      </dgm:t>
    </dgm:pt>
    <dgm:pt modelId="{CD6CEC4A-F36D-4B3A-9FE4-AE35627F5235}" type="sibTrans" cxnId="{0A13152E-7276-438A-9329-2FA02E10EDFF}">
      <dgm:prSet/>
      <dgm:spPr/>
      <dgm:t>
        <a:bodyPr/>
        <a:lstStyle/>
        <a:p>
          <a:endParaRPr lang="en-US"/>
        </a:p>
      </dgm:t>
    </dgm:pt>
    <dgm:pt modelId="{F3FE3FF9-5851-4780-936A-C8C68EDED53B}">
      <dgm:prSet phldrT="[Text]"/>
      <dgm:spPr/>
      <dgm:t>
        <a:bodyPr/>
        <a:lstStyle/>
        <a:p>
          <a:r>
            <a:rPr lang="en-US" dirty="0" smtClean="0"/>
            <a:t>PC 3(Cholesterol pathway Independent)</a:t>
          </a:r>
          <a:endParaRPr lang="en-US" dirty="0"/>
        </a:p>
      </dgm:t>
    </dgm:pt>
    <dgm:pt modelId="{A6F085F5-F1B3-4D50-950C-0575C3375791}" type="parTrans" cxnId="{9FB9289C-86A1-40A3-95FE-68A3C0DE654D}">
      <dgm:prSet/>
      <dgm:spPr/>
      <dgm:t>
        <a:bodyPr/>
        <a:lstStyle/>
        <a:p>
          <a:endParaRPr lang="en-US"/>
        </a:p>
      </dgm:t>
    </dgm:pt>
    <dgm:pt modelId="{8106A05F-4125-4625-B200-5CF2020FD4A5}" type="sibTrans" cxnId="{9FB9289C-86A1-40A3-95FE-68A3C0DE654D}">
      <dgm:prSet/>
      <dgm:spPr/>
      <dgm:t>
        <a:bodyPr/>
        <a:lstStyle/>
        <a:p>
          <a:endParaRPr lang="en-US"/>
        </a:p>
      </dgm:t>
    </dgm:pt>
    <dgm:pt modelId="{08A3322D-F7F2-42EB-9E47-C7503C3F0A1B}">
      <dgm:prSet phldrT="[Text]"/>
      <dgm:spPr/>
      <dgm:t>
        <a:bodyPr/>
        <a:lstStyle/>
        <a:p>
          <a:r>
            <a:rPr lang="en-US" dirty="0" smtClean="0">
              <a:solidFill>
                <a:schemeClr val="tx1"/>
              </a:solidFill>
            </a:rPr>
            <a:t>Inhibition of Akt in a “Time” and “Dose” dependent Manner.</a:t>
          </a:r>
          <a:endParaRPr lang="en-US" dirty="0">
            <a:solidFill>
              <a:schemeClr val="tx1"/>
            </a:solidFill>
          </a:endParaRPr>
        </a:p>
      </dgm:t>
    </dgm:pt>
    <dgm:pt modelId="{5D00B5D7-BB5D-4CBF-95DB-3B4524F24D12}" type="parTrans" cxnId="{57A15C14-ACC3-490F-BC99-0821197B5F24}">
      <dgm:prSet/>
      <dgm:spPr/>
      <dgm:t>
        <a:bodyPr/>
        <a:lstStyle/>
        <a:p>
          <a:endParaRPr lang="en-US"/>
        </a:p>
      </dgm:t>
    </dgm:pt>
    <dgm:pt modelId="{C7432DA9-CA4F-48EA-AA51-14A4971BFF9D}" type="sibTrans" cxnId="{57A15C14-ACC3-490F-BC99-0821197B5F24}">
      <dgm:prSet/>
      <dgm:spPr/>
      <dgm:t>
        <a:bodyPr/>
        <a:lstStyle/>
        <a:p>
          <a:endParaRPr lang="en-US"/>
        </a:p>
      </dgm:t>
    </dgm:pt>
    <dgm:pt modelId="{FFE084B3-4CD7-4F87-B622-2A78B95F28AE}">
      <dgm:prSet phldrT="[Text]" phldr="1"/>
      <dgm:spPr/>
      <dgm:t>
        <a:bodyPr/>
        <a:lstStyle/>
        <a:p>
          <a:endParaRPr lang="en-US" dirty="0"/>
        </a:p>
      </dgm:t>
    </dgm:pt>
    <dgm:pt modelId="{F118A48D-813E-43D2-99FD-8A7573DEE589}" type="parTrans" cxnId="{9AD4B6F5-DFD2-4199-9D69-4C02BC693AB3}">
      <dgm:prSet/>
      <dgm:spPr/>
      <dgm:t>
        <a:bodyPr/>
        <a:lstStyle/>
        <a:p>
          <a:endParaRPr lang="en-US"/>
        </a:p>
      </dgm:t>
    </dgm:pt>
    <dgm:pt modelId="{ADD451EE-E5FE-49C0-8B8A-641A07434FAB}" type="sibTrans" cxnId="{9AD4B6F5-DFD2-4199-9D69-4C02BC693AB3}">
      <dgm:prSet/>
      <dgm:spPr/>
      <dgm:t>
        <a:bodyPr/>
        <a:lstStyle/>
        <a:p>
          <a:endParaRPr lang="en-US"/>
        </a:p>
      </dgm:t>
    </dgm:pt>
    <dgm:pt modelId="{38BF91DA-1BDF-4708-96B5-EB29BB5D47D3}">
      <dgm:prSet phldrT="[Text]"/>
      <dgm:spPr/>
      <dgm:t>
        <a:bodyPr/>
        <a:lstStyle/>
        <a:p>
          <a:r>
            <a:rPr lang="en-US" dirty="0" err="1" smtClean="0"/>
            <a:t>LnCaP</a:t>
          </a:r>
          <a:r>
            <a:rPr lang="en-US" dirty="0" smtClean="0"/>
            <a:t> (Cholesterol pathway Sensitive)</a:t>
          </a:r>
          <a:endParaRPr lang="en-US" dirty="0"/>
        </a:p>
      </dgm:t>
    </dgm:pt>
    <dgm:pt modelId="{1D44EEB6-D75E-4613-B3A1-486C3061096D}" type="sibTrans" cxnId="{9146E6FF-4C03-4EE1-9E82-0862B352036B}">
      <dgm:prSet/>
      <dgm:spPr/>
      <dgm:t>
        <a:bodyPr/>
        <a:lstStyle/>
        <a:p>
          <a:endParaRPr lang="en-US"/>
        </a:p>
      </dgm:t>
    </dgm:pt>
    <dgm:pt modelId="{5B778CCB-D0E6-41CE-AC4F-83CCF6516E13}" type="parTrans" cxnId="{9146E6FF-4C03-4EE1-9E82-0862B352036B}">
      <dgm:prSet/>
      <dgm:spPr/>
      <dgm:t>
        <a:bodyPr/>
        <a:lstStyle/>
        <a:p>
          <a:endParaRPr lang="en-US"/>
        </a:p>
      </dgm:t>
    </dgm:pt>
    <dgm:pt modelId="{61F098DF-54BC-4172-B21B-53C89EA0BA49}" type="pres">
      <dgm:prSet presAssocID="{4810F9E2-A124-4A9F-AB99-9595EFB01E61}" presName="Name0" presStyleCnt="0">
        <dgm:presLayoutVars>
          <dgm:dir/>
          <dgm:animLvl val="lvl"/>
          <dgm:resizeHandles val="exact"/>
        </dgm:presLayoutVars>
      </dgm:prSet>
      <dgm:spPr/>
      <dgm:t>
        <a:bodyPr/>
        <a:lstStyle/>
        <a:p>
          <a:endParaRPr lang="en-US"/>
        </a:p>
      </dgm:t>
    </dgm:pt>
    <dgm:pt modelId="{C989181B-9B30-42C6-A45E-E9EEDC1737DA}" type="pres">
      <dgm:prSet presAssocID="{08A3322D-F7F2-42EB-9E47-C7503C3F0A1B}" presName="boxAndChildren" presStyleCnt="0"/>
      <dgm:spPr/>
    </dgm:pt>
    <dgm:pt modelId="{25480583-B063-4B00-9C46-E46581758712}" type="pres">
      <dgm:prSet presAssocID="{08A3322D-F7F2-42EB-9E47-C7503C3F0A1B}" presName="parentTextBox" presStyleLbl="node1" presStyleIdx="0" presStyleCnt="3"/>
      <dgm:spPr/>
      <dgm:t>
        <a:bodyPr/>
        <a:lstStyle/>
        <a:p>
          <a:endParaRPr lang="en-US"/>
        </a:p>
      </dgm:t>
    </dgm:pt>
    <dgm:pt modelId="{B9ABB724-98DE-44C9-97AD-F985411D7B8A}" type="pres">
      <dgm:prSet presAssocID="{08A3322D-F7F2-42EB-9E47-C7503C3F0A1B}" presName="entireBox" presStyleLbl="node1" presStyleIdx="0" presStyleCnt="3"/>
      <dgm:spPr/>
      <dgm:t>
        <a:bodyPr/>
        <a:lstStyle/>
        <a:p>
          <a:endParaRPr lang="en-US"/>
        </a:p>
      </dgm:t>
    </dgm:pt>
    <dgm:pt modelId="{82E12E22-549C-407E-A1A4-ED6FF5D2BCDC}" type="pres">
      <dgm:prSet presAssocID="{08A3322D-F7F2-42EB-9E47-C7503C3F0A1B}" presName="descendantBox" presStyleCnt="0"/>
      <dgm:spPr/>
    </dgm:pt>
    <dgm:pt modelId="{3CC94717-F33C-48BC-AD74-EAA0DDFF61A4}" type="pres">
      <dgm:prSet presAssocID="{FFE084B3-4CD7-4F87-B622-2A78B95F28AE}" presName="childTextBox" presStyleLbl="fgAccFollowNode1" presStyleIdx="0" presStyleCnt="5">
        <dgm:presLayoutVars>
          <dgm:bulletEnabled val="1"/>
        </dgm:presLayoutVars>
      </dgm:prSet>
      <dgm:spPr/>
      <dgm:t>
        <a:bodyPr/>
        <a:lstStyle/>
        <a:p>
          <a:endParaRPr lang="en-US"/>
        </a:p>
      </dgm:t>
    </dgm:pt>
    <dgm:pt modelId="{9BC5C251-4C51-404D-A174-FD1F5F5BAB87}" type="pres">
      <dgm:prSet presAssocID="{CD6CEC4A-F36D-4B3A-9FE4-AE35627F5235}" presName="sp" presStyleCnt="0"/>
      <dgm:spPr/>
    </dgm:pt>
    <dgm:pt modelId="{EF720981-7444-44F8-A683-E30C109489F6}" type="pres">
      <dgm:prSet presAssocID="{869FDB07-8CE9-46E6-96ED-303EA0FB82D9}" presName="arrowAndChildren" presStyleCnt="0"/>
      <dgm:spPr/>
    </dgm:pt>
    <dgm:pt modelId="{9257FFE8-4E79-4EB6-BF18-E0C1FDD4A9DA}" type="pres">
      <dgm:prSet presAssocID="{869FDB07-8CE9-46E6-96ED-303EA0FB82D9}" presName="parentTextArrow" presStyleLbl="node1" presStyleIdx="0" presStyleCnt="3"/>
      <dgm:spPr/>
      <dgm:t>
        <a:bodyPr/>
        <a:lstStyle/>
        <a:p>
          <a:endParaRPr lang="en-US"/>
        </a:p>
      </dgm:t>
    </dgm:pt>
    <dgm:pt modelId="{AE8B7F86-4C9B-4531-8CCC-925243E98735}" type="pres">
      <dgm:prSet presAssocID="{869FDB07-8CE9-46E6-96ED-303EA0FB82D9}" presName="arrow" presStyleLbl="node1" presStyleIdx="1" presStyleCnt="3"/>
      <dgm:spPr/>
      <dgm:t>
        <a:bodyPr/>
        <a:lstStyle/>
        <a:p>
          <a:endParaRPr lang="en-US"/>
        </a:p>
      </dgm:t>
    </dgm:pt>
    <dgm:pt modelId="{F07E6AAF-70AB-4888-A147-1658CDA59D80}" type="pres">
      <dgm:prSet presAssocID="{869FDB07-8CE9-46E6-96ED-303EA0FB82D9}" presName="descendantArrow" presStyleCnt="0"/>
      <dgm:spPr/>
    </dgm:pt>
    <dgm:pt modelId="{C5AD719C-9178-4D84-BBB0-6A3FB6FDDEC8}" type="pres">
      <dgm:prSet presAssocID="{38BF91DA-1BDF-4708-96B5-EB29BB5D47D3}" presName="childTextArrow" presStyleLbl="fgAccFollowNode1" presStyleIdx="1" presStyleCnt="5">
        <dgm:presLayoutVars>
          <dgm:bulletEnabled val="1"/>
        </dgm:presLayoutVars>
      </dgm:prSet>
      <dgm:spPr/>
      <dgm:t>
        <a:bodyPr/>
        <a:lstStyle/>
        <a:p>
          <a:endParaRPr lang="en-US"/>
        </a:p>
      </dgm:t>
    </dgm:pt>
    <dgm:pt modelId="{167E43ED-1BD0-491C-99E4-653C19CCEEE6}" type="pres">
      <dgm:prSet presAssocID="{F3FE3FF9-5851-4780-936A-C8C68EDED53B}" presName="childTextArrow" presStyleLbl="fgAccFollowNode1" presStyleIdx="2" presStyleCnt="5">
        <dgm:presLayoutVars>
          <dgm:bulletEnabled val="1"/>
        </dgm:presLayoutVars>
      </dgm:prSet>
      <dgm:spPr/>
      <dgm:t>
        <a:bodyPr/>
        <a:lstStyle/>
        <a:p>
          <a:endParaRPr lang="en-US"/>
        </a:p>
      </dgm:t>
    </dgm:pt>
    <dgm:pt modelId="{28A26A60-D686-4123-9D49-7F97832B1AFB}" type="pres">
      <dgm:prSet presAssocID="{0097689B-79BC-4E20-93F4-055AE3736779}" presName="sp" presStyleCnt="0"/>
      <dgm:spPr/>
    </dgm:pt>
    <dgm:pt modelId="{176CC335-AC0E-4BC4-A264-BC3A3652126D}" type="pres">
      <dgm:prSet presAssocID="{495E2944-F42C-46F0-B547-441C9455F346}" presName="arrowAndChildren" presStyleCnt="0"/>
      <dgm:spPr/>
    </dgm:pt>
    <dgm:pt modelId="{507EA772-CD1F-4E91-94ED-866A3D4809E5}" type="pres">
      <dgm:prSet presAssocID="{495E2944-F42C-46F0-B547-441C9455F346}" presName="parentTextArrow" presStyleLbl="node1" presStyleIdx="1" presStyleCnt="3"/>
      <dgm:spPr/>
      <dgm:t>
        <a:bodyPr/>
        <a:lstStyle/>
        <a:p>
          <a:endParaRPr lang="en-US"/>
        </a:p>
      </dgm:t>
    </dgm:pt>
    <dgm:pt modelId="{3324061B-114E-4580-951A-016D27908ACB}" type="pres">
      <dgm:prSet presAssocID="{495E2944-F42C-46F0-B547-441C9455F346}" presName="arrow" presStyleLbl="node1" presStyleIdx="2" presStyleCnt="3"/>
      <dgm:spPr/>
      <dgm:t>
        <a:bodyPr/>
        <a:lstStyle/>
        <a:p>
          <a:endParaRPr lang="en-US"/>
        </a:p>
      </dgm:t>
    </dgm:pt>
    <dgm:pt modelId="{DECAB9ED-632D-4FEE-A680-72F45C4637EB}" type="pres">
      <dgm:prSet presAssocID="{495E2944-F42C-46F0-B547-441C9455F346}" presName="descendantArrow" presStyleCnt="0"/>
      <dgm:spPr/>
    </dgm:pt>
    <dgm:pt modelId="{A2626346-7C9F-4D0A-A5B4-90BD490323E6}" type="pres">
      <dgm:prSet presAssocID="{69AEBF00-FBBA-4CBC-874D-94AB4D49A8E4}" presName="childTextArrow" presStyleLbl="fgAccFollowNode1" presStyleIdx="3" presStyleCnt="5">
        <dgm:presLayoutVars>
          <dgm:bulletEnabled val="1"/>
        </dgm:presLayoutVars>
      </dgm:prSet>
      <dgm:spPr/>
      <dgm:t>
        <a:bodyPr/>
        <a:lstStyle/>
        <a:p>
          <a:endParaRPr lang="en-US"/>
        </a:p>
      </dgm:t>
    </dgm:pt>
    <dgm:pt modelId="{80804949-845D-4C73-B2CE-A41138F0444A}" type="pres">
      <dgm:prSet presAssocID="{4969A160-8460-4570-AA9F-D199B5C85154}" presName="childTextArrow" presStyleLbl="fgAccFollowNode1" presStyleIdx="4" presStyleCnt="5">
        <dgm:presLayoutVars>
          <dgm:bulletEnabled val="1"/>
        </dgm:presLayoutVars>
      </dgm:prSet>
      <dgm:spPr/>
      <dgm:t>
        <a:bodyPr/>
        <a:lstStyle/>
        <a:p>
          <a:endParaRPr lang="en-US"/>
        </a:p>
      </dgm:t>
    </dgm:pt>
  </dgm:ptLst>
  <dgm:cxnLst>
    <dgm:cxn modelId="{E48E45F1-0A3D-45B7-9063-D1EC293427EF}" type="presOf" srcId="{495E2944-F42C-46F0-B547-441C9455F346}" destId="{3324061B-114E-4580-951A-016D27908ACB}" srcOrd="1" destOrd="0" presId="urn:microsoft.com/office/officeart/2005/8/layout/process4"/>
    <dgm:cxn modelId="{0EAB56E4-A3A1-47CB-BB0F-C2711E488E14}" srcId="{4810F9E2-A124-4A9F-AB99-9595EFB01E61}" destId="{495E2944-F42C-46F0-B547-441C9455F346}" srcOrd="0" destOrd="0" parTransId="{BD2D44DA-EE09-47F9-8CC6-D4F0D6F8F7E6}" sibTransId="{0097689B-79BC-4E20-93F4-055AE3736779}"/>
    <dgm:cxn modelId="{C73D2A8F-E674-428A-9410-B95FD1A3D9A5}" type="presOf" srcId="{FFE084B3-4CD7-4F87-B622-2A78B95F28AE}" destId="{3CC94717-F33C-48BC-AD74-EAA0DDFF61A4}" srcOrd="0" destOrd="0" presId="urn:microsoft.com/office/officeart/2005/8/layout/process4"/>
    <dgm:cxn modelId="{51BBA4BA-208F-4A3A-927F-F38AC938142B}" srcId="{495E2944-F42C-46F0-B547-441C9455F346}" destId="{69AEBF00-FBBA-4CBC-874D-94AB4D49A8E4}" srcOrd="0" destOrd="0" parTransId="{843BCD78-0877-4709-9CBB-ED0F79906CA6}" sibTransId="{939D38A3-8551-4489-B019-AF3AB37AB155}"/>
    <dgm:cxn modelId="{697B826B-C4CB-4DDF-B0F7-365ADD82C95C}" type="presOf" srcId="{F3FE3FF9-5851-4780-936A-C8C68EDED53B}" destId="{167E43ED-1BD0-491C-99E4-653C19CCEEE6}" srcOrd="0" destOrd="0" presId="urn:microsoft.com/office/officeart/2005/8/layout/process4"/>
    <dgm:cxn modelId="{1AE8E044-65FA-4243-9886-14629EA2969A}" type="presOf" srcId="{495E2944-F42C-46F0-B547-441C9455F346}" destId="{507EA772-CD1F-4E91-94ED-866A3D4809E5}" srcOrd="0" destOrd="0" presId="urn:microsoft.com/office/officeart/2005/8/layout/process4"/>
    <dgm:cxn modelId="{4FE96D42-B502-409F-911A-194726258716}" type="presOf" srcId="{08A3322D-F7F2-42EB-9E47-C7503C3F0A1B}" destId="{25480583-B063-4B00-9C46-E46581758712}" srcOrd="0" destOrd="0" presId="urn:microsoft.com/office/officeart/2005/8/layout/process4"/>
    <dgm:cxn modelId="{56A54517-4E6C-4F89-A502-3AEF4AB74B08}" type="presOf" srcId="{869FDB07-8CE9-46E6-96ED-303EA0FB82D9}" destId="{9257FFE8-4E79-4EB6-BF18-E0C1FDD4A9DA}" srcOrd="0" destOrd="0" presId="urn:microsoft.com/office/officeart/2005/8/layout/process4"/>
    <dgm:cxn modelId="{0A13152E-7276-438A-9329-2FA02E10EDFF}" srcId="{4810F9E2-A124-4A9F-AB99-9595EFB01E61}" destId="{869FDB07-8CE9-46E6-96ED-303EA0FB82D9}" srcOrd="1" destOrd="0" parTransId="{8FF32C20-2CC3-4A77-B8B6-7EE4F8B7C9A4}" sibTransId="{CD6CEC4A-F36D-4B3A-9FE4-AE35627F5235}"/>
    <dgm:cxn modelId="{9AD4B6F5-DFD2-4199-9D69-4C02BC693AB3}" srcId="{08A3322D-F7F2-42EB-9E47-C7503C3F0A1B}" destId="{FFE084B3-4CD7-4F87-B622-2A78B95F28AE}" srcOrd="0" destOrd="0" parTransId="{F118A48D-813E-43D2-99FD-8A7573DEE589}" sibTransId="{ADD451EE-E5FE-49C0-8B8A-641A07434FAB}"/>
    <dgm:cxn modelId="{57A15C14-ACC3-490F-BC99-0821197B5F24}" srcId="{4810F9E2-A124-4A9F-AB99-9595EFB01E61}" destId="{08A3322D-F7F2-42EB-9E47-C7503C3F0A1B}" srcOrd="2" destOrd="0" parTransId="{5D00B5D7-BB5D-4CBF-95DB-3B4524F24D12}" sibTransId="{C7432DA9-CA4F-48EA-AA51-14A4971BFF9D}"/>
    <dgm:cxn modelId="{7E114A24-BFAC-4D65-B72F-1864ABDF84F8}" type="presOf" srcId="{69AEBF00-FBBA-4CBC-874D-94AB4D49A8E4}" destId="{A2626346-7C9F-4D0A-A5B4-90BD490323E6}" srcOrd="0" destOrd="0" presId="urn:microsoft.com/office/officeart/2005/8/layout/process4"/>
    <dgm:cxn modelId="{E4B23F05-B50F-4DED-93EF-CA6586F6EF06}" type="presOf" srcId="{08A3322D-F7F2-42EB-9E47-C7503C3F0A1B}" destId="{B9ABB724-98DE-44C9-97AD-F985411D7B8A}" srcOrd="1" destOrd="0" presId="urn:microsoft.com/office/officeart/2005/8/layout/process4"/>
    <dgm:cxn modelId="{9296AB04-1429-4507-ACEE-3913BC2B3CFB}" type="presOf" srcId="{869FDB07-8CE9-46E6-96ED-303EA0FB82D9}" destId="{AE8B7F86-4C9B-4531-8CCC-925243E98735}" srcOrd="1" destOrd="0" presId="urn:microsoft.com/office/officeart/2005/8/layout/process4"/>
    <dgm:cxn modelId="{9146E6FF-4C03-4EE1-9E82-0862B352036B}" srcId="{869FDB07-8CE9-46E6-96ED-303EA0FB82D9}" destId="{38BF91DA-1BDF-4708-96B5-EB29BB5D47D3}" srcOrd="0" destOrd="0" parTransId="{5B778CCB-D0E6-41CE-AC4F-83CCF6516E13}" sibTransId="{1D44EEB6-D75E-4613-B3A1-486C3061096D}"/>
    <dgm:cxn modelId="{9FB9289C-86A1-40A3-95FE-68A3C0DE654D}" srcId="{869FDB07-8CE9-46E6-96ED-303EA0FB82D9}" destId="{F3FE3FF9-5851-4780-936A-C8C68EDED53B}" srcOrd="1" destOrd="0" parTransId="{A6F085F5-F1B3-4D50-950C-0575C3375791}" sibTransId="{8106A05F-4125-4625-B200-5CF2020FD4A5}"/>
    <dgm:cxn modelId="{DC0853AE-9871-453F-9B61-E2D795A4ED74}" srcId="{495E2944-F42C-46F0-B547-441C9455F346}" destId="{4969A160-8460-4570-AA9F-D199B5C85154}" srcOrd="1" destOrd="0" parTransId="{846EF2A7-7202-4EF1-9A47-544F6BDC1CDF}" sibTransId="{14F50A64-C97B-4CC5-B13A-9157A098928F}"/>
    <dgm:cxn modelId="{CF932BD0-38B3-4224-BBEB-261EEF7AC510}" type="presOf" srcId="{4969A160-8460-4570-AA9F-D199B5C85154}" destId="{80804949-845D-4C73-B2CE-A41138F0444A}" srcOrd="0" destOrd="0" presId="urn:microsoft.com/office/officeart/2005/8/layout/process4"/>
    <dgm:cxn modelId="{ED67D720-6906-4E84-A890-7637B6FF57A6}" type="presOf" srcId="{38BF91DA-1BDF-4708-96B5-EB29BB5D47D3}" destId="{C5AD719C-9178-4D84-BBB0-6A3FB6FDDEC8}" srcOrd="0" destOrd="0" presId="urn:microsoft.com/office/officeart/2005/8/layout/process4"/>
    <dgm:cxn modelId="{8E38075D-952C-4525-A6E3-6C123C7F49BA}" type="presOf" srcId="{4810F9E2-A124-4A9F-AB99-9595EFB01E61}" destId="{61F098DF-54BC-4172-B21B-53C89EA0BA49}" srcOrd="0" destOrd="0" presId="urn:microsoft.com/office/officeart/2005/8/layout/process4"/>
    <dgm:cxn modelId="{0AFF471A-358B-4DAA-83F6-8929058FBAFE}" type="presParOf" srcId="{61F098DF-54BC-4172-B21B-53C89EA0BA49}" destId="{C989181B-9B30-42C6-A45E-E9EEDC1737DA}" srcOrd="0" destOrd="0" presId="urn:microsoft.com/office/officeart/2005/8/layout/process4"/>
    <dgm:cxn modelId="{63DAA551-6AC6-4582-B209-AFC560122359}" type="presParOf" srcId="{C989181B-9B30-42C6-A45E-E9EEDC1737DA}" destId="{25480583-B063-4B00-9C46-E46581758712}" srcOrd="0" destOrd="0" presId="urn:microsoft.com/office/officeart/2005/8/layout/process4"/>
    <dgm:cxn modelId="{3D0C0B99-A8DC-4625-B0ED-2885D70DF37A}" type="presParOf" srcId="{C989181B-9B30-42C6-A45E-E9EEDC1737DA}" destId="{B9ABB724-98DE-44C9-97AD-F985411D7B8A}" srcOrd="1" destOrd="0" presId="urn:microsoft.com/office/officeart/2005/8/layout/process4"/>
    <dgm:cxn modelId="{FC0E6211-4192-42FE-A5FE-73F651800F0C}" type="presParOf" srcId="{C989181B-9B30-42C6-A45E-E9EEDC1737DA}" destId="{82E12E22-549C-407E-A1A4-ED6FF5D2BCDC}" srcOrd="2" destOrd="0" presId="urn:microsoft.com/office/officeart/2005/8/layout/process4"/>
    <dgm:cxn modelId="{52316EFD-0647-4091-870F-7176330CFBCE}" type="presParOf" srcId="{82E12E22-549C-407E-A1A4-ED6FF5D2BCDC}" destId="{3CC94717-F33C-48BC-AD74-EAA0DDFF61A4}" srcOrd="0" destOrd="0" presId="urn:microsoft.com/office/officeart/2005/8/layout/process4"/>
    <dgm:cxn modelId="{4A130276-2F8B-44AD-8E05-A277C1BEB62F}" type="presParOf" srcId="{61F098DF-54BC-4172-B21B-53C89EA0BA49}" destId="{9BC5C251-4C51-404D-A174-FD1F5F5BAB87}" srcOrd="1" destOrd="0" presId="urn:microsoft.com/office/officeart/2005/8/layout/process4"/>
    <dgm:cxn modelId="{E7E6E0EA-14E1-402F-A115-0A5221170169}" type="presParOf" srcId="{61F098DF-54BC-4172-B21B-53C89EA0BA49}" destId="{EF720981-7444-44F8-A683-E30C109489F6}" srcOrd="2" destOrd="0" presId="urn:microsoft.com/office/officeart/2005/8/layout/process4"/>
    <dgm:cxn modelId="{0C536AB9-8399-4E99-9AA0-A97318C05093}" type="presParOf" srcId="{EF720981-7444-44F8-A683-E30C109489F6}" destId="{9257FFE8-4E79-4EB6-BF18-E0C1FDD4A9DA}" srcOrd="0" destOrd="0" presId="urn:microsoft.com/office/officeart/2005/8/layout/process4"/>
    <dgm:cxn modelId="{1F4D38FD-1B94-4B7A-B9A1-265B0370ED2D}" type="presParOf" srcId="{EF720981-7444-44F8-A683-E30C109489F6}" destId="{AE8B7F86-4C9B-4531-8CCC-925243E98735}" srcOrd="1" destOrd="0" presId="urn:microsoft.com/office/officeart/2005/8/layout/process4"/>
    <dgm:cxn modelId="{D494564F-9CAD-423D-B7DF-E9C1A53A220A}" type="presParOf" srcId="{EF720981-7444-44F8-A683-E30C109489F6}" destId="{F07E6AAF-70AB-4888-A147-1658CDA59D80}" srcOrd="2" destOrd="0" presId="urn:microsoft.com/office/officeart/2005/8/layout/process4"/>
    <dgm:cxn modelId="{04E229A3-DBC0-4C19-AFF8-2F1201D12A54}" type="presParOf" srcId="{F07E6AAF-70AB-4888-A147-1658CDA59D80}" destId="{C5AD719C-9178-4D84-BBB0-6A3FB6FDDEC8}" srcOrd="0" destOrd="0" presId="urn:microsoft.com/office/officeart/2005/8/layout/process4"/>
    <dgm:cxn modelId="{9947FC6F-2A41-4FC1-B2CB-6186F4979EEC}" type="presParOf" srcId="{F07E6AAF-70AB-4888-A147-1658CDA59D80}" destId="{167E43ED-1BD0-491C-99E4-653C19CCEEE6}" srcOrd="1" destOrd="0" presId="urn:microsoft.com/office/officeart/2005/8/layout/process4"/>
    <dgm:cxn modelId="{C9166795-DBD7-4D86-B1F6-5FA96D20C5C9}" type="presParOf" srcId="{61F098DF-54BC-4172-B21B-53C89EA0BA49}" destId="{28A26A60-D686-4123-9D49-7F97832B1AFB}" srcOrd="3" destOrd="0" presId="urn:microsoft.com/office/officeart/2005/8/layout/process4"/>
    <dgm:cxn modelId="{6D8E1D89-3F2F-4231-9C71-6C430F12C149}" type="presParOf" srcId="{61F098DF-54BC-4172-B21B-53C89EA0BA49}" destId="{176CC335-AC0E-4BC4-A264-BC3A3652126D}" srcOrd="4" destOrd="0" presId="urn:microsoft.com/office/officeart/2005/8/layout/process4"/>
    <dgm:cxn modelId="{F9C6CBCE-39F2-46F5-9924-7F62A9A428CA}" type="presParOf" srcId="{176CC335-AC0E-4BC4-A264-BC3A3652126D}" destId="{507EA772-CD1F-4E91-94ED-866A3D4809E5}" srcOrd="0" destOrd="0" presId="urn:microsoft.com/office/officeart/2005/8/layout/process4"/>
    <dgm:cxn modelId="{C6E630C0-A3DD-4164-B1FA-98C05F09AC5F}" type="presParOf" srcId="{176CC335-AC0E-4BC4-A264-BC3A3652126D}" destId="{3324061B-114E-4580-951A-016D27908ACB}" srcOrd="1" destOrd="0" presId="urn:microsoft.com/office/officeart/2005/8/layout/process4"/>
    <dgm:cxn modelId="{6855C879-91A8-475D-85C1-0D4B3D293D5B}" type="presParOf" srcId="{176CC335-AC0E-4BC4-A264-BC3A3652126D}" destId="{DECAB9ED-632D-4FEE-A680-72F45C4637EB}" srcOrd="2" destOrd="0" presId="urn:microsoft.com/office/officeart/2005/8/layout/process4"/>
    <dgm:cxn modelId="{99FFF581-0DC8-442C-8D76-35A4D3085A9F}" type="presParOf" srcId="{DECAB9ED-632D-4FEE-A680-72F45C4637EB}" destId="{A2626346-7C9F-4D0A-A5B4-90BD490323E6}" srcOrd="0" destOrd="0" presId="urn:microsoft.com/office/officeart/2005/8/layout/process4"/>
    <dgm:cxn modelId="{84535C12-0250-4AD7-BE63-63001FCD5CE8}" type="presParOf" srcId="{DECAB9ED-632D-4FEE-A680-72F45C4637EB}" destId="{80804949-845D-4C73-B2CE-A41138F0444A}"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3F2302-EBBC-4869-8423-36866EF5B58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E7CC4C5D-C323-403E-8046-A02F5D81829F}">
      <dgm:prSet phldrT="[Text]"/>
      <dgm:spPr>
        <a:solidFill>
          <a:srgbClr val="FF0000"/>
        </a:solidFill>
        <a:ln>
          <a:solidFill>
            <a:schemeClr val="tx1"/>
          </a:solidFill>
        </a:ln>
      </dgm:spPr>
      <dgm:t>
        <a:bodyPr/>
        <a:lstStyle/>
        <a:p>
          <a:r>
            <a:rPr lang="en-US" dirty="0" smtClean="0">
              <a:solidFill>
                <a:schemeClr val="tx1"/>
              </a:solidFill>
            </a:rPr>
            <a:t> Can this effect be reproduced In Vivo ?</a:t>
          </a:r>
          <a:endParaRPr lang="en-US" dirty="0">
            <a:solidFill>
              <a:schemeClr val="tx1"/>
            </a:solidFill>
          </a:endParaRPr>
        </a:p>
      </dgm:t>
    </dgm:pt>
    <dgm:pt modelId="{0D1ADE69-CE7E-4079-9C4C-386ED56D7DC1}" type="parTrans" cxnId="{F8B1B959-2C38-4747-95D2-26BB2BF13C33}">
      <dgm:prSet/>
      <dgm:spPr/>
      <dgm:t>
        <a:bodyPr/>
        <a:lstStyle/>
        <a:p>
          <a:endParaRPr lang="en-US"/>
        </a:p>
      </dgm:t>
    </dgm:pt>
    <dgm:pt modelId="{A3C6EEE6-2D9D-437B-8778-34DA03B5B66E}" type="sibTrans" cxnId="{F8B1B959-2C38-4747-95D2-26BB2BF13C33}">
      <dgm:prSet/>
      <dgm:spPr/>
      <dgm:t>
        <a:bodyPr/>
        <a:lstStyle/>
        <a:p>
          <a:endParaRPr lang="en-US"/>
        </a:p>
      </dgm:t>
    </dgm:pt>
    <dgm:pt modelId="{04D9E574-FAB3-4AD3-BA14-FFFE509903E5}">
      <dgm:prSet phldrT="[Text]" custT="1"/>
      <dgm:spPr>
        <a:solidFill>
          <a:schemeClr val="tx2">
            <a:lumMod val="40000"/>
            <a:lumOff val="60000"/>
            <a:alpha val="90000"/>
          </a:schemeClr>
        </a:solidFill>
        <a:ln>
          <a:solidFill>
            <a:schemeClr val="tx1">
              <a:alpha val="90000"/>
            </a:schemeClr>
          </a:solidFill>
        </a:ln>
      </dgm:spPr>
      <dgm:t>
        <a:bodyPr/>
        <a:lstStyle/>
        <a:p>
          <a:r>
            <a:rPr lang="en-US" sz="2000" dirty="0" smtClean="0"/>
            <a:t>Nude Mice Xenograft- Wt, Size, Growth, PSA level.</a:t>
          </a:r>
          <a:endParaRPr lang="en-US" sz="2000" dirty="0"/>
        </a:p>
      </dgm:t>
    </dgm:pt>
    <dgm:pt modelId="{43F754CE-188C-42AE-A13F-CCA5AEF5627B}" type="parTrans" cxnId="{AA9A5AA3-FB91-482F-AEA6-621899F9EA6D}">
      <dgm:prSet/>
      <dgm:spPr/>
      <dgm:t>
        <a:bodyPr/>
        <a:lstStyle/>
        <a:p>
          <a:endParaRPr lang="en-US"/>
        </a:p>
      </dgm:t>
    </dgm:pt>
    <dgm:pt modelId="{C93169D2-235D-43C8-9C8E-484C72C7E984}" type="sibTrans" cxnId="{AA9A5AA3-FB91-482F-AEA6-621899F9EA6D}">
      <dgm:prSet/>
      <dgm:spPr/>
      <dgm:t>
        <a:bodyPr/>
        <a:lstStyle/>
        <a:p>
          <a:endParaRPr lang="en-US"/>
        </a:p>
      </dgm:t>
    </dgm:pt>
    <dgm:pt modelId="{DF9AD938-6501-429B-A940-D1AD8EE6ADC0}">
      <dgm:prSet phldrT="[Text]" custT="1"/>
      <dgm:spPr>
        <a:solidFill>
          <a:schemeClr val="tx2">
            <a:lumMod val="40000"/>
            <a:lumOff val="60000"/>
            <a:alpha val="90000"/>
          </a:schemeClr>
        </a:solidFill>
        <a:ln>
          <a:solidFill>
            <a:schemeClr val="tx1">
              <a:alpha val="90000"/>
            </a:schemeClr>
          </a:solidFill>
        </a:ln>
      </dgm:spPr>
      <dgm:t>
        <a:bodyPr/>
        <a:lstStyle/>
        <a:p>
          <a:r>
            <a:rPr lang="en-US" sz="2000" dirty="0" smtClean="0"/>
            <a:t>Yes</a:t>
          </a:r>
          <a:endParaRPr lang="en-US" sz="2000" dirty="0"/>
        </a:p>
      </dgm:t>
    </dgm:pt>
    <dgm:pt modelId="{0563064F-D233-477C-AD00-EDC134D2D735}" type="parTrans" cxnId="{CCB44BA8-D345-4377-9172-B773FF13AE06}">
      <dgm:prSet/>
      <dgm:spPr/>
      <dgm:t>
        <a:bodyPr/>
        <a:lstStyle/>
        <a:p>
          <a:endParaRPr lang="en-US"/>
        </a:p>
      </dgm:t>
    </dgm:pt>
    <dgm:pt modelId="{EF954B7C-97DC-49BD-BBD4-E276D2ECF3B6}" type="sibTrans" cxnId="{CCB44BA8-D345-4377-9172-B773FF13AE06}">
      <dgm:prSet/>
      <dgm:spPr/>
      <dgm:t>
        <a:bodyPr/>
        <a:lstStyle/>
        <a:p>
          <a:endParaRPr lang="en-US"/>
        </a:p>
      </dgm:t>
    </dgm:pt>
    <dgm:pt modelId="{78E56061-FDCB-4604-B759-B7EBC8C5A5F1}">
      <dgm:prSet phldrT="[Text]"/>
      <dgm:spPr/>
      <dgm:t>
        <a:bodyPr/>
        <a:lstStyle/>
        <a:p>
          <a:r>
            <a:rPr lang="en-US" dirty="0" smtClean="0">
              <a:solidFill>
                <a:schemeClr val="tx1"/>
              </a:solidFill>
            </a:rPr>
            <a:t>Are the same effects seen in patients  ?</a:t>
          </a:r>
          <a:endParaRPr lang="en-US" dirty="0">
            <a:solidFill>
              <a:schemeClr val="tx1"/>
            </a:solidFill>
          </a:endParaRPr>
        </a:p>
      </dgm:t>
    </dgm:pt>
    <dgm:pt modelId="{73A5A458-DE96-45E7-8BBC-D07DF40567F0}" type="parTrans" cxnId="{2627BA1C-0925-403B-96BB-EC35803FA527}">
      <dgm:prSet/>
      <dgm:spPr/>
      <dgm:t>
        <a:bodyPr/>
        <a:lstStyle/>
        <a:p>
          <a:endParaRPr lang="en-US"/>
        </a:p>
      </dgm:t>
    </dgm:pt>
    <dgm:pt modelId="{0C61F40B-7E5F-487B-9244-990A18E03CDD}" type="sibTrans" cxnId="{2627BA1C-0925-403B-96BB-EC35803FA527}">
      <dgm:prSet/>
      <dgm:spPr/>
      <dgm:t>
        <a:bodyPr/>
        <a:lstStyle/>
        <a:p>
          <a:endParaRPr lang="en-US"/>
        </a:p>
      </dgm:t>
    </dgm:pt>
    <dgm:pt modelId="{9D3060AA-4748-4E6D-BE9B-AE77B8C6A9F3}">
      <dgm:prSet phldrT="[Text]" custT="1"/>
      <dgm:spPr/>
      <dgm:t>
        <a:bodyPr/>
        <a:lstStyle/>
        <a:p>
          <a:r>
            <a:rPr lang="en-US" sz="2000" dirty="0" smtClean="0"/>
            <a:t>Work in progress</a:t>
          </a:r>
          <a:endParaRPr lang="en-US" sz="2000" dirty="0"/>
        </a:p>
      </dgm:t>
    </dgm:pt>
    <dgm:pt modelId="{C48F4575-D193-4D5A-BAA5-ACA9D8547372}" type="parTrans" cxnId="{B57D9101-878D-4F7A-A63C-A5DE51CDE1EA}">
      <dgm:prSet/>
      <dgm:spPr/>
      <dgm:t>
        <a:bodyPr/>
        <a:lstStyle/>
        <a:p>
          <a:endParaRPr lang="en-US"/>
        </a:p>
      </dgm:t>
    </dgm:pt>
    <dgm:pt modelId="{59CF45F1-15D8-40E2-9848-2C54DD1F8655}" type="sibTrans" cxnId="{B57D9101-878D-4F7A-A63C-A5DE51CDE1EA}">
      <dgm:prSet/>
      <dgm:spPr/>
      <dgm:t>
        <a:bodyPr/>
        <a:lstStyle/>
        <a:p>
          <a:endParaRPr lang="en-US"/>
        </a:p>
      </dgm:t>
    </dgm:pt>
    <dgm:pt modelId="{1A5AE2A6-E79A-4B98-B8A9-E22683790736}">
      <dgm:prSet phldrT="[Text]"/>
      <dgm:spPr/>
      <dgm:t>
        <a:bodyPr/>
        <a:lstStyle/>
        <a:p>
          <a:r>
            <a:rPr lang="en-US" dirty="0" smtClean="0"/>
            <a:t>?</a:t>
          </a:r>
          <a:endParaRPr lang="en-US" dirty="0"/>
        </a:p>
      </dgm:t>
    </dgm:pt>
    <dgm:pt modelId="{9190C9BC-F488-4388-96D5-69B7329C92D6}" type="parTrans" cxnId="{8D446AB7-C0CE-44E1-99A7-DDA5F85F5D66}">
      <dgm:prSet/>
      <dgm:spPr/>
      <dgm:t>
        <a:bodyPr/>
        <a:lstStyle/>
        <a:p>
          <a:endParaRPr lang="en-US"/>
        </a:p>
      </dgm:t>
    </dgm:pt>
    <dgm:pt modelId="{AD51E9EE-E9CB-432E-9351-568CB8B852B1}" type="sibTrans" cxnId="{8D446AB7-C0CE-44E1-99A7-DDA5F85F5D66}">
      <dgm:prSet/>
      <dgm:spPr/>
      <dgm:t>
        <a:bodyPr/>
        <a:lstStyle/>
        <a:p>
          <a:endParaRPr lang="en-US"/>
        </a:p>
      </dgm:t>
    </dgm:pt>
    <dgm:pt modelId="{6AD11C11-61D3-439B-857B-AECC7431F652}">
      <dgm:prSet phldrT="[Text]"/>
      <dgm:spPr/>
      <dgm:t>
        <a:bodyPr/>
        <a:lstStyle/>
        <a:p>
          <a:r>
            <a:rPr lang="en-US" dirty="0" smtClean="0">
              <a:solidFill>
                <a:schemeClr val="tx1"/>
              </a:solidFill>
            </a:rPr>
            <a:t>Prospective Clinical trial ? </a:t>
          </a:r>
          <a:endParaRPr lang="en-US" dirty="0">
            <a:solidFill>
              <a:schemeClr val="tx1"/>
            </a:solidFill>
          </a:endParaRPr>
        </a:p>
      </dgm:t>
    </dgm:pt>
    <dgm:pt modelId="{9DBD5344-598A-4A3B-AC69-F58CD575CA8B}" type="parTrans" cxnId="{BA047028-AF6B-480B-AF26-2346855BA51A}">
      <dgm:prSet/>
      <dgm:spPr/>
      <dgm:t>
        <a:bodyPr/>
        <a:lstStyle/>
        <a:p>
          <a:endParaRPr lang="en-US"/>
        </a:p>
      </dgm:t>
    </dgm:pt>
    <dgm:pt modelId="{A5AD01C5-8BB3-4898-AC87-104C0E896B8B}" type="sibTrans" cxnId="{BA047028-AF6B-480B-AF26-2346855BA51A}">
      <dgm:prSet/>
      <dgm:spPr/>
      <dgm:t>
        <a:bodyPr/>
        <a:lstStyle/>
        <a:p>
          <a:endParaRPr lang="en-US"/>
        </a:p>
      </dgm:t>
    </dgm:pt>
    <dgm:pt modelId="{5835C7D4-1FEB-4A70-9471-3FE6FB924087}">
      <dgm:prSet phldrT="[Text]" custT="1"/>
      <dgm:spPr/>
      <dgm:t>
        <a:bodyPr/>
        <a:lstStyle/>
        <a:p>
          <a:r>
            <a:rPr lang="en-US" sz="2000" dirty="0" smtClean="0"/>
            <a:t>Work in Progress</a:t>
          </a:r>
          <a:endParaRPr lang="en-US" sz="2000" dirty="0"/>
        </a:p>
      </dgm:t>
    </dgm:pt>
    <dgm:pt modelId="{23933FAE-B245-4ADF-9B5F-6ABA00E836C6}" type="parTrans" cxnId="{2256B69F-17BA-487F-B5C2-F4558E7B3F96}">
      <dgm:prSet/>
      <dgm:spPr/>
      <dgm:t>
        <a:bodyPr/>
        <a:lstStyle/>
        <a:p>
          <a:endParaRPr lang="en-US"/>
        </a:p>
      </dgm:t>
    </dgm:pt>
    <dgm:pt modelId="{65A764AA-88C3-453E-B4B5-A70C3BADFD4C}" type="sibTrans" cxnId="{2256B69F-17BA-487F-B5C2-F4558E7B3F96}">
      <dgm:prSet/>
      <dgm:spPr/>
      <dgm:t>
        <a:bodyPr/>
        <a:lstStyle/>
        <a:p>
          <a:endParaRPr lang="en-US"/>
        </a:p>
      </dgm:t>
    </dgm:pt>
    <dgm:pt modelId="{1991CD9B-8F06-443B-9A2F-32616E3001C8}">
      <dgm:prSet phldrT="[Text]"/>
      <dgm:spPr/>
      <dgm:t>
        <a:bodyPr/>
        <a:lstStyle/>
        <a:p>
          <a:r>
            <a:rPr lang="en-US" dirty="0" smtClean="0"/>
            <a:t>?</a:t>
          </a:r>
          <a:endParaRPr lang="en-US" dirty="0"/>
        </a:p>
      </dgm:t>
    </dgm:pt>
    <dgm:pt modelId="{6072B3D8-1966-4C30-8864-8DDF4B0F6F74}" type="parTrans" cxnId="{DFDDE4C4-C24E-40F5-960A-6A1C672973EA}">
      <dgm:prSet/>
      <dgm:spPr/>
      <dgm:t>
        <a:bodyPr/>
        <a:lstStyle/>
        <a:p>
          <a:endParaRPr lang="en-US"/>
        </a:p>
      </dgm:t>
    </dgm:pt>
    <dgm:pt modelId="{877E6978-CB5A-4DC8-A3B3-CF9689E04242}" type="sibTrans" cxnId="{DFDDE4C4-C24E-40F5-960A-6A1C672973EA}">
      <dgm:prSet/>
      <dgm:spPr/>
      <dgm:t>
        <a:bodyPr/>
        <a:lstStyle/>
        <a:p>
          <a:endParaRPr lang="en-US"/>
        </a:p>
      </dgm:t>
    </dgm:pt>
    <dgm:pt modelId="{76ED677D-0770-4984-9A62-1125A2F8C7B5}" type="pres">
      <dgm:prSet presAssocID="{863F2302-EBBC-4869-8423-36866EF5B581}" presName="Name0" presStyleCnt="0">
        <dgm:presLayoutVars>
          <dgm:dir/>
          <dgm:animLvl val="lvl"/>
          <dgm:resizeHandles val="exact"/>
        </dgm:presLayoutVars>
      </dgm:prSet>
      <dgm:spPr/>
      <dgm:t>
        <a:bodyPr/>
        <a:lstStyle/>
        <a:p>
          <a:endParaRPr lang="en-US"/>
        </a:p>
      </dgm:t>
    </dgm:pt>
    <dgm:pt modelId="{6A23F4AB-D710-4E3C-BB92-D23ED6C18E3C}" type="pres">
      <dgm:prSet presAssocID="{6AD11C11-61D3-439B-857B-AECC7431F652}" presName="boxAndChildren" presStyleCnt="0"/>
      <dgm:spPr/>
    </dgm:pt>
    <dgm:pt modelId="{6491FE6E-C7EF-4191-87C5-6E56B2ABE134}" type="pres">
      <dgm:prSet presAssocID="{6AD11C11-61D3-439B-857B-AECC7431F652}" presName="parentTextBox" presStyleLbl="node1" presStyleIdx="0" presStyleCnt="3"/>
      <dgm:spPr/>
      <dgm:t>
        <a:bodyPr/>
        <a:lstStyle/>
        <a:p>
          <a:endParaRPr lang="en-US"/>
        </a:p>
      </dgm:t>
    </dgm:pt>
    <dgm:pt modelId="{C0597A36-C63D-48B9-9316-6189B5FB5D69}" type="pres">
      <dgm:prSet presAssocID="{6AD11C11-61D3-439B-857B-AECC7431F652}" presName="entireBox" presStyleLbl="node1" presStyleIdx="0" presStyleCnt="3"/>
      <dgm:spPr/>
      <dgm:t>
        <a:bodyPr/>
        <a:lstStyle/>
        <a:p>
          <a:endParaRPr lang="en-US"/>
        </a:p>
      </dgm:t>
    </dgm:pt>
    <dgm:pt modelId="{0DCEDC61-FE26-4ECE-BA3D-62F37F59584A}" type="pres">
      <dgm:prSet presAssocID="{6AD11C11-61D3-439B-857B-AECC7431F652}" presName="descendantBox" presStyleCnt="0"/>
      <dgm:spPr/>
    </dgm:pt>
    <dgm:pt modelId="{64D9B58F-F375-4942-BC55-80D9ECE2ECDC}" type="pres">
      <dgm:prSet presAssocID="{5835C7D4-1FEB-4A70-9471-3FE6FB924087}" presName="childTextBox" presStyleLbl="fgAccFollowNode1" presStyleIdx="0" presStyleCnt="6">
        <dgm:presLayoutVars>
          <dgm:bulletEnabled val="1"/>
        </dgm:presLayoutVars>
      </dgm:prSet>
      <dgm:spPr/>
      <dgm:t>
        <a:bodyPr/>
        <a:lstStyle/>
        <a:p>
          <a:endParaRPr lang="en-US"/>
        </a:p>
      </dgm:t>
    </dgm:pt>
    <dgm:pt modelId="{0406AF33-10DB-4BEA-88FD-0E1D2D4C3F5F}" type="pres">
      <dgm:prSet presAssocID="{1991CD9B-8F06-443B-9A2F-32616E3001C8}" presName="childTextBox" presStyleLbl="fgAccFollowNode1" presStyleIdx="1" presStyleCnt="6">
        <dgm:presLayoutVars>
          <dgm:bulletEnabled val="1"/>
        </dgm:presLayoutVars>
      </dgm:prSet>
      <dgm:spPr/>
      <dgm:t>
        <a:bodyPr/>
        <a:lstStyle/>
        <a:p>
          <a:endParaRPr lang="en-US"/>
        </a:p>
      </dgm:t>
    </dgm:pt>
    <dgm:pt modelId="{84B6261B-03DF-4A89-93EE-50332931DED9}" type="pres">
      <dgm:prSet presAssocID="{0C61F40B-7E5F-487B-9244-990A18E03CDD}" presName="sp" presStyleCnt="0"/>
      <dgm:spPr/>
    </dgm:pt>
    <dgm:pt modelId="{1C5F9518-3C3B-40E4-9669-52CD0037986F}" type="pres">
      <dgm:prSet presAssocID="{78E56061-FDCB-4604-B759-B7EBC8C5A5F1}" presName="arrowAndChildren" presStyleCnt="0"/>
      <dgm:spPr/>
    </dgm:pt>
    <dgm:pt modelId="{C2EA1134-D93A-4286-92CD-B4EBAB7E15DA}" type="pres">
      <dgm:prSet presAssocID="{78E56061-FDCB-4604-B759-B7EBC8C5A5F1}" presName="parentTextArrow" presStyleLbl="node1" presStyleIdx="0" presStyleCnt="3"/>
      <dgm:spPr/>
      <dgm:t>
        <a:bodyPr/>
        <a:lstStyle/>
        <a:p>
          <a:endParaRPr lang="en-US"/>
        </a:p>
      </dgm:t>
    </dgm:pt>
    <dgm:pt modelId="{18784647-93EC-40AF-8156-DD5D24BAF3CF}" type="pres">
      <dgm:prSet presAssocID="{78E56061-FDCB-4604-B759-B7EBC8C5A5F1}" presName="arrow" presStyleLbl="node1" presStyleIdx="1" presStyleCnt="3"/>
      <dgm:spPr/>
      <dgm:t>
        <a:bodyPr/>
        <a:lstStyle/>
        <a:p>
          <a:endParaRPr lang="en-US"/>
        </a:p>
      </dgm:t>
    </dgm:pt>
    <dgm:pt modelId="{4F017627-BA40-4B61-8BFB-878A797C243A}" type="pres">
      <dgm:prSet presAssocID="{78E56061-FDCB-4604-B759-B7EBC8C5A5F1}" presName="descendantArrow" presStyleCnt="0"/>
      <dgm:spPr/>
    </dgm:pt>
    <dgm:pt modelId="{E5679980-845F-410D-B7A9-A14FAD6692C7}" type="pres">
      <dgm:prSet presAssocID="{9D3060AA-4748-4E6D-BE9B-AE77B8C6A9F3}" presName="childTextArrow" presStyleLbl="fgAccFollowNode1" presStyleIdx="2" presStyleCnt="6">
        <dgm:presLayoutVars>
          <dgm:bulletEnabled val="1"/>
        </dgm:presLayoutVars>
      </dgm:prSet>
      <dgm:spPr/>
      <dgm:t>
        <a:bodyPr/>
        <a:lstStyle/>
        <a:p>
          <a:endParaRPr lang="en-US"/>
        </a:p>
      </dgm:t>
    </dgm:pt>
    <dgm:pt modelId="{CCDD8296-6D72-4611-A55D-CFDEB5024A62}" type="pres">
      <dgm:prSet presAssocID="{1A5AE2A6-E79A-4B98-B8A9-E22683790736}" presName="childTextArrow" presStyleLbl="fgAccFollowNode1" presStyleIdx="3" presStyleCnt="6">
        <dgm:presLayoutVars>
          <dgm:bulletEnabled val="1"/>
        </dgm:presLayoutVars>
      </dgm:prSet>
      <dgm:spPr/>
      <dgm:t>
        <a:bodyPr/>
        <a:lstStyle/>
        <a:p>
          <a:endParaRPr lang="en-US"/>
        </a:p>
      </dgm:t>
    </dgm:pt>
    <dgm:pt modelId="{84EF1DE3-C754-4F29-AFA4-3C42EB9E7C32}" type="pres">
      <dgm:prSet presAssocID="{A3C6EEE6-2D9D-437B-8778-34DA03B5B66E}" presName="sp" presStyleCnt="0"/>
      <dgm:spPr/>
    </dgm:pt>
    <dgm:pt modelId="{A1B8A28A-BB7C-4B9E-B5A5-58D080795EBD}" type="pres">
      <dgm:prSet presAssocID="{E7CC4C5D-C323-403E-8046-A02F5D81829F}" presName="arrowAndChildren" presStyleCnt="0"/>
      <dgm:spPr/>
    </dgm:pt>
    <dgm:pt modelId="{2712BE25-54A0-416A-A242-F3F692A50784}" type="pres">
      <dgm:prSet presAssocID="{E7CC4C5D-C323-403E-8046-A02F5D81829F}" presName="parentTextArrow" presStyleLbl="node1" presStyleIdx="1" presStyleCnt="3"/>
      <dgm:spPr/>
      <dgm:t>
        <a:bodyPr/>
        <a:lstStyle/>
        <a:p>
          <a:endParaRPr lang="en-US"/>
        </a:p>
      </dgm:t>
    </dgm:pt>
    <dgm:pt modelId="{11D2ECF3-0C9D-414E-8FAC-82F3FDD73990}" type="pres">
      <dgm:prSet presAssocID="{E7CC4C5D-C323-403E-8046-A02F5D81829F}" presName="arrow" presStyleLbl="node1" presStyleIdx="2" presStyleCnt="3"/>
      <dgm:spPr/>
      <dgm:t>
        <a:bodyPr/>
        <a:lstStyle/>
        <a:p>
          <a:endParaRPr lang="en-US"/>
        </a:p>
      </dgm:t>
    </dgm:pt>
    <dgm:pt modelId="{1164BB9D-465F-4CFD-8853-576714A9AB6E}" type="pres">
      <dgm:prSet presAssocID="{E7CC4C5D-C323-403E-8046-A02F5D81829F}" presName="descendantArrow" presStyleCnt="0"/>
      <dgm:spPr/>
    </dgm:pt>
    <dgm:pt modelId="{6746E891-FCD4-4B23-A493-37D991472DAB}" type="pres">
      <dgm:prSet presAssocID="{04D9E574-FAB3-4AD3-BA14-FFFE509903E5}" presName="childTextArrow" presStyleLbl="fgAccFollowNode1" presStyleIdx="4" presStyleCnt="6">
        <dgm:presLayoutVars>
          <dgm:bulletEnabled val="1"/>
        </dgm:presLayoutVars>
      </dgm:prSet>
      <dgm:spPr/>
      <dgm:t>
        <a:bodyPr/>
        <a:lstStyle/>
        <a:p>
          <a:endParaRPr lang="en-US"/>
        </a:p>
      </dgm:t>
    </dgm:pt>
    <dgm:pt modelId="{5F506932-6BB4-4AD7-A99C-D02AE57A9144}" type="pres">
      <dgm:prSet presAssocID="{DF9AD938-6501-429B-A940-D1AD8EE6ADC0}" presName="childTextArrow" presStyleLbl="fgAccFollowNode1" presStyleIdx="5" presStyleCnt="6">
        <dgm:presLayoutVars>
          <dgm:bulletEnabled val="1"/>
        </dgm:presLayoutVars>
      </dgm:prSet>
      <dgm:spPr/>
      <dgm:t>
        <a:bodyPr/>
        <a:lstStyle/>
        <a:p>
          <a:endParaRPr lang="en-US"/>
        </a:p>
      </dgm:t>
    </dgm:pt>
  </dgm:ptLst>
  <dgm:cxnLst>
    <dgm:cxn modelId="{2627BA1C-0925-403B-96BB-EC35803FA527}" srcId="{863F2302-EBBC-4869-8423-36866EF5B581}" destId="{78E56061-FDCB-4604-B759-B7EBC8C5A5F1}" srcOrd="1" destOrd="0" parTransId="{73A5A458-DE96-45E7-8BBC-D07DF40567F0}" sibTransId="{0C61F40B-7E5F-487B-9244-990A18E03CDD}"/>
    <dgm:cxn modelId="{3179E080-B928-4AE2-B8CB-EFF77E3FAACF}" type="presOf" srcId="{5835C7D4-1FEB-4A70-9471-3FE6FB924087}" destId="{64D9B58F-F375-4942-BC55-80D9ECE2ECDC}" srcOrd="0" destOrd="0" presId="urn:microsoft.com/office/officeart/2005/8/layout/process4"/>
    <dgm:cxn modelId="{CCB44BA8-D345-4377-9172-B773FF13AE06}" srcId="{E7CC4C5D-C323-403E-8046-A02F5D81829F}" destId="{DF9AD938-6501-429B-A940-D1AD8EE6ADC0}" srcOrd="1" destOrd="0" parTransId="{0563064F-D233-477C-AD00-EDC134D2D735}" sibTransId="{EF954B7C-97DC-49BD-BBD4-E276D2ECF3B6}"/>
    <dgm:cxn modelId="{F647338C-3649-4647-BB82-43836DD8D801}" type="presOf" srcId="{6AD11C11-61D3-439B-857B-AECC7431F652}" destId="{6491FE6E-C7EF-4191-87C5-6E56B2ABE134}" srcOrd="0" destOrd="0" presId="urn:microsoft.com/office/officeart/2005/8/layout/process4"/>
    <dgm:cxn modelId="{E02BB612-2045-45EA-8299-057B5C804595}" type="presOf" srcId="{E7CC4C5D-C323-403E-8046-A02F5D81829F}" destId="{11D2ECF3-0C9D-414E-8FAC-82F3FDD73990}" srcOrd="1" destOrd="0" presId="urn:microsoft.com/office/officeart/2005/8/layout/process4"/>
    <dgm:cxn modelId="{8D446AB7-C0CE-44E1-99A7-DDA5F85F5D66}" srcId="{78E56061-FDCB-4604-B759-B7EBC8C5A5F1}" destId="{1A5AE2A6-E79A-4B98-B8A9-E22683790736}" srcOrd="1" destOrd="0" parTransId="{9190C9BC-F488-4388-96D5-69B7329C92D6}" sibTransId="{AD51E9EE-E9CB-432E-9351-568CB8B852B1}"/>
    <dgm:cxn modelId="{2256B69F-17BA-487F-B5C2-F4558E7B3F96}" srcId="{6AD11C11-61D3-439B-857B-AECC7431F652}" destId="{5835C7D4-1FEB-4A70-9471-3FE6FB924087}" srcOrd="0" destOrd="0" parTransId="{23933FAE-B245-4ADF-9B5F-6ABA00E836C6}" sibTransId="{65A764AA-88C3-453E-B4B5-A70C3BADFD4C}"/>
    <dgm:cxn modelId="{EF4EABA7-9C33-46BF-A7C8-B1358F8382F5}" type="presOf" srcId="{6AD11C11-61D3-439B-857B-AECC7431F652}" destId="{C0597A36-C63D-48B9-9316-6189B5FB5D69}" srcOrd="1" destOrd="0" presId="urn:microsoft.com/office/officeart/2005/8/layout/process4"/>
    <dgm:cxn modelId="{5EAD6D32-8ABF-4E7B-99E8-AD9A35DD8119}" type="presOf" srcId="{78E56061-FDCB-4604-B759-B7EBC8C5A5F1}" destId="{C2EA1134-D93A-4286-92CD-B4EBAB7E15DA}" srcOrd="0" destOrd="0" presId="urn:microsoft.com/office/officeart/2005/8/layout/process4"/>
    <dgm:cxn modelId="{B1B23C6A-8148-4DFF-8F6C-B229C8F96D37}" type="presOf" srcId="{DF9AD938-6501-429B-A940-D1AD8EE6ADC0}" destId="{5F506932-6BB4-4AD7-A99C-D02AE57A9144}" srcOrd="0" destOrd="0" presId="urn:microsoft.com/office/officeart/2005/8/layout/process4"/>
    <dgm:cxn modelId="{DFDDE4C4-C24E-40F5-960A-6A1C672973EA}" srcId="{6AD11C11-61D3-439B-857B-AECC7431F652}" destId="{1991CD9B-8F06-443B-9A2F-32616E3001C8}" srcOrd="1" destOrd="0" parTransId="{6072B3D8-1966-4C30-8864-8DDF4B0F6F74}" sibTransId="{877E6978-CB5A-4DC8-A3B3-CF9689E04242}"/>
    <dgm:cxn modelId="{01167480-E987-45E5-99CC-1C9AAECD9FE3}" type="presOf" srcId="{78E56061-FDCB-4604-B759-B7EBC8C5A5F1}" destId="{18784647-93EC-40AF-8156-DD5D24BAF3CF}" srcOrd="1" destOrd="0" presId="urn:microsoft.com/office/officeart/2005/8/layout/process4"/>
    <dgm:cxn modelId="{22907847-C7A4-4E99-9741-3D45DA5EEC71}" type="presOf" srcId="{1A5AE2A6-E79A-4B98-B8A9-E22683790736}" destId="{CCDD8296-6D72-4611-A55D-CFDEB5024A62}" srcOrd="0" destOrd="0" presId="urn:microsoft.com/office/officeart/2005/8/layout/process4"/>
    <dgm:cxn modelId="{BA047028-AF6B-480B-AF26-2346855BA51A}" srcId="{863F2302-EBBC-4869-8423-36866EF5B581}" destId="{6AD11C11-61D3-439B-857B-AECC7431F652}" srcOrd="2" destOrd="0" parTransId="{9DBD5344-598A-4A3B-AC69-F58CD575CA8B}" sibTransId="{A5AD01C5-8BB3-4898-AC87-104C0E896B8B}"/>
    <dgm:cxn modelId="{BC24C567-3E66-4679-8AE2-A109413AA7AD}" type="presOf" srcId="{E7CC4C5D-C323-403E-8046-A02F5D81829F}" destId="{2712BE25-54A0-416A-A242-F3F692A50784}" srcOrd="0" destOrd="0" presId="urn:microsoft.com/office/officeart/2005/8/layout/process4"/>
    <dgm:cxn modelId="{EE287C2C-4E6C-4BD3-8475-BA91FB23F310}" type="presOf" srcId="{04D9E574-FAB3-4AD3-BA14-FFFE509903E5}" destId="{6746E891-FCD4-4B23-A493-37D991472DAB}" srcOrd="0" destOrd="0" presId="urn:microsoft.com/office/officeart/2005/8/layout/process4"/>
    <dgm:cxn modelId="{F8B1B959-2C38-4747-95D2-26BB2BF13C33}" srcId="{863F2302-EBBC-4869-8423-36866EF5B581}" destId="{E7CC4C5D-C323-403E-8046-A02F5D81829F}" srcOrd="0" destOrd="0" parTransId="{0D1ADE69-CE7E-4079-9C4C-386ED56D7DC1}" sibTransId="{A3C6EEE6-2D9D-437B-8778-34DA03B5B66E}"/>
    <dgm:cxn modelId="{2E82AE5F-C9CB-4BFF-88D1-FF5D9D925240}" type="presOf" srcId="{9D3060AA-4748-4E6D-BE9B-AE77B8C6A9F3}" destId="{E5679980-845F-410D-B7A9-A14FAD6692C7}" srcOrd="0" destOrd="0" presId="urn:microsoft.com/office/officeart/2005/8/layout/process4"/>
    <dgm:cxn modelId="{AA9A5AA3-FB91-482F-AEA6-621899F9EA6D}" srcId="{E7CC4C5D-C323-403E-8046-A02F5D81829F}" destId="{04D9E574-FAB3-4AD3-BA14-FFFE509903E5}" srcOrd="0" destOrd="0" parTransId="{43F754CE-188C-42AE-A13F-CCA5AEF5627B}" sibTransId="{C93169D2-235D-43C8-9C8E-484C72C7E984}"/>
    <dgm:cxn modelId="{C513C8F2-D6E5-43F7-97B1-3E2A920CFB00}" type="presOf" srcId="{863F2302-EBBC-4869-8423-36866EF5B581}" destId="{76ED677D-0770-4984-9A62-1125A2F8C7B5}" srcOrd="0" destOrd="0" presId="urn:microsoft.com/office/officeart/2005/8/layout/process4"/>
    <dgm:cxn modelId="{B57D9101-878D-4F7A-A63C-A5DE51CDE1EA}" srcId="{78E56061-FDCB-4604-B759-B7EBC8C5A5F1}" destId="{9D3060AA-4748-4E6D-BE9B-AE77B8C6A9F3}" srcOrd="0" destOrd="0" parTransId="{C48F4575-D193-4D5A-BAA5-ACA9D8547372}" sibTransId="{59CF45F1-15D8-40E2-9848-2C54DD1F8655}"/>
    <dgm:cxn modelId="{7036CDE3-276A-4A5F-B7DB-975CE54D12F1}" type="presOf" srcId="{1991CD9B-8F06-443B-9A2F-32616E3001C8}" destId="{0406AF33-10DB-4BEA-88FD-0E1D2D4C3F5F}" srcOrd="0" destOrd="0" presId="urn:microsoft.com/office/officeart/2005/8/layout/process4"/>
    <dgm:cxn modelId="{B15EB308-82E0-4198-B4CD-3339DEBAF4F9}" type="presParOf" srcId="{76ED677D-0770-4984-9A62-1125A2F8C7B5}" destId="{6A23F4AB-D710-4E3C-BB92-D23ED6C18E3C}" srcOrd="0" destOrd="0" presId="urn:microsoft.com/office/officeart/2005/8/layout/process4"/>
    <dgm:cxn modelId="{75F7F39F-F27D-49F4-B059-4DF7E8F26D63}" type="presParOf" srcId="{6A23F4AB-D710-4E3C-BB92-D23ED6C18E3C}" destId="{6491FE6E-C7EF-4191-87C5-6E56B2ABE134}" srcOrd="0" destOrd="0" presId="urn:microsoft.com/office/officeart/2005/8/layout/process4"/>
    <dgm:cxn modelId="{6252C539-9723-45B7-9F46-C0F636389BB8}" type="presParOf" srcId="{6A23F4AB-D710-4E3C-BB92-D23ED6C18E3C}" destId="{C0597A36-C63D-48B9-9316-6189B5FB5D69}" srcOrd="1" destOrd="0" presId="urn:microsoft.com/office/officeart/2005/8/layout/process4"/>
    <dgm:cxn modelId="{BC2B3151-5C21-4A10-892E-FB05F9715BA4}" type="presParOf" srcId="{6A23F4AB-D710-4E3C-BB92-D23ED6C18E3C}" destId="{0DCEDC61-FE26-4ECE-BA3D-62F37F59584A}" srcOrd="2" destOrd="0" presId="urn:microsoft.com/office/officeart/2005/8/layout/process4"/>
    <dgm:cxn modelId="{50FE1155-B1E9-435D-8893-CF497CA1C86A}" type="presParOf" srcId="{0DCEDC61-FE26-4ECE-BA3D-62F37F59584A}" destId="{64D9B58F-F375-4942-BC55-80D9ECE2ECDC}" srcOrd="0" destOrd="0" presId="urn:microsoft.com/office/officeart/2005/8/layout/process4"/>
    <dgm:cxn modelId="{62A2F885-95C3-4452-8944-838349E949F8}" type="presParOf" srcId="{0DCEDC61-FE26-4ECE-BA3D-62F37F59584A}" destId="{0406AF33-10DB-4BEA-88FD-0E1D2D4C3F5F}" srcOrd="1" destOrd="0" presId="urn:microsoft.com/office/officeart/2005/8/layout/process4"/>
    <dgm:cxn modelId="{85F342C3-1C06-4043-800C-C633BCD2571F}" type="presParOf" srcId="{76ED677D-0770-4984-9A62-1125A2F8C7B5}" destId="{84B6261B-03DF-4A89-93EE-50332931DED9}" srcOrd="1" destOrd="0" presId="urn:microsoft.com/office/officeart/2005/8/layout/process4"/>
    <dgm:cxn modelId="{34BABFC7-E0FB-401F-A797-D21F190B57BF}" type="presParOf" srcId="{76ED677D-0770-4984-9A62-1125A2F8C7B5}" destId="{1C5F9518-3C3B-40E4-9669-52CD0037986F}" srcOrd="2" destOrd="0" presId="urn:microsoft.com/office/officeart/2005/8/layout/process4"/>
    <dgm:cxn modelId="{1FAA236A-4B7D-4892-AB87-08291C32B2C5}" type="presParOf" srcId="{1C5F9518-3C3B-40E4-9669-52CD0037986F}" destId="{C2EA1134-D93A-4286-92CD-B4EBAB7E15DA}" srcOrd="0" destOrd="0" presId="urn:microsoft.com/office/officeart/2005/8/layout/process4"/>
    <dgm:cxn modelId="{F53F49A1-A820-48F2-8693-74DE022D5564}" type="presParOf" srcId="{1C5F9518-3C3B-40E4-9669-52CD0037986F}" destId="{18784647-93EC-40AF-8156-DD5D24BAF3CF}" srcOrd="1" destOrd="0" presId="urn:microsoft.com/office/officeart/2005/8/layout/process4"/>
    <dgm:cxn modelId="{3103B8A2-B00D-4782-B400-667EFBD4FEA2}" type="presParOf" srcId="{1C5F9518-3C3B-40E4-9669-52CD0037986F}" destId="{4F017627-BA40-4B61-8BFB-878A797C243A}" srcOrd="2" destOrd="0" presId="urn:microsoft.com/office/officeart/2005/8/layout/process4"/>
    <dgm:cxn modelId="{312D1F09-836E-455D-BD8B-F053A03366E4}" type="presParOf" srcId="{4F017627-BA40-4B61-8BFB-878A797C243A}" destId="{E5679980-845F-410D-B7A9-A14FAD6692C7}" srcOrd="0" destOrd="0" presId="urn:microsoft.com/office/officeart/2005/8/layout/process4"/>
    <dgm:cxn modelId="{B34271F7-AEBC-4B47-83CD-D7F911367E93}" type="presParOf" srcId="{4F017627-BA40-4B61-8BFB-878A797C243A}" destId="{CCDD8296-6D72-4611-A55D-CFDEB5024A62}" srcOrd="1" destOrd="0" presId="urn:microsoft.com/office/officeart/2005/8/layout/process4"/>
    <dgm:cxn modelId="{06A9D163-4C3B-43C7-A467-32CE6A530D4C}" type="presParOf" srcId="{76ED677D-0770-4984-9A62-1125A2F8C7B5}" destId="{84EF1DE3-C754-4F29-AFA4-3C42EB9E7C32}" srcOrd="3" destOrd="0" presId="urn:microsoft.com/office/officeart/2005/8/layout/process4"/>
    <dgm:cxn modelId="{95F59FCA-35FB-4277-8922-6F3514A547AB}" type="presParOf" srcId="{76ED677D-0770-4984-9A62-1125A2F8C7B5}" destId="{A1B8A28A-BB7C-4B9E-B5A5-58D080795EBD}" srcOrd="4" destOrd="0" presId="urn:microsoft.com/office/officeart/2005/8/layout/process4"/>
    <dgm:cxn modelId="{6CBEDAC7-FC8C-4221-9226-E11186AD963D}" type="presParOf" srcId="{A1B8A28A-BB7C-4B9E-B5A5-58D080795EBD}" destId="{2712BE25-54A0-416A-A242-F3F692A50784}" srcOrd="0" destOrd="0" presId="urn:microsoft.com/office/officeart/2005/8/layout/process4"/>
    <dgm:cxn modelId="{7081ACE4-D683-4F60-A937-B6C56CCF359E}" type="presParOf" srcId="{A1B8A28A-BB7C-4B9E-B5A5-58D080795EBD}" destId="{11D2ECF3-0C9D-414E-8FAC-82F3FDD73990}" srcOrd="1" destOrd="0" presId="urn:microsoft.com/office/officeart/2005/8/layout/process4"/>
    <dgm:cxn modelId="{00458144-435C-4D68-BF55-B163721A038E}" type="presParOf" srcId="{A1B8A28A-BB7C-4B9E-B5A5-58D080795EBD}" destId="{1164BB9D-465F-4CFD-8853-576714A9AB6E}" srcOrd="2" destOrd="0" presId="urn:microsoft.com/office/officeart/2005/8/layout/process4"/>
    <dgm:cxn modelId="{2311AF77-9225-4E78-815E-8D3802B73D8B}" type="presParOf" srcId="{1164BB9D-465F-4CFD-8853-576714A9AB6E}" destId="{6746E891-FCD4-4B23-A493-37D991472DAB}" srcOrd="0" destOrd="0" presId="urn:microsoft.com/office/officeart/2005/8/layout/process4"/>
    <dgm:cxn modelId="{4C929013-DECC-478F-B5AC-0FC86C030347}" type="presParOf" srcId="{1164BB9D-465F-4CFD-8853-576714A9AB6E}" destId="{5F506932-6BB4-4AD7-A99C-D02AE57A9144}"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DC0E11-C2CB-408F-9F00-11D0CA3A9F6C}" type="doc">
      <dgm:prSet loTypeId="urn:microsoft.com/office/officeart/2005/8/layout/equation1" loCatId="process" qsTypeId="urn:microsoft.com/office/officeart/2005/8/quickstyle/simple1" qsCatId="simple" csTypeId="urn:microsoft.com/office/officeart/2005/8/colors/accent1_2" csCatId="accent1" phldr="1"/>
      <dgm:spPr/>
    </dgm:pt>
    <dgm:pt modelId="{3E01F52C-3AE0-40D3-AD48-6D03F28368D8}">
      <dgm:prSet phldrT="[Text]"/>
      <dgm:spPr/>
      <dgm:t>
        <a:bodyPr/>
        <a:lstStyle/>
        <a:p>
          <a:r>
            <a:rPr lang="en-US" b="1" dirty="0" smtClean="0">
              <a:solidFill>
                <a:schemeClr val="tx1"/>
              </a:solidFill>
            </a:rPr>
            <a:t>Basic</a:t>
          </a:r>
        </a:p>
        <a:p>
          <a:r>
            <a:rPr lang="en-US" b="1" dirty="0" smtClean="0">
              <a:solidFill>
                <a:schemeClr val="tx1"/>
              </a:solidFill>
            </a:rPr>
            <a:t>Science</a:t>
          </a:r>
          <a:endParaRPr lang="en-US" b="1" dirty="0">
            <a:solidFill>
              <a:schemeClr val="tx1"/>
            </a:solidFill>
          </a:endParaRPr>
        </a:p>
      </dgm:t>
    </dgm:pt>
    <dgm:pt modelId="{9CD1DEE4-839B-454D-A164-8144319FD479}" type="parTrans" cxnId="{351FADCF-C855-4BE1-ABF0-1D43D58F3BAC}">
      <dgm:prSet/>
      <dgm:spPr/>
      <dgm:t>
        <a:bodyPr/>
        <a:lstStyle/>
        <a:p>
          <a:endParaRPr lang="en-US"/>
        </a:p>
      </dgm:t>
    </dgm:pt>
    <dgm:pt modelId="{D66F0E43-13E2-4CD1-9DE1-E12F116C3936}" type="sibTrans" cxnId="{351FADCF-C855-4BE1-ABF0-1D43D58F3BAC}">
      <dgm:prSet/>
      <dgm:spPr/>
      <dgm:t>
        <a:bodyPr/>
        <a:lstStyle/>
        <a:p>
          <a:endParaRPr lang="en-US"/>
        </a:p>
      </dgm:t>
    </dgm:pt>
    <dgm:pt modelId="{3ED9CC47-84B7-4BA6-8DA5-E08A54594BD7}">
      <dgm:prSet phldrT="[Text]"/>
      <dgm:spPr/>
      <dgm:t>
        <a:bodyPr/>
        <a:lstStyle/>
        <a:p>
          <a:r>
            <a:rPr lang="en-US" b="1" dirty="0" smtClean="0">
              <a:solidFill>
                <a:schemeClr val="tx1"/>
              </a:solidFill>
            </a:rPr>
            <a:t>Clinical Research</a:t>
          </a:r>
          <a:endParaRPr lang="en-US" b="1" dirty="0">
            <a:solidFill>
              <a:schemeClr val="tx1"/>
            </a:solidFill>
          </a:endParaRPr>
        </a:p>
      </dgm:t>
    </dgm:pt>
    <dgm:pt modelId="{8AED9399-2E0A-4C3C-B52B-37A663212EAB}" type="parTrans" cxnId="{6D900DF9-0C3F-4C1C-B982-076CB923FDA9}">
      <dgm:prSet/>
      <dgm:spPr/>
      <dgm:t>
        <a:bodyPr/>
        <a:lstStyle/>
        <a:p>
          <a:endParaRPr lang="en-US"/>
        </a:p>
      </dgm:t>
    </dgm:pt>
    <dgm:pt modelId="{0DC419F3-2928-4CF2-809F-187740978C05}" type="sibTrans" cxnId="{6D900DF9-0C3F-4C1C-B982-076CB923FDA9}">
      <dgm:prSet/>
      <dgm:spPr/>
      <dgm:t>
        <a:bodyPr/>
        <a:lstStyle/>
        <a:p>
          <a:endParaRPr lang="en-US"/>
        </a:p>
      </dgm:t>
    </dgm:pt>
    <dgm:pt modelId="{32D26066-34FC-4366-9DAE-D1A31FDB898D}">
      <dgm:prSet phldrT="[Text]"/>
      <dgm:spPr>
        <a:solidFill>
          <a:srgbClr val="FF0000"/>
        </a:solidFill>
      </dgm:spPr>
      <dgm:t>
        <a:bodyPr/>
        <a:lstStyle/>
        <a:p>
          <a:r>
            <a:rPr lang="en-US" b="1" dirty="0" smtClean="0">
              <a:solidFill>
                <a:schemeClr val="tx1"/>
              </a:solidFill>
            </a:rPr>
            <a:t>Translational Research</a:t>
          </a:r>
          <a:endParaRPr lang="en-US" b="1" dirty="0">
            <a:solidFill>
              <a:schemeClr val="tx1"/>
            </a:solidFill>
          </a:endParaRPr>
        </a:p>
      </dgm:t>
    </dgm:pt>
    <dgm:pt modelId="{F42BDD50-AE41-4052-B986-4252A09D4C2A}" type="parTrans" cxnId="{FF54C565-A8B9-4D17-8C9C-A221717210A3}">
      <dgm:prSet/>
      <dgm:spPr/>
      <dgm:t>
        <a:bodyPr/>
        <a:lstStyle/>
        <a:p>
          <a:endParaRPr lang="en-US"/>
        </a:p>
      </dgm:t>
    </dgm:pt>
    <dgm:pt modelId="{15128165-CA77-4605-AC02-5418E113B0BC}" type="sibTrans" cxnId="{FF54C565-A8B9-4D17-8C9C-A221717210A3}">
      <dgm:prSet/>
      <dgm:spPr/>
      <dgm:t>
        <a:bodyPr/>
        <a:lstStyle/>
        <a:p>
          <a:endParaRPr lang="en-US"/>
        </a:p>
      </dgm:t>
    </dgm:pt>
    <dgm:pt modelId="{1E364872-611B-48E5-B968-81C83608D48D}" type="pres">
      <dgm:prSet presAssocID="{54DC0E11-C2CB-408F-9F00-11D0CA3A9F6C}" presName="linearFlow" presStyleCnt="0">
        <dgm:presLayoutVars>
          <dgm:dir/>
          <dgm:resizeHandles val="exact"/>
        </dgm:presLayoutVars>
      </dgm:prSet>
      <dgm:spPr/>
    </dgm:pt>
    <dgm:pt modelId="{21C41539-A184-4CEB-B085-8862746A327E}" type="pres">
      <dgm:prSet presAssocID="{3E01F52C-3AE0-40D3-AD48-6D03F28368D8}" presName="node" presStyleLbl="node1" presStyleIdx="0" presStyleCnt="3">
        <dgm:presLayoutVars>
          <dgm:bulletEnabled val="1"/>
        </dgm:presLayoutVars>
      </dgm:prSet>
      <dgm:spPr/>
      <dgm:t>
        <a:bodyPr/>
        <a:lstStyle/>
        <a:p>
          <a:endParaRPr lang="en-US"/>
        </a:p>
      </dgm:t>
    </dgm:pt>
    <dgm:pt modelId="{1CB831A5-8758-41AD-892C-21400D88E221}" type="pres">
      <dgm:prSet presAssocID="{D66F0E43-13E2-4CD1-9DE1-E12F116C3936}" presName="spacerL" presStyleCnt="0"/>
      <dgm:spPr/>
    </dgm:pt>
    <dgm:pt modelId="{C5944C59-C81C-4D8F-984A-E21694E31310}" type="pres">
      <dgm:prSet presAssocID="{D66F0E43-13E2-4CD1-9DE1-E12F116C3936}" presName="sibTrans" presStyleLbl="sibTrans2D1" presStyleIdx="0" presStyleCnt="2"/>
      <dgm:spPr/>
      <dgm:t>
        <a:bodyPr/>
        <a:lstStyle/>
        <a:p>
          <a:endParaRPr lang="en-US"/>
        </a:p>
      </dgm:t>
    </dgm:pt>
    <dgm:pt modelId="{BE8A8CA6-8062-4449-918F-31528ED31355}" type="pres">
      <dgm:prSet presAssocID="{D66F0E43-13E2-4CD1-9DE1-E12F116C3936}" presName="spacerR" presStyleCnt="0"/>
      <dgm:spPr/>
    </dgm:pt>
    <dgm:pt modelId="{DF474695-36A3-4881-A78F-07DA5A7D64F0}" type="pres">
      <dgm:prSet presAssocID="{3ED9CC47-84B7-4BA6-8DA5-E08A54594BD7}" presName="node" presStyleLbl="node1" presStyleIdx="1" presStyleCnt="3">
        <dgm:presLayoutVars>
          <dgm:bulletEnabled val="1"/>
        </dgm:presLayoutVars>
      </dgm:prSet>
      <dgm:spPr/>
      <dgm:t>
        <a:bodyPr/>
        <a:lstStyle/>
        <a:p>
          <a:endParaRPr lang="en-US"/>
        </a:p>
      </dgm:t>
    </dgm:pt>
    <dgm:pt modelId="{55030D98-0328-448E-AF76-A0C13DBDF8B7}" type="pres">
      <dgm:prSet presAssocID="{0DC419F3-2928-4CF2-809F-187740978C05}" presName="spacerL" presStyleCnt="0"/>
      <dgm:spPr/>
    </dgm:pt>
    <dgm:pt modelId="{A0D89650-A2F1-4AD2-AFBD-A53F6FBD5C18}" type="pres">
      <dgm:prSet presAssocID="{0DC419F3-2928-4CF2-809F-187740978C05}" presName="sibTrans" presStyleLbl="sibTrans2D1" presStyleIdx="1" presStyleCnt="2"/>
      <dgm:spPr/>
      <dgm:t>
        <a:bodyPr/>
        <a:lstStyle/>
        <a:p>
          <a:endParaRPr lang="en-US"/>
        </a:p>
      </dgm:t>
    </dgm:pt>
    <dgm:pt modelId="{8C020A45-CAE3-470C-A3B6-4E5FCB303CAA}" type="pres">
      <dgm:prSet presAssocID="{0DC419F3-2928-4CF2-809F-187740978C05}" presName="spacerR" presStyleCnt="0"/>
      <dgm:spPr/>
    </dgm:pt>
    <dgm:pt modelId="{2AE6B8F9-AE2B-4B7F-9431-D55476148262}" type="pres">
      <dgm:prSet presAssocID="{32D26066-34FC-4366-9DAE-D1A31FDB898D}" presName="node" presStyleLbl="node1" presStyleIdx="2" presStyleCnt="3">
        <dgm:presLayoutVars>
          <dgm:bulletEnabled val="1"/>
        </dgm:presLayoutVars>
      </dgm:prSet>
      <dgm:spPr/>
      <dgm:t>
        <a:bodyPr/>
        <a:lstStyle/>
        <a:p>
          <a:endParaRPr lang="en-US"/>
        </a:p>
      </dgm:t>
    </dgm:pt>
  </dgm:ptLst>
  <dgm:cxnLst>
    <dgm:cxn modelId="{4FCD6165-5D88-44D7-8462-A5ECBD58D6AF}" type="presOf" srcId="{3ED9CC47-84B7-4BA6-8DA5-E08A54594BD7}" destId="{DF474695-36A3-4881-A78F-07DA5A7D64F0}" srcOrd="0" destOrd="0" presId="urn:microsoft.com/office/officeart/2005/8/layout/equation1"/>
    <dgm:cxn modelId="{FF54C565-A8B9-4D17-8C9C-A221717210A3}" srcId="{54DC0E11-C2CB-408F-9F00-11D0CA3A9F6C}" destId="{32D26066-34FC-4366-9DAE-D1A31FDB898D}" srcOrd="2" destOrd="0" parTransId="{F42BDD50-AE41-4052-B986-4252A09D4C2A}" sibTransId="{15128165-CA77-4605-AC02-5418E113B0BC}"/>
    <dgm:cxn modelId="{93911AE2-AA05-4375-BF1A-F302ABFE733A}" type="presOf" srcId="{0DC419F3-2928-4CF2-809F-187740978C05}" destId="{A0D89650-A2F1-4AD2-AFBD-A53F6FBD5C18}" srcOrd="0" destOrd="0" presId="urn:microsoft.com/office/officeart/2005/8/layout/equation1"/>
    <dgm:cxn modelId="{FB3D413F-CFF3-4D3C-AD9F-94AE9F18E89D}" type="presOf" srcId="{32D26066-34FC-4366-9DAE-D1A31FDB898D}" destId="{2AE6B8F9-AE2B-4B7F-9431-D55476148262}" srcOrd="0" destOrd="0" presId="urn:microsoft.com/office/officeart/2005/8/layout/equation1"/>
    <dgm:cxn modelId="{8DFB92A1-A694-4F6A-AB1E-42F2511E1460}" type="presOf" srcId="{3E01F52C-3AE0-40D3-AD48-6D03F28368D8}" destId="{21C41539-A184-4CEB-B085-8862746A327E}" srcOrd="0" destOrd="0" presId="urn:microsoft.com/office/officeart/2005/8/layout/equation1"/>
    <dgm:cxn modelId="{2666C245-A457-4083-A1E8-1A01EC28029A}" type="presOf" srcId="{D66F0E43-13E2-4CD1-9DE1-E12F116C3936}" destId="{C5944C59-C81C-4D8F-984A-E21694E31310}" srcOrd="0" destOrd="0" presId="urn:microsoft.com/office/officeart/2005/8/layout/equation1"/>
    <dgm:cxn modelId="{6D900DF9-0C3F-4C1C-B982-076CB923FDA9}" srcId="{54DC0E11-C2CB-408F-9F00-11D0CA3A9F6C}" destId="{3ED9CC47-84B7-4BA6-8DA5-E08A54594BD7}" srcOrd="1" destOrd="0" parTransId="{8AED9399-2E0A-4C3C-B52B-37A663212EAB}" sibTransId="{0DC419F3-2928-4CF2-809F-187740978C05}"/>
    <dgm:cxn modelId="{220ADC09-74B9-4CB8-BA42-41161ABDF17F}" type="presOf" srcId="{54DC0E11-C2CB-408F-9F00-11D0CA3A9F6C}" destId="{1E364872-611B-48E5-B968-81C83608D48D}" srcOrd="0" destOrd="0" presId="urn:microsoft.com/office/officeart/2005/8/layout/equation1"/>
    <dgm:cxn modelId="{351FADCF-C855-4BE1-ABF0-1D43D58F3BAC}" srcId="{54DC0E11-C2CB-408F-9F00-11D0CA3A9F6C}" destId="{3E01F52C-3AE0-40D3-AD48-6D03F28368D8}" srcOrd="0" destOrd="0" parTransId="{9CD1DEE4-839B-454D-A164-8144319FD479}" sibTransId="{D66F0E43-13E2-4CD1-9DE1-E12F116C3936}"/>
    <dgm:cxn modelId="{33D61763-69C6-47F9-99DB-73700DACB88B}" type="presParOf" srcId="{1E364872-611B-48E5-B968-81C83608D48D}" destId="{21C41539-A184-4CEB-B085-8862746A327E}" srcOrd="0" destOrd="0" presId="urn:microsoft.com/office/officeart/2005/8/layout/equation1"/>
    <dgm:cxn modelId="{C4A2D6BE-4726-4A27-9EAF-F650E9C54505}" type="presParOf" srcId="{1E364872-611B-48E5-B968-81C83608D48D}" destId="{1CB831A5-8758-41AD-892C-21400D88E221}" srcOrd="1" destOrd="0" presId="urn:microsoft.com/office/officeart/2005/8/layout/equation1"/>
    <dgm:cxn modelId="{CED235FE-0840-41A4-A8DF-0C9278BAE9C8}" type="presParOf" srcId="{1E364872-611B-48E5-B968-81C83608D48D}" destId="{C5944C59-C81C-4D8F-984A-E21694E31310}" srcOrd="2" destOrd="0" presId="urn:microsoft.com/office/officeart/2005/8/layout/equation1"/>
    <dgm:cxn modelId="{4459CA9E-BCBC-49AB-A8CA-0AA347B80A58}" type="presParOf" srcId="{1E364872-611B-48E5-B968-81C83608D48D}" destId="{BE8A8CA6-8062-4449-918F-31528ED31355}" srcOrd="3" destOrd="0" presId="urn:microsoft.com/office/officeart/2005/8/layout/equation1"/>
    <dgm:cxn modelId="{B61ED491-8559-41E0-AA0A-1E42792CD366}" type="presParOf" srcId="{1E364872-611B-48E5-B968-81C83608D48D}" destId="{DF474695-36A3-4881-A78F-07DA5A7D64F0}" srcOrd="4" destOrd="0" presId="urn:microsoft.com/office/officeart/2005/8/layout/equation1"/>
    <dgm:cxn modelId="{5B9FEA0E-D520-445B-A638-4B3D02109232}" type="presParOf" srcId="{1E364872-611B-48E5-B968-81C83608D48D}" destId="{55030D98-0328-448E-AF76-A0C13DBDF8B7}" srcOrd="5" destOrd="0" presId="urn:microsoft.com/office/officeart/2005/8/layout/equation1"/>
    <dgm:cxn modelId="{1A6DBCBB-7BFB-464B-B724-EAEAD1CC7807}" type="presParOf" srcId="{1E364872-611B-48E5-B968-81C83608D48D}" destId="{A0D89650-A2F1-4AD2-AFBD-A53F6FBD5C18}" srcOrd="6" destOrd="0" presId="urn:microsoft.com/office/officeart/2005/8/layout/equation1"/>
    <dgm:cxn modelId="{5793A9C9-F1AB-4263-95FD-03E0E6FB8327}" type="presParOf" srcId="{1E364872-611B-48E5-B968-81C83608D48D}" destId="{8C020A45-CAE3-470C-A3B6-4E5FCB303CAA}" srcOrd="7" destOrd="0" presId="urn:microsoft.com/office/officeart/2005/8/layout/equation1"/>
    <dgm:cxn modelId="{2846F223-1D7D-4012-841B-39027D425D87}" type="presParOf" srcId="{1E364872-611B-48E5-B968-81C83608D48D}" destId="{2AE6B8F9-AE2B-4B7F-9431-D55476148262}" srcOrd="8"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EA0A69-2D42-42D6-A1F5-34D920D5202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D31E52-7DF8-45E9-9F98-FC4681034CDD}">
      <dgm:prSet phldrT="[Text]"/>
      <dgm:spPr/>
      <dgm:t>
        <a:bodyPr/>
        <a:lstStyle/>
        <a:p>
          <a:r>
            <a:rPr lang="en-US" b="1" dirty="0" smtClean="0">
              <a:solidFill>
                <a:schemeClr val="tx1"/>
              </a:solidFill>
            </a:rPr>
            <a:t>Chemo</a:t>
          </a:r>
        </a:p>
        <a:p>
          <a:r>
            <a:rPr lang="en-US" b="1" dirty="0" smtClean="0">
              <a:solidFill>
                <a:schemeClr val="tx1"/>
              </a:solidFill>
            </a:rPr>
            <a:t>Prevention ?</a:t>
          </a:r>
          <a:endParaRPr lang="en-US" b="1" dirty="0">
            <a:solidFill>
              <a:schemeClr val="tx1"/>
            </a:solidFill>
          </a:endParaRPr>
        </a:p>
      </dgm:t>
    </dgm:pt>
    <dgm:pt modelId="{624688D4-3F90-4C26-B351-30AC4A322C0E}" type="parTrans" cxnId="{6A3E825C-AE08-4FE6-BF81-623ED8744E90}">
      <dgm:prSet/>
      <dgm:spPr/>
      <dgm:t>
        <a:bodyPr/>
        <a:lstStyle/>
        <a:p>
          <a:endParaRPr lang="en-US"/>
        </a:p>
      </dgm:t>
    </dgm:pt>
    <dgm:pt modelId="{6064CF37-F625-471F-8D15-1264191F12E0}" type="sibTrans" cxnId="{6A3E825C-AE08-4FE6-BF81-623ED8744E90}">
      <dgm:prSet/>
      <dgm:spPr/>
      <dgm:t>
        <a:bodyPr/>
        <a:lstStyle/>
        <a:p>
          <a:endParaRPr lang="en-US"/>
        </a:p>
      </dgm:t>
    </dgm:pt>
    <dgm:pt modelId="{85EC233A-C19B-4367-AA5C-D14FD93A817F}">
      <dgm:prSet phldrT="[Text]"/>
      <dgm:spPr/>
      <dgm:t>
        <a:bodyPr/>
        <a:lstStyle/>
        <a:p>
          <a:r>
            <a:rPr lang="en-US" b="1" dirty="0" smtClean="0">
              <a:solidFill>
                <a:schemeClr val="tx1"/>
              </a:solidFill>
            </a:rPr>
            <a:t>Chemo</a:t>
          </a:r>
        </a:p>
        <a:p>
          <a:r>
            <a:rPr lang="en-US" b="1" dirty="0" smtClean="0">
              <a:solidFill>
                <a:schemeClr val="tx1"/>
              </a:solidFill>
            </a:rPr>
            <a:t>Therapy ?</a:t>
          </a:r>
          <a:endParaRPr lang="en-US" b="1" dirty="0">
            <a:solidFill>
              <a:schemeClr val="tx1"/>
            </a:solidFill>
          </a:endParaRPr>
        </a:p>
      </dgm:t>
    </dgm:pt>
    <dgm:pt modelId="{27DB2D55-76A2-4A80-BEDF-940AF647C0EC}" type="parTrans" cxnId="{967FE7AD-BD0D-4DB3-AA48-7673C8B5AA89}">
      <dgm:prSet/>
      <dgm:spPr/>
      <dgm:t>
        <a:bodyPr/>
        <a:lstStyle/>
        <a:p>
          <a:endParaRPr lang="en-US"/>
        </a:p>
      </dgm:t>
    </dgm:pt>
    <dgm:pt modelId="{279FB122-6AA3-420C-B047-ADBC6ED23485}" type="sibTrans" cxnId="{967FE7AD-BD0D-4DB3-AA48-7673C8B5AA89}">
      <dgm:prSet/>
      <dgm:spPr/>
      <dgm:t>
        <a:bodyPr/>
        <a:lstStyle/>
        <a:p>
          <a:endParaRPr lang="en-US"/>
        </a:p>
      </dgm:t>
    </dgm:pt>
    <dgm:pt modelId="{BFB063B1-F4DF-49D5-A272-8411F75E74F9}">
      <dgm:prSet phldrT="[Text]"/>
      <dgm:spPr/>
      <dgm:t>
        <a:bodyPr/>
        <a:lstStyle/>
        <a:p>
          <a:r>
            <a:rPr lang="en-US" b="1" dirty="0" smtClean="0">
              <a:solidFill>
                <a:schemeClr val="tx1"/>
              </a:solidFill>
            </a:rPr>
            <a:t>Can substrates of p Akt  be used to measure tumor progression / response ?</a:t>
          </a:r>
          <a:endParaRPr lang="en-US" b="1" dirty="0">
            <a:solidFill>
              <a:schemeClr val="tx1"/>
            </a:solidFill>
          </a:endParaRPr>
        </a:p>
      </dgm:t>
    </dgm:pt>
    <dgm:pt modelId="{673BA7C5-85DE-449A-95B5-6B683AE780FA}" type="parTrans" cxnId="{5F0D8A24-14FF-44AD-912D-E9578B5BDEC9}">
      <dgm:prSet/>
      <dgm:spPr/>
      <dgm:t>
        <a:bodyPr/>
        <a:lstStyle/>
        <a:p>
          <a:endParaRPr lang="en-US"/>
        </a:p>
      </dgm:t>
    </dgm:pt>
    <dgm:pt modelId="{0582EF71-5948-4CBB-87CB-FD86B6AF832E}" type="sibTrans" cxnId="{5F0D8A24-14FF-44AD-912D-E9578B5BDEC9}">
      <dgm:prSet/>
      <dgm:spPr/>
      <dgm:t>
        <a:bodyPr/>
        <a:lstStyle/>
        <a:p>
          <a:endParaRPr lang="en-US"/>
        </a:p>
      </dgm:t>
    </dgm:pt>
    <dgm:pt modelId="{0C9C5611-0A7C-4735-A1F9-C0343010AB8C}">
      <dgm:prSet phldrT="[Text]"/>
      <dgm:spPr/>
      <dgm:t>
        <a:bodyPr/>
        <a:lstStyle/>
        <a:p>
          <a:r>
            <a:rPr lang="en-US" b="1" dirty="0" smtClean="0">
              <a:solidFill>
                <a:schemeClr val="tx1"/>
              </a:solidFill>
            </a:rPr>
            <a:t>Other Cancers ?</a:t>
          </a:r>
          <a:endParaRPr lang="en-US" b="1" dirty="0">
            <a:solidFill>
              <a:schemeClr val="tx1"/>
            </a:solidFill>
          </a:endParaRPr>
        </a:p>
      </dgm:t>
    </dgm:pt>
    <dgm:pt modelId="{6D250B9B-A71D-4C67-A81D-0FBBA3DB506B}" type="parTrans" cxnId="{2A01818C-93EB-49B0-A4FF-C8A12DF39085}">
      <dgm:prSet/>
      <dgm:spPr/>
      <dgm:t>
        <a:bodyPr/>
        <a:lstStyle/>
        <a:p>
          <a:endParaRPr lang="en-US"/>
        </a:p>
      </dgm:t>
    </dgm:pt>
    <dgm:pt modelId="{44D0E818-F23F-47F9-8C8C-0DFFE50650B6}" type="sibTrans" cxnId="{2A01818C-93EB-49B0-A4FF-C8A12DF39085}">
      <dgm:prSet/>
      <dgm:spPr/>
      <dgm:t>
        <a:bodyPr/>
        <a:lstStyle/>
        <a:p>
          <a:endParaRPr lang="en-US"/>
        </a:p>
      </dgm:t>
    </dgm:pt>
    <dgm:pt modelId="{548D5D0B-069A-49AB-BDE1-8082DA048034}" type="pres">
      <dgm:prSet presAssocID="{3BEA0A69-2D42-42D6-A1F5-34D920D52025}" presName="diagram" presStyleCnt="0">
        <dgm:presLayoutVars>
          <dgm:dir/>
          <dgm:resizeHandles val="exact"/>
        </dgm:presLayoutVars>
      </dgm:prSet>
      <dgm:spPr/>
      <dgm:t>
        <a:bodyPr/>
        <a:lstStyle/>
        <a:p>
          <a:endParaRPr lang="en-US"/>
        </a:p>
      </dgm:t>
    </dgm:pt>
    <dgm:pt modelId="{89F7DC2C-BD4C-465E-A3AD-6B3E5443F2DF}" type="pres">
      <dgm:prSet presAssocID="{52D31E52-7DF8-45E9-9F98-FC4681034CDD}" presName="node" presStyleLbl="node1" presStyleIdx="0" presStyleCnt="4">
        <dgm:presLayoutVars>
          <dgm:bulletEnabled val="1"/>
        </dgm:presLayoutVars>
      </dgm:prSet>
      <dgm:spPr/>
      <dgm:t>
        <a:bodyPr/>
        <a:lstStyle/>
        <a:p>
          <a:endParaRPr lang="en-US"/>
        </a:p>
      </dgm:t>
    </dgm:pt>
    <dgm:pt modelId="{0966805E-5B22-4A1B-A263-BA5027BBC35F}" type="pres">
      <dgm:prSet presAssocID="{6064CF37-F625-471F-8D15-1264191F12E0}" presName="sibTrans" presStyleCnt="0"/>
      <dgm:spPr/>
    </dgm:pt>
    <dgm:pt modelId="{87B4F683-9FC5-4213-B639-A935A40E5AE9}" type="pres">
      <dgm:prSet presAssocID="{85EC233A-C19B-4367-AA5C-D14FD93A817F}" presName="node" presStyleLbl="node1" presStyleIdx="1" presStyleCnt="4">
        <dgm:presLayoutVars>
          <dgm:bulletEnabled val="1"/>
        </dgm:presLayoutVars>
      </dgm:prSet>
      <dgm:spPr/>
      <dgm:t>
        <a:bodyPr/>
        <a:lstStyle/>
        <a:p>
          <a:endParaRPr lang="en-US"/>
        </a:p>
      </dgm:t>
    </dgm:pt>
    <dgm:pt modelId="{DC0ED78A-5FEC-4CFA-BD9D-0F644360F0A8}" type="pres">
      <dgm:prSet presAssocID="{279FB122-6AA3-420C-B047-ADBC6ED23485}" presName="sibTrans" presStyleCnt="0"/>
      <dgm:spPr/>
    </dgm:pt>
    <dgm:pt modelId="{F523B64A-D2E4-4FCD-BF02-16FBF3D2CA0C}" type="pres">
      <dgm:prSet presAssocID="{BFB063B1-F4DF-49D5-A272-8411F75E74F9}" presName="node" presStyleLbl="node1" presStyleIdx="2" presStyleCnt="4">
        <dgm:presLayoutVars>
          <dgm:bulletEnabled val="1"/>
        </dgm:presLayoutVars>
      </dgm:prSet>
      <dgm:spPr/>
      <dgm:t>
        <a:bodyPr/>
        <a:lstStyle/>
        <a:p>
          <a:endParaRPr lang="en-US"/>
        </a:p>
      </dgm:t>
    </dgm:pt>
    <dgm:pt modelId="{C15D8AB5-92A3-4155-B8A6-282E5CF5B485}" type="pres">
      <dgm:prSet presAssocID="{0582EF71-5948-4CBB-87CB-FD86B6AF832E}" presName="sibTrans" presStyleCnt="0"/>
      <dgm:spPr/>
    </dgm:pt>
    <dgm:pt modelId="{AB87BD7A-F89B-42E3-9FEE-5DC95652B423}" type="pres">
      <dgm:prSet presAssocID="{0C9C5611-0A7C-4735-A1F9-C0343010AB8C}" presName="node" presStyleLbl="node1" presStyleIdx="3" presStyleCnt="4">
        <dgm:presLayoutVars>
          <dgm:bulletEnabled val="1"/>
        </dgm:presLayoutVars>
      </dgm:prSet>
      <dgm:spPr/>
      <dgm:t>
        <a:bodyPr/>
        <a:lstStyle/>
        <a:p>
          <a:endParaRPr lang="en-US"/>
        </a:p>
      </dgm:t>
    </dgm:pt>
  </dgm:ptLst>
  <dgm:cxnLst>
    <dgm:cxn modelId="{3BBF659F-8CA5-47A4-AE20-ED705D07ADF5}" type="presOf" srcId="{3BEA0A69-2D42-42D6-A1F5-34D920D52025}" destId="{548D5D0B-069A-49AB-BDE1-8082DA048034}" srcOrd="0" destOrd="0" presId="urn:microsoft.com/office/officeart/2005/8/layout/default"/>
    <dgm:cxn modelId="{5F0D8A24-14FF-44AD-912D-E9578B5BDEC9}" srcId="{3BEA0A69-2D42-42D6-A1F5-34D920D52025}" destId="{BFB063B1-F4DF-49D5-A272-8411F75E74F9}" srcOrd="2" destOrd="0" parTransId="{673BA7C5-85DE-449A-95B5-6B683AE780FA}" sibTransId="{0582EF71-5948-4CBB-87CB-FD86B6AF832E}"/>
    <dgm:cxn modelId="{6EEB9796-7D4F-4281-88D2-E8171ABEBAE0}" type="presOf" srcId="{85EC233A-C19B-4367-AA5C-D14FD93A817F}" destId="{87B4F683-9FC5-4213-B639-A935A40E5AE9}" srcOrd="0" destOrd="0" presId="urn:microsoft.com/office/officeart/2005/8/layout/default"/>
    <dgm:cxn modelId="{EF11EC91-CF5D-4065-BD14-9F7D651B74AA}" type="presOf" srcId="{0C9C5611-0A7C-4735-A1F9-C0343010AB8C}" destId="{AB87BD7A-F89B-42E3-9FEE-5DC95652B423}" srcOrd="0" destOrd="0" presId="urn:microsoft.com/office/officeart/2005/8/layout/default"/>
    <dgm:cxn modelId="{6DABA1F3-9C24-46B0-ADE6-243C8EF5EA65}" type="presOf" srcId="{52D31E52-7DF8-45E9-9F98-FC4681034CDD}" destId="{89F7DC2C-BD4C-465E-A3AD-6B3E5443F2DF}" srcOrd="0" destOrd="0" presId="urn:microsoft.com/office/officeart/2005/8/layout/default"/>
    <dgm:cxn modelId="{967FE7AD-BD0D-4DB3-AA48-7673C8B5AA89}" srcId="{3BEA0A69-2D42-42D6-A1F5-34D920D52025}" destId="{85EC233A-C19B-4367-AA5C-D14FD93A817F}" srcOrd="1" destOrd="0" parTransId="{27DB2D55-76A2-4A80-BEDF-940AF647C0EC}" sibTransId="{279FB122-6AA3-420C-B047-ADBC6ED23485}"/>
    <dgm:cxn modelId="{C063215E-B04A-4F02-AFC5-7F0F6D171187}" type="presOf" srcId="{BFB063B1-F4DF-49D5-A272-8411F75E74F9}" destId="{F523B64A-D2E4-4FCD-BF02-16FBF3D2CA0C}" srcOrd="0" destOrd="0" presId="urn:microsoft.com/office/officeart/2005/8/layout/default"/>
    <dgm:cxn modelId="{2A01818C-93EB-49B0-A4FF-C8A12DF39085}" srcId="{3BEA0A69-2D42-42D6-A1F5-34D920D52025}" destId="{0C9C5611-0A7C-4735-A1F9-C0343010AB8C}" srcOrd="3" destOrd="0" parTransId="{6D250B9B-A71D-4C67-A81D-0FBBA3DB506B}" sibTransId="{44D0E818-F23F-47F9-8C8C-0DFFE50650B6}"/>
    <dgm:cxn modelId="{6A3E825C-AE08-4FE6-BF81-623ED8744E90}" srcId="{3BEA0A69-2D42-42D6-A1F5-34D920D52025}" destId="{52D31E52-7DF8-45E9-9F98-FC4681034CDD}" srcOrd="0" destOrd="0" parTransId="{624688D4-3F90-4C26-B351-30AC4A322C0E}" sibTransId="{6064CF37-F625-471F-8D15-1264191F12E0}"/>
    <dgm:cxn modelId="{59E84F60-C512-451D-90E9-0D3FABC959E8}" type="presParOf" srcId="{548D5D0B-069A-49AB-BDE1-8082DA048034}" destId="{89F7DC2C-BD4C-465E-A3AD-6B3E5443F2DF}" srcOrd="0" destOrd="0" presId="urn:microsoft.com/office/officeart/2005/8/layout/default"/>
    <dgm:cxn modelId="{1E2A9448-4DFA-4229-BB1B-B72CDE489045}" type="presParOf" srcId="{548D5D0B-069A-49AB-BDE1-8082DA048034}" destId="{0966805E-5B22-4A1B-A263-BA5027BBC35F}" srcOrd="1" destOrd="0" presId="urn:microsoft.com/office/officeart/2005/8/layout/default"/>
    <dgm:cxn modelId="{B5797F85-A461-4765-9391-C9DC93E8C497}" type="presParOf" srcId="{548D5D0B-069A-49AB-BDE1-8082DA048034}" destId="{87B4F683-9FC5-4213-B639-A935A40E5AE9}" srcOrd="2" destOrd="0" presId="urn:microsoft.com/office/officeart/2005/8/layout/default"/>
    <dgm:cxn modelId="{981DC4FB-AE16-4F28-AC8D-84F21DC6FBA7}" type="presParOf" srcId="{548D5D0B-069A-49AB-BDE1-8082DA048034}" destId="{DC0ED78A-5FEC-4CFA-BD9D-0F644360F0A8}" srcOrd="3" destOrd="0" presId="urn:microsoft.com/office/officeart/2005/8/layout/default"/>
    <dgm:cxn modelId="{D554BD0E-F74A-4C31-8EC0-AE4044CC111D}" type="presParOf" srcId="{548D5D0B-069A-49AB-BDE1-8082DA048034}" destId="{F523B64A-D2E4-4FCD-BF02-16FBF3D2CA0C}" srcOrd="4" destOrd="0" presId="urn:microsoft.com/office/officeart/2005/8/layout/default"/>
    <dgm:cxn modelId="{A40FDA24-2893-472F-8EE4-2E8EBAF1E0CA}" type="presParOf" srcId="{548D5D0B-069A-49AB-BDE1-8082DA048034}" destId="{C15D8AB5-92A3-4155-B8A6-282E5CF5B485}" srcOrd="5" destOrd="0" presId="urn:microsoft.com/office/officeart/2005/8/layout/default"/>
    <dgm:cxn modelId="{B733A3CD-6F54-4C5F-A0ED-3031364CA92D}" type="presParOf" srcId="{548D5D0B-069A-49AB-BDE1-8082DA048034}" destId="{AB87BD7A-F89B-42E3-9FEE-5DC95652B423}" srcOrd="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DE3EF5-D165-4D63-8CD5-16DCB0F74FB0}">
      <dsp:nvSpPr>
        <dsp:cNvPr id="0" name=""/>
        <dsp:cNvSpPr/>
      </dsp:nvSpPr>
      <dsp:spPr>
        <a:xfrm>
          <a:off x="0" y="4324688"/>
          <a:ext cx="8229600" cy="14194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Can this change be reversed if Akt is over expressed (constitutively active) ?</a:t>
          </a:r>
          <a:endParaRPr lang="en-US" sz="2000" kern="1200" dirty="0">
            <a:solidFill>
              <a:schemeClr val="tx1"/>
            </a:solidFill>
          </a:endParaRPr>
        </a:p>
      </dsp:txBody>
      <dsp:txXfrm>
        <a:off x="0" y="4324688"/>
        <a:ext cx="8229600" cy="766507"/>
      </dsp:txXfrm>
    </dsp:sp>
    <dsp:sp modelId="{77C11F70-9F44-40EE-B921-FA358FD84BE0}">
      <dsp:nvSpPr>
        <dsp:cNvPr id="0" name=""/>
        <dsp:cNvSpPr/>
      </dsp:nvSpPr>
      <dsp:spPr>
        <a:xfrm>
          <a:off x="0" y="5062807"/>
          <a:ext cx="4114799" cy="65295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Myr Akt</a:t>
          </a:r>
          <a:endParaRPr lang="en-US" sz="2000" kern="1200" dirty="0"/>
        </a:p>
      </dsp:txBody>
      <dsp:txXfrm>
        <a:off x="0" y="5062807"/>
        <a:ext cx="4114799" cy="652951"/>
      </dsp:txXfrm>
    </dsp:sp>
    <dsp:sp modelId="{D5DF8C33-AD53-4CD4-A52C-205BD4F8F007}">
      <dsp:nvSpPr>
        <dsp:cNvPr id="0" name=""/>
        <dsp:cNvSpPr/>
      </dsp:nvSpPr>
      <dsp:spPr>
        <a:xfrm>
          <a:off x="4114800" y="5062807"/>
          <a:ext cx="4114799" cy="65295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YES</a:t>
          </a:r>
          <a:endParaRPr lang="en-US" sz="2000" kern="1200" dirty="0"/>
        </a:p>
      </dsp:txBody>
      <dsp:txXfrm>
        <a:off x="4114800" y="5062807"/>
        <a:ext cx="4114799" cy="652951"/>
      </dsp:txXfrm>
    </dsp:sp>
    <dsp:sp modelId="{6717946A-027D-4170-BC41-C928F536890E}">
      <dsp:nvSpPr>
        <dsp:cNvPr id="0" name=""/>
        <dsp:cNvSpPr/>
      </dsp:nvSpPr>
      <dsp:spPr>
        <a:xfrm rot="10800000">
          <a:off x="0" y="2162851"/>
          <a:ext cx="8229600" cy="218312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Does this change translate to change in behavior of the tumor ?</a:t>
          </a:r>
          <a:endParaRPr lang="en-US" sz="2000" kern="1200" dirty="0">
            <a:solidFill>
              <a:schemeClr val="tx1"/>
            </a:solidFill>
          </a:endParaRPr>
        </a:p>
      </dsp:txBody>
      <dsp:txXfrm>
        <a:off x="0" y="2162851"/>
        <a:ext cx="8229600" cy="766278"/>
      </dsp:txXfrm>
    </dsp:sp>
    <dsp:sp modelId="{93E37E8C-7205-4B8B-883D-880AF94B8B1C}">
      <dsp:nvSpPr>
        <dsp:cNvPr id="0" name=""/>
        <dsp:cNvSpPr/>
      </dsp:nvSpPr>
      <dsp:spPr>
        <a:xfrm>
          <a:off x="0" y="2929129"/>
          <a:ext cx="4114799" cy="6527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2000" kern="1200" dirty="0" smtClean="0"/>
            <a:t>Migration , Invasion , Proliferation ,</a:t>
          </a:r>
        </a:p>
        <a:p>
          <a:pPr lvl="0" algn="ctr" defTabSz="889000">
            <a:lnSpc>
              <a:spcPct val="90000"/>
            </a:lnSpc>
            <a:spcBef>
              <a:spcPct val="0"/>
            </a:spcBef>
            <a:spcAft>
              <a:spcPct val="35000"/>
            </a:spcAft>
          </a:pPr>
          <a:r>
            <a:rPr lang="en-US" sz="2000" kern="1200" dirty="0" smtClean="0"/>
            <a:t>Apoptosis , Foci formation .</a:t>
          </a:r>
        </a:p>
        <a:p>
          <a:pPr lvl="0" algn="ctr" defTabSz="889000">
            <a:lnSpc>
              <a:spcPct val="90000"/>
            </a:lnSpc>
            <a:spcBef>
              <a:spcPct val="0"/>
            </a:spcBef>
            <a:spcAft>
              <a:spcPct val="35000"/>
            </a:spcAft>
          </a:pPr>
          <a:r>
            <a:rPr lang="en-US" sz="1100" kern="1200" dirty="0" smtClean="0"/>
            <a:t> </a:t>
          </a:r>
        </a:p>
        <a:p>
          <a:pPr lvl="0" algn="ctr" defTabSz="889000">
            <a:lnSpc>
              <a:spcPct val="90000"/>
            </a:lnSpc>
            <a:spcBef>
              <a:spcPct val="0"/>
            </a:spcBef>
            <a:spcAft>
              <a:spcPct val="35000"/>
            </a:spcAft>
          </a:pPr>
          <a:endParaRPr lang="en-US" sz="1100" kern="1200" dirty="0" smtClean="0"/>
        </a:p>
      </dsp:txBody>
      <dsp:txXfrm>
        <a:off x="0" y="2929129"/>
        <a:ext cx="4114799" cy="652755"/>
      </dsp:txXfrm>
    </dsp:sp>
    <dsp:sp modelId="{70F15D90-5FCA-4DDD-9518-34B176998C0F}">
      <dsp:nvSpPr>
        <dsp:cNvPr id="0" name=""/>
        <dsp:cNvSpPr/>
      </dsp:nvSpPr>
      <dsp:spPr>
        <a:xfrm>
          <a:off x="4114800" y="2929129"/>
          <a:ext cx="4114799" cy="6527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YES</a:t>
          </a:r>
          <a:endParaRPr lang="en-US" sz="2000" kern="1200" dirty="0"/>
        </a:p>
      </dsp:txBody>
      <dsp:txXfrm>
        <a:off x="4114800" y="2929129"/>
        <a:ext cx="4114799" cy="652755"/>
      </dsp:txXfrm>
    </dsp:sp>
    <dsp:sp modelId="{C8FD24D8-9D61-4813-9F57-D375E5A792A4}">
      <dsp:nvSpPr>
        <dsp:cNvPr id="0" name=""/>
        <dsp:cNvSpPr/>
      </dsp:nvSpPr>
      <dsp:spPr>
        <a:xfrm rot="10800000">
          <a:off x="0" y="1015"/>
          <a:ext cx="8229600" cy="218312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Does simvastatin affect phosphorylation of Akt ?</a:t>
          </a:r>
          <a:endParaRPr lang="en-US" sz="2000" kern="1200" dirty="0">
            <a:solidFill>
              <a:schemeClr val="tx1"/>
            </a:solidFill>
          </a:endParaRPr>
        </a:p>
      </dsp:txBody>
      <dsp:txXfrm>
        <a:off x="0" y="1015"/>
        <a:ext cx="8229600" cy="766278"/>
      </dsp:txXfrm>
    </dsp:sp>
    <dsp:sp modelId="{40860E0D-CF23-4106-9B93-367504142C00}">
      <dsp:nvSpPr>
        <dsp:cNvPr id="0" name=""/>
        <dsp:cNvSpPr/>
      </dsp:nvSpPr>
      <dsp:spPr>
        <a:xfrm>
          <a:off x="0" y="767293"/>
          <a:ext cx="4114799" cy="6527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Western Blot Analysis</a:t>
          </a:r>
          <a:endParaRPr lang="en-US" sz="2000" kern="1200" dirty="0"/>
        </a:p>
      </dsp:txBody>
      <dsp:txXfrm>
        <a:off x="0" y="767293"/>
        <a:ext cx="4114799" cy="652755"/>
      </dsp:txXfrm>
    </dsp:sp>
    <dsp:sp modelId="{152A140F-8D11-41B7-8FFA-0A7EE58E0559}">
      <dsp:nvSpPr>
        <dsp:cNvPr id="0" name=""/>
        <dsp:cNvSpPr/>
      </dsp:nvSpPr>
      <dsp:spPr>
        <a:xfrm>
          <a:off x="4114800" y="767293"/>
          <a:ext cx="4114799" cy="6527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YES</a:t>
          </a:r>
          <a:endParaRPr lang="en-US" sz="2000" kern="1200" dirty="0"/>
        </a:p>
      </dsp:txBody>
      <dsp:txXfrm>
        <a:off x="4114800" y="767293"/>
        <a:ext cx="4114799" cy="65275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597A36-C63D-48B9-9316-6189B5FB5D69}">
      <dsp:nvSpPr>
        <dsp:cNvPr id="0" name=""/>
        <dsp:cNvSpPr/>
      </dsp:nvSpPr>
      <dsp:spPr>
        <a:xfrm>
          <a:off x="0" y="4095249"/>
          <a:ext cx="8229600" cy="13441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rPr>
            <a:t>Prospective Clinical trial ? </a:t>
          </a:r>
          <a:endParaRPr lang="en-US" sz="2500" kern="1200" dirty="0">
            <a:solidFill>
              <a:schemeClr val="tx1"/>
            </a:solidFill>
          </a:endParaRPr>
        </a:p>
      </dsp:txBody>
      <dsp:txXfrm>
        <a:off x="0" y="4095249"/>
        <a:ext cx="8229600" cy="725842"/>
      </dsp:txXfrm>
    </dsp:sp>
    <dsp:sp modelId="{64D9B58F-F375-4942-BC55-80D9ECE2ECDC}">
      <dsp:nvSpPr>
        <dsp:cNvPr id="0" name=""/>
        <dsp:cNvSpPr/>
      </dsp:nvSpPr>
      <dsp:spPr>
        <a:xfrm>
          <a:off x="0" y="4794208"/>
          <a:ext cx="4114799" cy="61831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Work in Progress</a:t>
          </a:r>
          <a:endParaRPr lang="en-US" sz="2000" kern="1200" dirty="0"/>
        </a:p>
      </dsp:txBody>
      <dsp:txXfrm>
        <a:off x="0" y="4794208"/>
        <a:ext cx="4114799" cy="618310"/>
      </dsp:txXfrm>
    </dsp:sp>
    <dsp:sp modelId="{0406AF33-10DB-4BEA-88FD-0E1D2D4C3F5F}">
      <dsp:nvSpPr>
        <dsp:cNvPr id="0" name=""/>
        <dsp:cNvSpPr/>
      </dsp:nvSpPr>
      <dsp:spPr>
        <a:xfrm>
          <a:off x="4114800" y="4794208"/>
          <a:ext cx="4114799" cy="61831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46990" rIns="263144" bIns="46990" numCol="1" spcCol="1270" anchor="ctr" anchorCtr="0">
          <a:noAutofit/>
        </a:bodyPr>
        <a:lstStyle/>
        <a:p>
          <a:pPr lvl="0" algn="ctr" defTabSz="1644650">
            <a:lnSpc>
              <a:spcPct val="90000"/>
            </a:lnSpc>
            <a:spcBef>
              <a:spcPct val="0"/>
            </a:spcBef>
            <a:spcAft>
              <a:spcPct val="35000"/>
            </a:spcAft>
          </a:pPr>
          <a:r>
            <a:rPr lang="en-US" sz="3700" kern="1200" dirty="0" smtClean="0"/>
            <a:t>?</a:t>
          </a:r>
          <a:endParaRPr lang="en-US" sz="3700" kern="1200" dirty="0"/>
        </a:p>
      </dsp:txBody>
      <dsp:txXfrm>
        <a:off x="4114800" y="4794208"/>
        <a:ext cx="4114799" cy="618310"/>
      </dsp:txXfrm>
    </dsp:sp>
    <dsp:sp modelId="{18784647-93EC-40AF-8156-DD5D24BAF3CF}">
      <dsp:nvSpPr>
        <dsp:cNvPr id="0" name=""/>
        <dsp:cNvSpPr/>
      </dsp:nvSpPr>
      <dsp:spPr>
        <a:xfrm rot="10800000">
          <a:off x="0" y="2048105"/>
          <a:ext cx="8229600" cy="206730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rPr>
            <a:t>Are the same effects seen in patients  ?</a:t>
          </a:r>
          <a:endParaRPr lang="en-US" sz="2500" kern="1200" dirty="0">
            <a:solidFill>
              <a:schemeClr val="tx1"/>
            </a:solidFill>
          </a:endParaRPr>
        </a:p>
      </dsp:txBody>
      <dsp:txXfrm>
        <a:off x="0" y="2048105"/>
        <a:ext cx="8229600" cy="725624"/>
      </dsp:txXfrm>
    </dsp:sp>
    <dsp:sp modelId="{E5679980-845F-410D-B7A9-A14FAD6692C7}">
      <dsp:nvSpPr>
        <dsp:cNvPr id="0" name=""/>
        <dsp:cNvSpPr/>
      </dsp:nvSpPr>
      <dsp:spPr>
        <a:xfrm>
          <a:off x="0" y="2773729"/>
          <a:ext cx="4114799" cy="6181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Work in progress</a:t>
          </a:r>
          <a:endParaRPr lang="en-US" sz="2000" kern="1200" dirty="0"/>
        </a:p>
      </dsp:txBody>
      <dsp:txXfrm>
        <a:off x="0" y="2773729"/>
        <a:ext cx="4114799" cy="618124"/>
      </dsp:txXfrm>
    </dsp:sp>
    <dsp:sp modelId="{CCDD8296-6D72-4611-A55D-CFDEB5024A62}">
      <dsp:nvSpPr>
        <dsp:cNvPr id="0" name=""/>
        <dsp:cNvSpPr/>
      </dsp:nvSpPr>
      <dsp:spPr>
        <a:xfrm>
          <a:off x="4114800" y="2773729"/>
          <a:ext cx="4114799" cy="6181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46990" rIns="263144" bIns="46990" numCol="1" spcCol="1270" anchor="ctr" anchorCtr="0">
          <a:noAutofit/>
        </a:bodyPr>
        <a:lstStyle/>
        <a:p>
          <a:pPr lvl="0" algn="ctr" defTabSz="1644650">
            <a:lnSpc>
              <a:spcPct val="90000"/>
            </a:lnSpc>
            <a:spcBef>
              <a:spcPct val="0"/>
            </a:spcBef>
            <a:spcAft>
              <a:spcPct val="35000"/>
            </a:spcAft>
          </a:pPr>
          <a:r>
            <a:rPr lang="en-US" sz="3700" kern="1200" dirty="0" smtClean="0"/>
            <a:t>?</a:t>
          </a:r>
          <a:endParaRPr lang="en-US" sz="3700" kern="1200" dirty="0"/>
        </a:p>
      </dsp:txBody>
      <dsp:txXfrm>
        <a:off x="4114800" y="2773729"/>
        <a:ext cx="4114799" cy="618124"/>
      </dsp:txXfrm>
    </dsp:sp>
    <dsp:sp modelId="{11D2ECF3-0C9D-414E-8FAC-82F3FDD73990}">
      <dsp:nvSpPr>
        <dsp:cNvPr id="0" name=""/>
        <dsp:cNvSpPr/>
      </dsp:nvSpPr>
      <dsp:spPr>
        <a:xfrm rot="10800000">
          <a:off x="0" y="961"/>
          <a:ext cx="8229600" cy="206730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rPr>
            <a:t> Can this effect be reproduced In Vivo ?</a:t>
          </a:r>
          <a:endParaRPr lang="en-US" sz="2500" kern="1200" dirty="0">
            <a:solidFill>
              <a:schemeClr val="tx1"/>
            </a:solidFill>
          </a:endParaRPr>
        </a:p>
      </dsp:txBody>
      <dsp:txXfrm>
        <a:off x="0" y="961"/>
        <a:ext cx="8229600" cy="725624"/>
      </dsp:txXfrm>
    </dsp:sp>
    <dsp:sp modelId="{6746E891-FCD4-4B23-A493-37D991472DAB}">
      <dsp:nvSpPr>
        <dsp:cNvPr id="0" name=""/>
        <dsp:cNvSpPr/>
      </dsp:nvSpPr>
      <dsp:spPr>
        <a:xfrm>
          <a:off x="0" y="726586"/>
          <a:ext cx="4114799" cy="6181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Nude Mice Xenograft- Wt, Size, Growth, PSA level.</a:t>
          </a:r>
          <a:endParaRPr lang="en-US" sz="2000" kern="1200" dirty="0"/>
        </a:p>
      </dsp:txBody>
      <dsp:txXfrm>
        <a:off x="0" y="726586"/>
        <a:ext cx="4114799" cy="618124"/>
      </dsp:txXfrm>
    </dsp:sp>
    <dsp:sp modelId="{5F506932-6BB4-4AD7-A99C-D02AE57A9144}">
      <dsp:nvSpPr>
        <dsp:cNvPr id="0" name=""/>
        <dsp:cNvSpPr/>
      </dsp:nvSpPr>
      <dsp:spPr>
        <a:xfrm>
          <a:off x="4114800" y="726586"/>
          <a:ext cx="4114799" cy="6181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Yes</a:t>
          </a:r>
          <a:endParaRPr lang="en-US" sz="2000" kern="1200" dirty="0"/>
        </a:p>
      </dsp:txBody>
      <dsp:txXfrm>
        <a:off x="4114800" y="726586"/>
        <a:ext cx="4114799" cy="61812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ABB724-98DE-44C9-97AD-F985411D7B8A}">
      <dsp:nvSpPr>
        <dsp:cNvPr id="0" name=""/>
        <dsp:cNvSpPr/>
      </dsp:nvSpPr>
      <dsp:spPr>
        <a:xfrm>
          <a:off x="0" y="3406931"/>
          <a:ext cx="8229600" cy="11182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Inhibition of Akt in a “Time” and “Dose” dependent Manner.</a:t>
          </a:r>
          <a:endParaRPr lang="en-US" sz="2100" kern="1200" dirty="0">
            <a:solidFill>
              <a:schemeClr val="tx1"/>
            </a:solidFill>
          </a:endParaRPr>
        </a:p>
      </dsp:txBody>
      <dsp:txXfrm>
        <a:off x="0" y="3406931"/>
        <a:ext cx="8229600" cy="603844"/>
      </dsp:txXfrm>
    </dsp:sp>
    <dsp:sp modelId="{3CC94717-F33C-48BC-AD74-EAA0DDFF61A4}">
      <dsp:nvSpPr>
        <dsp:cNvPr id="0" name=""/>
        <dsp:cNvSpPr/>
      </dsp:nvSpPr>
      <dsp:spPr>
        <a:xfrm>
          <a:off x="0" y="3988412"/>
          <a:ext cx="8229600" cy="5143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0" y="3988412"/>
        <a:ext cx="8229600" cy="514386"/>
      </dsp:txXfrm>
    </dsp:sp>
    <dsp:sp modelId="{AE8B7F86-4C9B-4531-8CCC-925243E98735}">
      <dsp:nvSpPr>
        <dsp:cNvPr id="0" name=""/>
        <dsp:cNvSpPr/>
      </dsp:nvSpPr>
      <dsp:spPr>
        <a:xfrm rot="10800000">
          <a:off x="0" y="1703865"/>
          <a:ext cx="8229600" cy="171983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Prostate Cancer Cell Lines/Cell Culture</a:t>
          </a:r>
          <a:endParaRPr lang="en-US" sz="2100" kern="1200" dirty="0">
            <a:solidFill>
              <a:schemeClr val="tx1"/>
            </a:solidFill>
          </a:endParaRPr>
        </a:p>
      </dsp:txBody>
      <dsp:txXfrm>
        <a:off x="0" y="1703865"/>
        <a:ext cx="8229600" cy="603663"/>
      </dsp:txXfrm>
    </dsp:sp>
    <dsp:sp modelId="{C5AD719C-9178-4D84-BBB0-6A3FB6FDDEC8}">
      <dsp:nvSpPr>
        <dsp:cNvPr id="0" name=""/>
        <dsp:cNvSpPr/>
      </dsp:nvSpPr>
      <dsp:spPr>
        <a:xfrm>
          <a:off x="0" y="2307529"/>
          <a:ext cx="4114799"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err="1" smtClean="0"/>
            <a:t>LnCaP</a:t>
          </a:r>
          <a:r>
            <a:rPr lang="en-US" sz="1800" kern="1200" dirty="0" smtClean="0"/>
            <a:t> (Cholesterol pathway Sensitive)</a:t>
          </a:r>
          <a:endParaRPr lang="en-US" sz="1800" kern="1200" dirty="0"/>
        </a:p>
      </dsp:txBody>
      <dsp:txXfrm>
        <a:off x="0" y="2307529"/>
        <a:ext cx="4114799" cy="514231"/>
      </dsp:txXfrm>
    </dsp:sp>
    <dsp:sp modelId="{167E43ED-1BD0-491C-99E4-653C19CCEEE6}">
      <dsp:nvSpPr>
        <dsp:cNvPr id="0" name=""/>
        <dsp:cNvSpPr/>
      </dsp:nvSpPr>
      <dsp:spPr>
        <a:xfrm>
          <a:off x="4114800" y="2307529"/>
          <a:ext cx="4114799"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PC 3(Cholesterol pathway Independent)</a:t>
          </a:r>
          <a:endParaRPr lang="en-US" sz="1800" kern="1200" dirty="0"/>
        </a:p>
      </dsp:txBody>
      <dsp:txXfrm>
        <a:off x="4114800" y="2307529"/>
        <a:ext cx="4114799" cy="514231"/>
      </dsp:txXfrm>
    </dsp:sp>
    <dsp:sp modelId="{3324061B-114E-4580-951A-016D27908ACB}">
      <dsp:nvSpPr>
        <dsp:cNvPr id="0" name=""/>
        <dsp:cNvSpPr/>
      </dsp:nvSpPr>
      <dsp:spPr>
        <a:xfrm rot="10800000">
          <a:off x="0" y="799"/>
          <a:ext cx="8229600" cy="1719839"/>
        </a:xfrm>
        <a:prstGeom prst="upArrowCallou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Does simvastatin affect phosphorylation of Akt ?</a:t>
          </a:r>
          <a:endParaRPr lang="en-US" sz="2100" kern="1200" dirty="0">
            <a:solidFill>
              <a:schemeClr val="tx1"/>
            </a:solidFill>
          </a:endParaRPr>
        </a:p>
      </dsp:txBody>
      <dsp:txXfrm>
        <a:off x="0" y="799"/>
        <a:ext cx="8229600" cy="603663"/>
      </dsp:txXfrm>
    </dsp:sp>
    <dsp:sp modelId="{A2626346-7C9F-4D0A-A5B4-90BD490323E6}">
      <dsp:nvSpPr>
        <dsp:cNvPr id="0" name=""/>
        <dsp:cNvSpPr/>
      </dsp:nvSpPr>
      <dsp:spPr>
        <a:xfrm>
          <a:off x="0" y="604463"/>
          <a:ext cx="4114799"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Western</a:t>
          </a:r>
          <a:r>
            <a:rPr lang="en-US" sz="1800" kern="1200" baseline="0" dirty="0" smtClean="0"/>
            <a:t>  Blot</a:t>
          </a:r>
          <a:endParaRPr lang="en-US" sz="1800" kern="1200" dirty="0"/>
        </a:p>
      </dsp:txBody>
      <dsp:txXfrm>
        <a:off x="0" y="604463"/>
        <a:ext cx="4114799" cy="514231"/>
      </dsp:txXfrm>
    </dsp:sp>
    <dsp:sp modelId="{80804949-845D-4C73-B2CE-A41138F0444A}">
      <dsp:nvSpPr>
        <dsp:cNvPr id="0" name=""/>
        <dsp:cNvSpPr/>
      </dsp:nvSpPr>
      <dsp:spPr>
        <a:xfrm>
          <a:off x="4114800" y="604463"/>
          <a:ext cx="4114799"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Yes</a:t>
          </a:r>
          <a:endParaRPr lang="en-US" sz="1800" kern="1200" dirty="0"/>
        </a:p>
      </dsp:txBody>
      <dsp:txXfrm>
        <a:off x="4114800" y="604463"/>
        <a:ext cx="4114799" cy="51423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597A36-C63D-48B9-9316-6189B5FB5D69}">
      <dsp:nvSpPr>
        <dsp:cNvPr id="0" name=""/>
        <dsp:cNvSpPr/>
      </dsp:nvSpPr>
      <dsp:spPr>
        <a:xfrm>
          <a:off x="0" y="4095249"/>
          <a:ext cx="8229599" cy="13441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rPr>
            <a:t>Prospective Clinical trial ? </a:t>
          </a:r>
          <a:endParaRPr lang="en-US" sz="2500" kern="1200" dirty="0">
            <a:solidFill>
              <a:schemeClr val="tx1"/>
            </a:solidFill>
          </a:endParaRPr>
        </a:p>
      </dsp:txBody>
      <dsp:txXfrm>
        <a:off x="0" y="4095249"/>
        <a:ext cx="8229599" cy="725842"/>
      </dsp:txXfrm>
    </dsp:sp>
    <dsp:sp modelId="{64D9B58F-F375-4942-BC55-80D9ECE2ECDC}">
      <dsp:nvSpPr>
        <dsp:cNvPr id="0" name=""/>
        <dsp:cNvSpPr/>
      </dsp:nvSpPr>
      <dsp:spPr>
        <a:xfrm>
          <a:off x="0" y="4794208"/>
          <a:ext cx="4114799" cy="61831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Work in Progress</a:t>
          </a:r>
          <a:endParaRPr lang="en-US" sz="2000" kern="1200" dirty="0"/>
        </a:p>
      </dsp:txBody>
      <dsp:txXfrm>
        <a:off x="0" y="4794208"/>
        <a:ext cx="4114799" cy="618310"/>
      </dsp:txXfrm>
    </dsp:sp>
    <dsp:sp modelId="{0406AF33-10DB-4BEA-88FD-0E1D2D4C3F5F}">
      <dsp:nvSpPr>
        <dsp:cNvPr id="0" name=""/>
        <dsp:cNvSpPr/>
      </dsp:nvSpPr>
      <dsp:spPr>
        <a:xfrm>
          <a:off x="4114799" y="4794208"/>
          <a:ext cx="4114799" cy="61831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46990" rIns="263144" bIns="46990" numCol="1" spcCol="1270" anchor="ctr" anchorCtr="0">
          <a:noAutofit/>
        </a:bodyPr>
        <a:lstStyle/>
        <a:p>
          <a:pPr lvl="0" algn="ctr" defTabSz="1644650">
            <a:lnSpc>
              <a:spcPct val="90000"/>
            </a:lnSpc>
            <a:spcBef>
              <a:spcPct val="0"/>
            </a:spcBef>
            <a:spcAft>
              <a:spcPct val="35000"/>
            </a:spcAft>
          </a:pPr>
          <a:r>
            <a:rPr lang="en-US" sz="3700" kern="1200" dirty="0" smtClean="0"/>
            <a:t>?</a:t>
          </a:r>
          <a:endParaRPr lang="en-US" sz="3700" kern="1200" dirty="0"/>
        </a:p>
      </dsp:txBody>
      <dsp:txXfrm>
        <a:off x="4114799" y="4794208"/>
        <a:ext cx="4114799" cy="618310"/>
      </dsp:txXfrm>
    </dsp:sp>
    <dsp:sp modelId="{18784647-93EC-40AF-8156-DD5D24BAF3CF}">
      <dsp:nvSpPr>
        <dsp:cNvPr id="0" name=""/>
        <dsp:cNvSpPr/>
      </dsp:nvSpPr>
      <dsp:spPr>
        <a:xfrm rot="10800000">
          <a:off x="0" y="2048105"/>
          <a:ext cx="8229599" cy="206730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rPr>
            <a:t>Are the same effects seen in patients  ?</a:t>
          </a:r>
          <a:endParaRPr lang="en-US" sz="2500" kern="1200" dirty="0">
            <a:solidFill>
              <a:schemeClr val="tx1"/>
            </a:solidFill>
          </a:endParaRPr>
        </a:p>
      </dsp:txBody>
      <dsp:txXfrm>
        <a:off x="0" y="2048105"/>
        <a:ext cx="8229599" cy="725624"/>
      </dsp:txXfrm>
    </dsp:sp>
    <dsp:sp modelId="{E5679980-845F-410D-B7A9-A14FAD6692C7}">
      <dsp:nvSpPr>
        <dsp:cNvPr id="0" name=""/>
        <dsp:cNvSpPr/>
      </dsp:nvSpPr>
      <dsp:spPr>
        <a:xfrm>
          <a:off x="0" y="2773729"/>
          <a:ext cx="4114799" cy="6181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Work in progress</a:t>
          </a:r>
          <a:endParaRPr lang="en-US" sz="2000" kern="1200" dirty="0"/>
        </a:p>
      </dsp:txBody>
      <dsp:txXfrm>
        <a:off x="0" y="2773729"/>
        <a:ext cx="4114799" cy="618124"/>
      </dsp:txXfrm>
    </dsp:sp>
    <dsp:sp modelId="{CCDD8296-6D72-4611-A55D-CFDEB5024A62}">
      <dsp:nvSpPr>
        <dsp:cNvPr id="0" name=""/>
        <dsp:cNvSpPr/>
      </dsp:nvSpPr>
      <dsp:spPr>
        <a:xfrm>
          <a:off x="4114799" y="2773729"/>
          <a:ext cx="4114799" cy="6181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46990" rIns="263144" bIns="46990" numCol="1" spcCol="1270" anchor="ctr" anchorCtr="0">
          <a:noAutofit/>
        </a:bodyPr>
        <a:lstStyle/>
        <a:p>
          <a:pPr lvl="0" algn="ctr" defTabSz="1644650">
            <a:lnSpc>
              <a:spcPct val="90000"/>
            </a:lnSpc>
            <a:spcBef>
              <a:spcPct val="0"/>
            </a:spcBef>
            <a:spcAft>
              <a:spcPct val="35000"/>
            </a:spcAft>
          </a:pPr>
          <a:r>
            <a:rPr lang="en-US" sz="3700" kern="1200" dirty="0" smtClean="0"/>
            <a:t>?</a:t>
          </a:r>
          <a:endParaRPr lang="en-US" sz="3700" kern="1200" dirty="0"/>
        </a:p>
      </dsp:txBody>
      <dsp:txXfrm>
        <a:off x="4114799" y="2773729"/>
        <a:ext cx="4114799" cy="618124"/>
      </dsp:txXfrm>
    </dsp:sp>
    <dsp:sp modelId="{11D2ECF3-0C9D-414E-8FAC-82F3FDD73990}">
      <dsp:nvSpPr>
        <dsp:cNvPr id="0" name=""/>
        <dsp:cNvSpPr/>
      </dsp:nvSpPr>
      <dsp:spPr>
        <a:xfrm rot="10800000">
          <a:off x="0" y="961"/>
          <a:ext cx="8229599" cy="2067306"/>
        </a:xfrm>
        <a:prstGeom prst="upArrowCallout">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rPr>
            <a:t> Can this effect be reproduced In Vivo ?</a:t>
          </a:r>
          <a:endParaRPr lang="en-US" sz="2500" kern="1200" dirty="0">
            <a:solidFill>
              <a:schemeClr val="tx1"/>
            </a:solidFill>
          </a:endParaRPr>
        </a:p>
      </dsp:txBody>
      <dsp:txXfrm>
        <a:off x="0" y="961"/>
        <a:ext cx="8229599" cy="725624"/>
      </dsp:txXfrm>
    </dsp:sp>
    <dsp:sp modelId="{6746E891-FCD4-4B23-A493-37D991472DAB}">
      <dsp:nvSpPr>
        <dsp:cNvPr id="0" name=""/>
        <dsp:cNvSpPr/>
      </dsp:nvSpPr>
      <dsp:spPr>
        <a:xfrm>
          <a:off x="0" y="726586"/>
          <a:ext cx="4114799" cy="618124"/>
        </a:xfrm>
        <a:prstGeom prst="rect">
          <a:avLst/>
        </a:prstGeom>
        <a:solidFill>
          <a:schemeClr val="tx2">
            <a:lumMod val="40000"/>
            <a:lumOff val="60000"/>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Nude Mice Xenograft- Wt, Size, Growth, PSA level.</a:t>
          </a:r>
          <a:endParaRPr lang="en-US" sz="2000" kern="1200" dirty="0"/>
        </a:p>
      </dsp:txBody>
      <dsp:txXfrm>
        <a:off x="0" y="726586"/>
        <a:ext cx="4114799" cy="618124"/>
      </dsp:txXfrm>
    </dsp:sp>
    <dsp:sp modelId="{5F506932-6BB4-4AD7-A99C-D02AE57A9144}">
      <dsp:nvSpPr>
        <dsp:cNvPr id="0" name=""/>
        <dsp:cNvSpPr/>
      </dsp:nvSpPr>
      <dsp:spPr>
        <a:xfrm>
          <a:off x="4114799" y="726586"/>
          <a:ext cx="4114799" cy="618124"/>
        </a:xfrm>
        <a:prstGeom prst="rect">
          <a:avLst/>
        </a:prstGeom>
        <a:solidFill>
          <a:schemeClr val="tx2">
            <a:lumMod val="40000"/>
            <a:lumOff val="60000"/>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Yes</a:t>
          </a:r>
          <a:endParaRPr lang="en-US" sz="2000" kern="1200" dirty="0"/>
        </a:p>
      </dsp:txBody>
      <dsp:txXfrm>
        <a:off x="4114799" y="726586"/>
        <a:ext cx="4114799" cy="61812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C41539-A184-4CEB-B085-8862746A327E}">
      <dsp:nvSpPr>
        <dsp:cNvPr id="0" name=""/>
        <dsp:cNvSpPr/>
      </dsp:nvSpPr>
      <dsp:spPr>
        <a:xfrm>
          <a:off x="1383" y="1345790"/>
          <a:ext cx="1834381" cy="18343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Basic</a:t>
          </a:r>
        </a:p>
        <a:p>
          <a:pPr lvl="0" algn="ctr" defTabSz="800100">
            <a:lnSpc>
              <a:spcPct val="90000"/>
            </a:lnSpc>
            <a:spcBef>
              <a:spcPct val="0"/>
            </a:spcBef>
            <a:spcAft>
              <a:spcPct val="35000"/>
            </a:spcAft>
          </a:pPr>
          <a:r>
            <a:rPr lang="en-US" sz="1800" b="1" kern="1200" dirty="0" smtClean="0">
              <a:solidFill>
                <a:schemeClr val="tx1"/>
              </a:solidFill>
            </a:rPr>
            <a:t>Science</a:t>
          </a:r>
          <a:endParaRPr lang="en-US" sz="1800" b="1" kern="1200" dirty="0">
            <a:solidFill>
              <a:schemeClr val="tx1"/>
            </a:solidFill>
          </a:endParaRPr>
        </a:p>
      </dsp:txBody>
      <dsp:txXfrm>
        <a:off x="1383" y="1345790"/>
        <a:ext cx="1834381" cy="1834381"/>
      </dsp:txXfrm>
    </dsp:sp>
    <dsp:sp modelId="{C5944C59-C81C-4D8F-984A-E21694E31310}">
      <dsp:nvSpPr>
        <dsp:cNvPr id="0" name=""/>
        <dsp:cNvSpPr/>
      </dsp:nvSpPr>
      <dsp:spPr>
        <a:xfrm>
          <a:off x="1984716" y="1731010"/>
          <a:ext cx="1063941" cy="106394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984716" y="1731010"/>
        <a:ext cx="1063941" cy="1063941"/>
      </dsp:txXfrm>
    </dsp:sp>
    <dsp:sp modelId="{DF474695-36A3-4881-A78F-07DA5A7D64F0}">
      <dsp:nvSpPr>
        <dsp:cNvPr id="0" name=""/>
        <dsp:cNvSpPr/>
      </dsp:nvSpPr>
      <dsp:spPr>
        <a:xfrm>
          <a:off x="3197609" y="1345790"/>
          <a:ext cx="1834381" cy="18343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Clinical Research</a:t>
          </a:r>
          <a:endParaRPr lang="en-US" sz="1800" b="1" kern="1200" dirty="0">
            <a:solidFill>
              <a:schemeClr val="tx1"/>
            </a:solidFill>
          </a:endParaRPr>
        </a:p>
      </dsp:txBody>
      <dsp:txXfrm>
        <a:off x="3197609" y="1345790"/>
        <a:ext cx="1834381" cy="1834381"/>
      </dsp:txXfrm>
    </dsp:sp>
    <dsp:sp modelId="{A0D89650-A2F1-4AD2-AFBD-A53F6FBD5C18}">
      <dsp:nvSpPr>
        <dsp:cNvPr id="0" name=""/>
        <dsp:cNvSpPr/>
      </dsp:nvSpPr>
      <dsp:spPr>
        <a:xfrm>
          <a:off x="5180942" y="1731010"/>
          <a:ext cx="1063941" cy="1063941"/>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180942" y="1731010"/>
        <a:ext cx="1063941" cy="1063941"/>
      </dsp:txXfrm>
    </dsp:sp>
    <dsp:sp modelId="{2AE6B8F9-AE2B-4B7F-9431-D55476148262}">
      <dsp:nvSpPr>
        <dsp:cNvPr id="0" name=""/>
        <dsp:cNvSpPr/>
      </dsp:nvSpPr>
      <dsp:spPr>
        <a:xfrm>
          <a:off x="6393835" y="1345790"/>
          <a:ext cx="1834381" cy="1834381"/>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Translational Research</a:t>
          </a:r>
          <a:endParaRPr lang="en-US" sz="1800" b="1" kern="1200" dirty="0">
            <a:solidFill>
              <a:schemeClr val="tx1"/>
            </a:solidFill>
          </a:endParaRPr>
        </a:p>
      </dsp:txBody>
      <dsp:txXfrm>
        <a:off x="6393835" y="1345790"/>
        <a:ext cx="1834381" cy="183438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F7DC2C-BD4C-465E-A3AD-6B3E5443F2DF}">
      <dsp:nvSpPr>
        <dsp:cNvPr id="0" name=""/>
        <dsp:cNvSpPr/>
      </dsp:nvSpPr>
      <dsp:spPr>
        <a:xfrm>
          <a:off x="460905"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tx1"/>
              </a:solidFill>
            </a:rPr>
            <a:t>Chemo</a:t>
          </a:r>
        </a:p>
        <a:p>
          <a:pPr lvl="0" algn="ctr" defTabSz="1200150">
            <a:lnSpc>
              <a:spcPct val="90000"/>
            </a:lnSpc>
            <a:spcBef>
              <a:spcPct val="0"/>
            </a:spcBef>
            <a:spcAft>
              <a:spcPct val="35000"/>
            </a:spcAft>
          </a:pPr>
          <a:r>
            <a:rPr lang="en-US" sz="2700" b="1" kern="1200" dirty="0" smtClean="0">
              <a:solidFill>
                <a:schemeClr val="tx1"/>
              </a:solidFill>
            </a:rPr>
            <a:t>Prevention ?</a:t>
          </a:r>
          <a:endParaRPr lang="en-US" sz="2700" b="1" kern="1200" dirty="0">
            <a:solidFill>
              <a:schemeClr val="tx1"/>
            </a:solidFill>
          </a:endParaRPr>
        </a:p>
      </dsp:txBody>
      <dsp:txXfrm>
        <a:off x="460905" y="1047"/>
        <a:ext cx="3479899" cy="2087939"/>
      </dsp:txXfrm>
    </dsp:sp>
    <dsp:sp modelId="{87B4F683-9FC5-4213-B639-A935A40E5AE9}">
      <dsp:nvSpPr>
        <dsp:cNvPr id="0" name=""/>
        <dsp:cNvSpPr/>
      </dsp:nvSpPr>
      <dsp:spPr>
        <a:xfrm>
          <a:off x="4288794"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tx1"/>
              </a:solidFill>
            </a:rPr>
            <a:t>Chemo</a:t>
          </a:r>
        </a:p>
        <a:p>
          <a:pPr lvl="0" algn="ctr" defTabSz="1200150">
            <a:lnSpc>
              <a:spcPct val="90000"/>
            </a:lnSpc>
            <a:spcBef>
              <a:spcPct val="0"/>
            </a:spcBef>
            <a:spcAft>
              <a:spcPct val="35000"/>
            </a:spcAft>
          </a:pPr>
          <a:r>
            <a:rPr lang="en-US" sz="2700" b="1" kern="1200" dirty="0" smtClean="0">
              <a:solidFill>
                <a:schemeClr val="tx1"/>
              </a:solidFill>
            </a:rPr>
            <a:t>Therapy ?</a:t>
          </a:r>
          <a:endParaRPr lang="en-US" sz="2700" b="1" kern="1200" dirty="0">
            <a:solidFill>
              <a:schemeClr val="tx1"/>
            </a:solidFill>
          </a:endParaRPr>
        </a:p>
      </dsp:txBody>
      <dsp:txXfrm>
        <a:off x="4288794" y="1047"/>
        <a:ext cx="3479899" cy="2087939"/>
      </dsp:txXfrm>
    </dsp:sp>
    <dsp:sp modelId="{F523B64A-D2E4-4FCD-BF02-16FBF3D2CA0C}">
      <dsp:nvSpPr>
        <dsp:cNvPr id="0" name=""/>
        <dsp:cNvSpPr/>
      </dsp:nvSpPr>
      <dsp:spPr>
        <a:xfrm>
          <a:off x="460905" y="2436976"/>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tx1"/>
              </a:solidFill>
            </a:rPr>
            <a:t>Can substrates of p Akt  be used to measure tumor progression / response ?</a:t>
          </a:r>
          <a:endParaRPr lang="en-US" sz="2700" b="1" kern="1200" dirty="0">
            <a:solidFill>
              <a:schemeClr val="tx1"/>
            </a:solidFill>
          </a:endParaRPr>
        </a:p>
      </dsp:txBody>
      <dsp:txXfrm>
        <a:off x="460905" y="2436976"/>
        <a:ext cx="3479899" cy="2087939"/>
      </dsp:txXfrm>
    </dsp:sp>
    <dsp:sp modelId="{AB87BD7A-F89B-42E3-9FEE-5DC95652B423}">
      <dsp:nvSpPr>
        <dsp:cNvPr id="0" name=""/>
        <dsp:cNvSpPr/>
      </dsp:nvSpPr>
      <dsp:spPr>
        <a:xfrm>
          <a:off x="4288794" y="2436976"/>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tx1"/>
              </a:solidFill>
            </a:rPr>
            <a:t>Other Cancers ?</a:t>
          </a:r>
          <a:endParaRPr lang="en-US" sz="2700" b="1" kern="1200" dirty="0">
            <a:solidFill>
              <a:schemeClr val="tx1"/>
            </a:solidFill>
          </a:endParaRPr>
        </a:p>
      </dsp:txBody>
      <dsp:txXfrm>
        <a:off x="4288794" y="2436976"/>
        <a:ext cx="3479899" cy="20879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0.3617</cdr:x>
      <cdr:y>0.25806</cdr:y>
    </cdr:from>
    <cdr:to>
      <cdr:x>0.51263</cdr:x>
      <cdr:y>0.3167</cdr:y>
    </cdr:to>
    <cdr:sp macro="" textlink="">
      <cdr:nvSpPr>
        <cdr:cNvPr id="4" name="TextBox 31"/>
        <cdr:cNvSpPr txBox="1"/>
      </cdr:nvSpPr>
      <cdr:spPr>
        <a:xfrm xmlns:a="http://schemas.openxmlformats.org/drawingml/2006/main">
          <a:off x="1295400" y="1219200"/>
          <a:ext cx="540533"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Calibri" pitchFamily="34" charset="0"/>
              <a:cs typeface="Arial" charset="0"/>
            </a:defRPr>
          </a:lvl1pPr>
          <a:lvl2pPr marL="457200" algn="l" rtl="0" fontAlgn="base">
            <a:spcBef>
              <a:spcPct val="0"/>
            </a:spcBef>
            <a:spcAft>
              <a:spcPct val="0"/>
            </a:spcAft>
            <a:defRPr kern="1200">
              <a:solidFill>
                <a:sysClr val="windowText" lastClr="000000"/>
              </a:solidFill>
              <a:latin typeface="Calibri" pitchFamily="34" charset="0"/>
              <a:cs typeface="Arial" charset="0"/>
            </a:defRPr>
          </a:lvl2pPr>
          <a:lvl3pPr marL="914400" algn="l" rtl="0" fontAlgn="base">
            <a:spcBef>
              <a:spcPct val="0"/>
            </a:spcBef>
            <a:spcAft>
              <a:spcPct val="0"/>
            </a:spcAft>
            <a:defRPr kern="1200">
              <a:solidFill>
                <a:sysClr val="windowText" lastClr="000000"/>
              </a:solidFill>
              <a:latin typeface="Calibri" pitchFamily="34" charset="0"/>
              <a:cs typeface="Arial" charset="0"/>
            </a:defRPr>
          </a:lvl3pPr>
          <a:lvl4pPr marL="1371600" algn="l" rtl="0" fontAlgn="base">
            <a:spcBef>
              <a:spcPct val="0"/>
            </a:spcBef>
            <a:spcAft>
              <a:spcPct val="0"/>
            </a:spcAft>
            <a:defRPr kern="1200">
              <a:solidFill>
                <a:sysClr val="windowText" lastClr="000000"/>
              </a:solidFill>
              <a:latin typeface="Calibri" pitchFamily="34" charset="0"/>
              <a:cs typeface="Arial" charset="0"/>
            </a:defRPr>
          </a:lvl4pPr>
          <a:lvl5pPr marL="1828800" algn="l" rtl="0" fontAlgn="base">
            <a:spcBef>
              <a:spcPct val="0"/>
            </a:spcBef>
            <a:spcAft>
              <a:spcPct val="0"/>
            </a:spcAft>
            <a:defRPr kern="1200">
              <a:solidFill>
                <a:sysClr val="windowText" lastClr="000000"/>
              </a:solidFill>
              <a:latin typeface="Calibri" pitchFamily="34" charset="0"/>
              <a:cs typeface="Arial" charset="0"/>
            </a:defRPr>
          </a:lvl5pPr>
          <a:lvl6pPr marL="2286000" algn="l" defTabSz="914400" rtl="0" eaLnBrk="1" latinLnBrk="0" hangingPunct="1">
            <a:defRPr kern="1200">
              <a:solidFill>
                <a:sysClr val="windowText" lastClr="000000"/>
              </a:solidFill>
              <a:latin typeface="Calibri" pitchFamily="34" charset="0"/>
              <a:cs typeface="Arial" charset="0"/>
            </a:defRPr>
          </a:lvl6pPr>
          <a:lvl7pPr marL="2743200" algn="l" defTabSz="914400" rtl="0" eaLnBrk="1" latinLnBrk="0" hangingPunct="1">
            <a:defRPr kern="1200">
              <a:solidFill>
                <a:sysClr val="windowText" lastClr="000000"/>
              </a:solidFill>
              <a:latin typeface="Calibri" pitchFamily="34" charset="0"/>
              <a:cs typeface="Arial" charset="0"/>
            </a:defRPr>
          </a:lvl7pPr>
          <a:lvl8pPr marL="3200400" algn="l" defTabSz="914400" rtl="0" eaLnBrk="1" latinLnBrk="0" hangingPunct="1">
            <a:defRPr kern="1200">
              <a:solidFill>
                <a:sysClr val="windowText" lastClr="000000"/>
              </a:solidFill>
              <a:latin typeface="Calibri" pitchFamily="34" charset="0"/>
              <a:cs typeface="Arial" charset="0"/>
            </a:defRPr>
          </a:lvl8pPr>
          <a:lvl9pPr marL="3657600" algn="l" defTabSz="914400" rtl="0" eaLnBrk="1" latinLnBrk="0" hangingPunct="1">
            <a:defRPr kern="1200">
              <a:solidFill>
                <a:sysClr val="windowText" lastClr="000000"/>
              </a:solidFill>
              <a:latin typeface="Calibri" pitchFamily="34" charset="0"/>
              <a:cs typeface="Arial" charset="0"/>
            </a:defRPr>
          </a:lvl9pPr>
        </a:lstStyle>
        <a:p xmlns:a="http://schemas.openxmlformats.org/drawingml/2006/main">
          <a:r>
            <a:rPr lang="en-US" sz="1200" b="1" dirty="0" smtClean="0">
              <a:latin typeface="Arial" pitchFamily="34" charset="0"/>
              <a:cs typeface="Arial" pitchFamily="34" charset="0"/>
            </a:rPr>
            <a:t>n = 4</a:t>
          </a:r>
          <a:endParaRPr lang="en-US" sz="1200" b="1" dirty="0">
            <a:latin typeface="Arial" pitchFamily="34" charset="0"/>
            <a:cs typeface="Arial" pitchFamily="34" charset="0"/>
          </a:endParaRPr>
        </a:p>
      </cdr:txBody>
    </cdr:sp>
  </cdr:relSizeAnchor>
  <cdr:relSizeAnchor xmlns:cdr="http://schemas.openxmlformats.org/drawingml/2006/chartDrawing">
    <cdr:from>
      <cdr:x>0.27907</cdr:x>
      <cdr:y>0.5</cdr:y>
    </cdr:from>
    <cdr:to>
      <cdr:x>0.54384</cdr:x>
      <cdr:y>0.55212</cdr:y>
    </cdr:to>
    <cdr:sp macro="" textlink="">
      <cdr:nvSpPr>
        <cdr:cNvPr id="5" name="TextBox 32"/>
        <cdr:cNvSpPr txBox="1"/>
      </cdr:nvSpPr>
      <cdr:spPr>
        <a:xfrm xmlns:a="http://schemas.openxmlformats.org/drawingml/2006/main">
          <a:off x="914400" y="2362200"/>
          <a:ext cx="867545"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Calibri" pitchFamily="34" charset="0"/>
              <a:cs typeface="Arial" charset="0"/>
            </a:defRPr>
          </a:lvl1pPr>
          <a:lvl2pPr marL="457200" algn="l" rtl="0" fontAlgn="base">
            <a:spcBef>
              <a:spcPct val="0"/>
            </a:spcBef>
            <a:spcAft>
              <a:spcPct val="0"/>
            </a:spcAft>
            <a:defRPr kern="1200">
              <a:solidFill>
                <a:sysClr val="windowText" lastClr="000000"/>
              </a:solidFill>
              <a:latin typeface="Calibri" pitchFamily="34" charset="0"/>
              <a:cs typeface="Arial" charset="0"/>
            </a:defRPr>
          </a:lvl2pPr>
          <a:lvl3pPr marL="914400" algn="l" rtl="0" fontAlgn="base">
            <a:spcBef>
              <a:spcPct val="0"/>
            </a:spcBef>
            <a:spcAft>
              <a:spcPct val="0"/>
            </a:spcAft>
            <a:defRPr kern="1200">
              <a:solidFill>
                <a:sysClr val="windowText" lastClr="000000"/>
              </a:solidFill>
              <a:latin typeface="Calibri" pitchFamily="34" charset="0"/>
              <a:cs typeface="Arial" charset="0"/>
            </a:defRPr>
          </a:lvl3pPr>
          <a:lvl4pPr marL="1371600" algn="l" rtl="0" fontAlgn="base">
            <a:spcBef>
              <a:spcPct val="0"/>
            </a:spcBef>
            <a:spcAft>
              <a:spcPct val="0"/>
            </a:spcAft>
            <a:defRPr kern="1200">
              <a:solidFill>
                <a:sysClr val="windowText" lastClr="000000"/>
              </a:solidFill>
              <a:latin typeface="Calibri" pitchFamily="34" charset="0"/>
              <a:cs typeface="Arial" charset="0"/>
            </a:defRPr>
          </a:lvl4pPr>
          <a:lvl5pPr marL="1828800" algn="l" rtl="0" fontAlgn="base">
            <a:spcBef>
              <a:spcPct val="0"/>
            </a:spcBef>
            <a:spcAft>
              <a:spcPct val="0"/>
            </a:spcAft>
            <a:defRPr kern="1200">
              <a:solidFill>
                <a:sysClr val="windowText" lastClr="000000"/>
              </a:solidFill>
              <a:latin typeface="Calibri" pitchFamily="34" charset="0"/>
              <a:cs typeface="Arial" charset="0"/>
            </a:defRPr>
          </a:lvl5pPr>
          <a:lvl6pPr marL="2286000" algn="l" defTabSz="914400" rtl="0" eaLnBrk="1" latinLnBrk="0" hangingPunct="1">
            <a:defRPr kern="1200">
              <a:solidFill>
                <a:sysClr val="windowText" lastClr="000000"/>
              </a:solidFill>
              <a:latin typeface="Calibri" pitchFamily="34" charset="0"/>
              <a:cs typeface="Arial" charset="0"/>
            </a:defRPr>
          </a:lvl6pPr>
          <a:lvl7pPr marL="2743200" algn="l" defTabSz="914400" rtl="0" eaLnBrk="1" latinLnBrk="0" hangingPunct="1">
            <a:defRPr kern="1200">
              <a:solidFill>
                <a:sysClr val="windowText" lastClr="000000"/>
              </a:solidFill>
              <a:latin typeface="Calibri" pitchFamily="34" charset="0"/>
              <a:cs typeface="Arial" charset="0"/>
            </a:defRPr>
          </a:lvl7pPr>
          <a:lvl8pPr marL="3200400" algn="l" defTabSz="914400" rtl="0" eaLnBrk="1" latinLnBrk="0" hangingPunct="1">
            <a:defRPr kern="1200">
              <a:solidFill>
                <a:sysClr val="windowText" lastClr="000000"/>
              </a:solidFill>
              <a:latin typeface="Calibri" pitchFamily="34" charset="0"/>
              <a:cs typeface="Arial" charset="0"/>
            </a:defRPr>
          </a:lvl8pPr>
          <a:lvl9pPr marL="3657600" algn="l" defTabSz="914400" rtl="0" eaLnBrk="1" latinLnBrk="0" hangingPunct="1">
            <a:defRPr kern="1200">
              <a:solidFill>
                <a:sysClr val="windowText" lastClr="000000"/>
              </a:solidFill>
              <a:latin typeface="Calibri" pitchFamily="34" charset="0"/>
              <a:cs typeface="Arial" charset="0"/>
            </a:defRPr>
          </a:lvl9pPr>
        </a:lstStyle>
        <a:p xmlns:a="http://schemas.openxmlformats.org/drawingml/2006/main">
          <a:r>
            <a:rPr lang="en-US" sz="1000" b="1" i="1" dirty="0" smtClean="0">
              <a:latin typeface="Arial" pitchFamily="34" charset="0"/>
              <a:cs typeface="Arial" pitchFamily="34" charset="0"/>
            </a:rPr>
            <a:t>p</a:t>
          </a:r>
          <a:r>
            <a:rPr lang="en-US" sz="1000" b="1" dirty="0" smtClean="0">
              <a:latin typeface="Arial" pitchFamily="34" charset="0"/>
              <a:cs typeface="Arial" pitchFamily="34" charset="0"/>
            </a:rPr>
            <a:t> &lt; 0.00005</a:t>
          </a:r>
        </a:p>
      </cdr:txBody>
    </cdr:sp>
  </cdr:relSizeAnchor>
  <cdr:relSizeAnchor xmlns:cdr="http://schemas.openxmlformats.org/drawingml/2006/chartDrawing">
    <cdr:from>
      <cdr:x>0.65116</cdr:x>
      <cdr:y>0.12903</cdr:y>
    </cdr:from>
    <cdr:to>
      <cdr:x>0.91593</cdr:x>
      <cdr:y>0.18115</cdr:y>
    </cdr:to>
    <cdr:sp macro="" textlink="">
      <cdr:nvSpPr>
        <cdr:cNvPr id="7" name="TextBox 35"/>
        <cdr:cNvSpPr txBox="1"/>
      </cdr:nvSpPr>
      <cdr:spPr>
        <a:xfrm xmlns:a="http://schemas.openxmlformats.org/drawingml/2006/main">
          <a:off x="2133600" y="609600"/>
          <a:ext cx="867545"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Calibri" pitchFamily="34" charset="0"/>
              <a:cs typeface="Arial" charset="0"/>
            </a:defRPr>
          </a:lvl1pPr>
          <a:lvl2pPr marL="457200" algn="l" rtl="0" fontAlgn="base">
            <a:spcBef>
              <a:spcPct val="0"/>
            </a:spcBef>
            <a:spcAft>
              <a:spcPct val="0"/>
            </a:spcAft>
            <a:defRPr kern="1200">
              <a:solidFill>
                <a:sysClr val="windowText" lastClr="000000"/>
              </a:solidFill>
              <a:latin typeface="Calibri" pitchFamily="34" charset="0"/>
              <a:cs typeface="Arial" charset="0"/>
            </a:defRPr>
          </a:lvl2pPr>
          <a:lvl3pPr marL="914400" algn="l" rtl="0" fontAlgn="base">
            <a:spcBef>
              <a:spcPct val="0"/>
            </a:spcBef>
            <a:spcAft>
              <a:spcPct val="0"/>
            </a:spcAft>
            <a:defRPr kern="1200">
              <a:solidFill>
                <a:sysClr val="windowText" lastClr="000000"/>
              </a:solidFill>
              <a:latin typeface="Calibri" pitchFamily="34" charset="0"/>
              <a:cs typeface="Arial" charset="0"/>
            </a:defRPr>
          </a:lvl3pPr>
          <a:lvl4pPr marL="1371600" algn="l" rtl="0" fontAlgn="base">
            <a:spcBef>
              <a:spcPct val="0"/>
            </a:spcBef>
            <a:spcAft>
              <a:spcPct val="0"/>
            </a:spcAft>
            <a:defRPr kern="1200">
              <a:solidFill>
                <a:sysClr val="windowText" lastClr="000000"/>
              </a:solidFill>
              <a:latin typeface="Calibri" pitchFamily="34" charset="0"/>
              <a:cs typeface="Arial" charset="0"/>
            </a:defRPr>
          </a:lvl4pPr>
          <a:lvl5pPr marL="1828800" algn="l" rtl="0" fontAlgn="base">
            <a:spcBef>
              <a:spcPct val="0"/>
            </a:spcBef>
            <a:spcAft>
              <a:spcPct val="0"/>
            </a:spcAft>
            <a:defRPr kern="1200">
              <a:solidFill>
                <a:sysClr val="windowText" lastClr="000000"/>
              </a:solidFill>
              <a:latin typeface="Calibri" pitchFamily="34" charset="0"/>
              <a:cs typeface="Arial" charset="0"/>
            </a:defRPr>
          </a:lvl5pPr>
          <a:lvl6pPr marL="2286000" algn="l" defTabSz="914400" rtl="0" eaLnBrk="1" latinLnBrk="0" hangingPunct="1">
            <a:defRPr kern="1200">
              <a:solidFill>
                <a:sysClr val="windowText" lastClr="000000"/>
              </a:solidFill>
              <a:latin typeface="Calibri" pitchFamily="34" charset="0"/>
              <a:cs typeface="Arial" charset="0"/>
            </a:defRPr>
          </a:lvl6pPr>
          <a:lvl7pPr marL="2743200" algn="l" defTabSz="914400" rtl="0" eaLnBrk="1" latinLnBrk="0" hangingPunct="1">
            <a:defRPr kern="1200">
              <a:solidFill>
                <a:sysClr val="windowText" lastClr="000000"/>
              </a:solidFill>
              <a:latin typeface="Calibri" pitchFamily="34" charset="0"/>
              <a:cs typeface="Arial" charset="0"/>
            </a:defRPr>
          </a:lvl7pPr>
          <a:lvl8pPr marL="3200400" algn="l" defTabSz="914400" rtl="0" eaLnBrk="1" latinLnBrk="0" hangingPunct="1">
            <a:defRPr kern="1200">
              <a:solidFill>
                <a:sysClr val="windowText" lastClr="000000"/>
              </a:solidFill>
              <a:latin typeface="Calibri" pitchFamily="34" charset="0"/>
              <a:cs typeface="Arial" charset="0"/>
            </a:defRPr>
          </a:lvl8pPr>
          <a:lvl9pPr marL="3657600" algn="l" defTabSz="914400" rtl="0" eaLnBrk="1" latinLnBrk="0" hangingPunct="1">
            <a:defRPr kern="1200">
              <a:solidFill>
                <a:sysClr val="windowText" lastClr="000000"/>
              </a:solidFill>
              <a:latin typeface="Calibri" pitchFamily="34" charset="0"/>
              <a:cs typeface="Arial" charset="0"/>
            </a:defRPr>
          </a:lvl9pPr>
        </a:lstStyle>
        <a:p xmlns:a="http://schemas.openxmlformats.org/drawingml/2006/main">
          <a:r>
            <a:rPr lang="en-US" sz="1000" b="1" i="1" dirty="0" smtClean="0">
              <a:latin typeface="Arial" pitchFamily="34" charset="0"/>
              <a:cs typeface="Arial" pitchFamily="34" charset="0"/>
            </a:rPr>
            <a:t>p</a:t>
          </a:r>
          <a:r>
            <a:rPr lang="en-US" sz="1000" b="1" dirty="0" smtClean="0">
              <a:latin typeface="Arial" pitchFamily="34" charset="0"/>
              <a:cs typeface="Arial" pitchFamily="34" charset="0"/>
            </a:rPr>
            <a:t> &lt; 0.00005</a:t>
          </a:r>
        </a:p>
      </cdr:txBody>
    </cdr:sp>
  </cdr:relSizeAnchor>
</c:userShapes>
</file>

<file path=ppt/drawings/drawing2.xml><?xml version="1.0" encoding="utf-8"?>
<c:userShapes xmlns:c="http://schemas.openxmlformats.org/drawingml/2006/chart">
  <cdr:relSizeAnchor xmlns:cdr="http://schemas.openxmlformats.org/drawingml/2006/chartDrawing">
    <cdr:from>
      <cdr:x>0.61538</cdr:x>
      <cdr:y>0.22222</cdr:y>
    </cdr:from>
    <cdr:to>
      <cdr:x>0.98693</cdr:x>
      <cdr:y>0.36808</cdr:y>
    </cdr:to>
    <cdr:sp macro="" textlink="">
      <cdr:nvSpPr>
        <cdr:cNvPr id="2" name="Rectangle 1"/>
        <cdr:cNvSpPr/>
      </cdr:nvSpPr>
      <cdr:spPr>
        <a:xfrm xmlns:a="http://schemas.openxmlformats.org/drawingml/2006/main">
          <a:off x="1219200" y="609600"/>
          <a:ext cx="736099" cy="400110"/>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Calibri" pitchFamily="34" charset="0"/>
              <a:cs typeface="Arial" charset="0"/>
            </a:defRPr>
          </a:lvl1pPr>
          <a:lvl2pPr marL="457200" algn="l" rtl="0" fontAlgn="base">
            <a:spcBef>
              <a:spcPct val="0"/>
            </a:spcBef>
            <a:spcAft>
              <a:spcPct val="0"/>
            </a:spcAft>
            <a:defRPr kern="1200">
              <a:solidFill>
                <a:sysClr val="windowText" lastClr="000000"/>
              </a:solidFill>
              <a:latin typeface="Calibri" pitchFamily="34" charset="0"/>
              <a:cs typeface="Arial" charset="0"/>
            </a:defRPr>
          </a:lvl2pPr>
          <a:lvl3pPr marL="914400" algn="l" rtl="0" fontAlgn="base">
            <a:spcBef>
              <a:spcPct val="0"/>
            </a:spcBef>
            <a:spcAft>
              <a:spcPct val="0"/>
            </a:spcAft>
            <a:defRPr kern="1200">
              <a:solidFill>
                <a:sysClr val="windowText" lastClr="000000"/>
              </a:solidFill>
              <a:latin typeface="Calibri" pitchFamily="34" charset="0"/>
              <a:cs typeface="Arial" charset="0"/>
            </a:defRPr>
          </a:lvl3pPr>
          <a:lvl4pPr marL="1371600" algn="l" rtl="0" fontAlgn="base">
            <a:spcBef>
              <a:spcPct val="0"/>
            </a:spcBef>
            <a:spcAft>
              <a:spcPct val="0"/>
            </a:spcAft>
            <a:defRPr kern="1200">
              <a:solidFill>
                <a:sysClr val="windowText" lastClr="000000"/>
              </a:solidFill>
              <a:latin typeface="Calibri" pitchFamily="34" charset="0"/>
              <a:cs typeface="Arial" charset="0"/>
            </a:defRPr>
          </a:lvl4pPr>
          <a:lvl5pPr marL="1828800" algn="l" rtl="0" fontAlgn="base">
            <a:spcBef>
              <a:spcPct val="0"/>
            </a:spcBef>
            <a:spcAft>
              <a:spcPct val="0"/>
            </a:spcAft>
            <a:defRPr kern="1200">
              <a:solidFill>
                <a:sysClr val="windowText" lastClr="000000"/>
              </a:solidFill>
              <a:latin typeface="Calibri" pitchFamily="34" charset="0"/>
              <a:cs typeface="Arial" charset="0"/>
            </a:defRPr>
          </a:lvl5pPr>
          <a:lvl6pPr marL="2286000" algn="l" defTabSz="914400" rtl="0" eaLnBrk="1" latinLnBrk="0" hangingPunct="1">
            <a:defRPr kern="1200">
              <a:solidFill>
                <a:sysClr val="windowText" lastClr="000000"/>
              </a:solidFill>
              <a:latin typeface="Calibri" pitchFamily="34" charset="0"/>
              <a:cs typeface="Arial" charset="0"/>
            </a:defRPr>
          </a:lvl6pPr>
          <a:lvl7pPr marL="2743200" algn="l" defTabSz="914400" rtl="0" eaLnBrk="1" latinLnBrk="0" hangingPunct="1">
            <a:defRPr kern="1200">
              <a:solidFill>
                <a:sysClr val="windowText" lastClr="000000"/>
              </a:solidFill>
              <a:latin typeface="Calibri" pitchFamily="34" charset="0"/>
              <a:cs typeface="Arial" charset="0"/>
            </a:defRPr>
          </a:lvl7pPr>
          <a:lvl8pPr marL="3200400" algn="l" defTabSz="914400" rtl="0" eaLnBrk="1" latinLnBrk="0" hangingPunct="1">
            <a:defRPr kern="1200">
              <a:solidFill>
                <a:sysClr val="windowText" lastClr="000000"/>
              </a:solidFill>
              <a:latin typeface="Calibri" pitchFamily="34" charset="0"/>
              <a:cs typeface="Arial" charset="0"/>
            </a:defRPr>
          </a:lvl8pPr>
          <a:lvl9pPr marL="3657600" algn="l" defTabSz="914400" rtl="0" eaLnBrk="1" latinLnBrk="0" hangingPunct="1">
            <a:defRPr kern="1200">
              <a:solidFill>
                <a:sysClr val="windowText" lastClr="000000"/>
              </a:solidFill>
              <a:latin typeface="Calibri" pitchFamily="34" charset="0"/>
              <a:cs typeface="Arial" charset="0"/>
            </a:defRPr>
          </a:lvl9pPr>
        </a:lstStyle>
        <a:p xmlns:a="http://schemas.openxmlformats.org/drawingml/2006/main">
          <a:pPr algn="l" fontAlgn="b"/>
          <a:r>
            <a:rPr lang="en-US" sz="1000" b="1" i="1" dirty="0" smtClean="0">
              <a:solidFill>
                <a:srgbClr val="000000"/>
              </a:solidFill>
              <a:latin typeface="Calibri"/>
            </a:rPr>
            <a:t>p</a:t>
          </a:r>
          <a:r>
            <a:rPr lang="en-US" sz="1000" b="1" dirty="0" smtClean="0">
              <a:solidFill>
                <a:srgbClr val="000000"/>
              </a:solidFill>
              <a:latin typeface="Calibri"/>
            </a:rPr>
            <a:t> &lt; 0.0001</a:t>
          </a:r>
        </a:p>
        <a:p xmlns:a="http://schemas.openxmlformats.org/drawingml/2006/main">
          <a:pPr algn="l" fontAlgn="b"/>
          <a:r>
            <a:rPr lang="en-US" sz="1000" b="1" dirty="0" smtClean="0">
              <a:solidFill>
                <a:srgbClr val="000000"/>
              </a:solidFill>
              <a:latin typeface="Calibri"/>
            </a:rPr>
            <a:t>n = 4</a:t>
          </a:r>
          <a:endParaRPr lang="en-US" sz="1000" b="1" dirty="0">
            <a:solidFill>
              <a:srgbClr val="000000"/>
            </a:solidFill>
            <a:latin typeface="Calibri"/>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cdr:x>
      <cdr:y>0.47222</cdr:y>
    </cdr:from>
    <cdr:to>
      <cdr:x>0.96</cdr:x>
      <cdr:y>0.65975</cdr:y>
    </cdr:to>
    <cdr:sp macro="" textlink="">
      <cdr:nvSpPr>
        <cdr:cNvPr id="4" name="Rectangle 3"/>
        <cdr:cNvSpPr/>
      </cdr:nvSpPr>
      <cdr:spPr>
        <a:xfrm xmlns:a="http://schemas.openxmlformats.org/drawingml/2006/main">
          <a:off x="1143000" y="1295400"/>
          <a:ext cx="685801" cy="51442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Calibri" pitchFamily="34" charset="0"/>
              <a:cs typeface="Arial" charset="0"/>
            </a:defRPr>
          </a:lvl1pPr>
          <a:lvl2pPr marL="457200" algn="l" rtl="0" fontAlgn="base">
            <a:spcBef>
              <a:spcPct val="0"/>
            </a:spcBef>
            <a:spcAft>
              <a:spcPct val="0"/>
            </a:spcAft>
            <a:defRPr kern="1200">
              <a:solidFill>
                <a:sysClr val="windowText" lastClr="000000"/>
              </a:solidFill>
              <a:latin typeface="Calibri" pitchFamily="34" charset="0"/>
              <a:cs typeface="Arial" charset="0"/>
            </a:defRPr>
          </a:lvl2pPr>
          <a:lvl3pPr marL="914400" algn="l" rtl="0" fontAlgn="base">
            <a:spcBef>
              <a:spcPct val="0"/>
            </a:spcBef>
            <a:spcAft>
              <a:spcPct val="0"/>
            </a:spcAft>
            <a:defRPr kern="1200">
              <a:solidFill>
                <a:sysClr val="windowText" lastClr="000000"/>
              </a:solidFill>
              <a:latin typeface="Calibri" pitchFamily="34" charset="0"/>
              <a:cs typeface="Arial" charset="0"/>
            </a:defRPr>
          </a:lvl3pPr>
          <a:lvl4pPr marL="1371600" algn="l" rtl="0" fontAlgn="base">
            <a:spcBef>
              <a:spcPct val="0"/>
            </a:spcBef>
            <a:spcAft>
              <a:spcPct val="0"/>
            </a:spcAft>
            <a:defRPr kern="1200">
              <a:solidFill>
                <a:sysClr val="windowText" lastClr="000000"/>
              </a:solidFill>
              <a:latin typeface="Calibri" pitchFamily="34" charset="0"/>
              <a:cs typeface="Arial" charset="0"/>
            </a:defRPr>
          </a:lvl4pPr>
          <a:lvl5pPr marL="1828800" algn="l" rtl="0" fontAlgn="base">
            <a:spcBef>
              <a:spcPct val="0"/>
            </a:spcBef>
            <a:spcAft>
              <a:spcPct val="0"/>
            </a:spcAft>
            <a:defRPr kern="1200">
              <a:solidFill>
                <a:sysClr val="windowText" lastClr="000000"/>
              </a:solidFill>
              <a:latin typeface="Calibri" pitchFamily="34" charset="0"/>
              <a:cs typeface="Arial" charset="0"/>
            </a:defRPr>
          </a:lvl5pPr>
          <a:lvl6pPr marL="2286000" algn="l" defTabSz="914400" rtl="0" eaLnBrk="1" latinLnBrk="0" hangingPunct="1">
            <a:defRPr kern="1200">
              <a:solidFill>
                <a:sysClr val="windowText" lastClr="000000"/>
              </a:solidFill>
              <a:latin typeface="Calibri" pitchFamily="34" charset="0"/>
              <a:cs typeface="Arial" charset="0"/>
            </a:defRPr>
          </a:lvl6pPr>
          <a:lvl7pPr marL="2743200" algn="l" defTabSz="914400" rtl="0" eaLnBrk="1" latinLnBrk="0" hangingPunct="1">
            <a:defRPr kern="1200">
              <a:solidFill>
                <a:sysClr val="windowText" lastClr="000000"/>
              </a:solidFill>
              <a:latin typeface="Calibri" pitchFamily="34" charset="0"/>
              <a:cs typeface="Arial" charset="0"/>
            </a:defRPr>
          </a:lvl7pPr>
          <a:lvl8pPr marL="3200400" algn="l" defTabSz="914400" rtl="0" eaLnBrk="1" latinLnBrk="0" hangingPunct="1">
            <a:defRPr kern="1200">
              <a:solidFill>
                <a:sysClr val="windowText" lastClr="000000"/>
              </a:solidFill>
              <a:latin typeface="Calibri" pitchFamily="34" charset="0"/>
              <a:cs typeface="Arial" charset="0"/>
            </a:defRPr>
          </a:lvl8pPr>
          <a:lvl9pPr marL="3657600" algn="l" defTabSz="914400" rtl="0" eaLnBrk="1" latinLnBrk="0" hangingPunct="1">
            <a:defRPr kern="1200">
              <a:solidFill>
                <a:sysClr val="windowText" lastClr="000000"/>
              </a:solidFill>
              <a:latin typeface="Calibri" pitchFamily="34" charset="0"/>
              <a:cs typeface="Arial" charset="0"/>
            </a:defRPr>
          </a:lvl9pPr>
        </a:lstStyle>
        <a:p xmlns:a="http://schemas.openxmlformats.org/drawingml/2006/main">
          <a:r>
            <a:rPr lang="en-US" sz="1000" b="1" i="1" dirty="0" smtClean="0">
              <a:solidFill>
                <a:srgbClr val="000000"/>
              </a:solidFill>
              <a:latin typeface="Calibri"/>
            </a:rPr>
            <a:t>p</a:t>
          </a:r>
          <a:r>
            <a:rPr lang="en-US" sz="1000" b="1" dirty="0" smtClean="0">
              <a:solidFill>
                <a:srgbClr val="000000"/>
              </a:solidFill>
              <a:latin typeface="Calibri"/>
            </a:rPr>
            <a:t> &gt; 0.002</a:t>
          </a:r>
        </a:p>
        <a:p xmlns:a="http://schemas.openxmlformats.org/drawingml/2006/main">
          <a:r>
            <a:rPr lang="en-US" sz="1000" b="1" dirty="0" smtClean="0">
              <a:solidFill>
                <a:srgbClr val="000000"/>
              </a:solidFill>
              <a:latin typeface="Calibri"/>
            </a:rPr>
            <a:t>n = 4</a:t>
          </a:r>
          <a:endParaRPr lang="en-US" sz="10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163DAE-DEFB-4756-BE3B-68299D769DA8}" type="datetimeFigureOut">
              <a:rPr lang="en-US" smtClean="0"/>
              <a:pPr/>
              <a:t>9/15/2010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15A771-C580-4666-AEAF-6377AEECAF3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15A771-C580-4666-AEAF-6377AEECAF3E}"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0EB0D31-6D77-4CF6-9937-BBC7170118EE}" type="slidenum">
              <a:rPr lang="en-US"/>
              <a:pPr fontAlgn="base">
                <a:spcBef>
                  <a:spcPct val="0"/>
                </a:spcBef>
                <a:spcAft>
                  <a:spcPct val="0"/>
                </a:spcAft>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15A771-C580-4666-AEAF-6377AEECAF3E}"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327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C1ACFE0-0620-47C6-A198-6BB84DCA1D4D}" type="slidenum">
              <a:rPr lang="en-US"/>
              <a:pPr fontAlgn="base">
                <a:spcBef>
                  <a:spcPct val="0"/>
                </a:spcBef>
                <a:spcAft>
                  <a:spcPct val="0"/>
                </a:spcAft>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Samith’s lab book </a:t>
            </a:r>
            <a:r>
              <a:rPr lang="en-US" smtClean="0">
                <a:sym typeface="Wingdings" pitchFamily="2" charset="2"/>
              </a:rPr>
              <a:t> Doubling time count cells in hundred’s range</a:t>
            </a: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D3AE3B3-7C6B-44ED-9635-7277D23422AC}" type="slidenum">
              <a:rPr lang="en-US"/>
              <a:pPr fontAlgn="base">
                <a:spcBef>
                  <a:spcPct val="0"/>
                </a:spcBef>
                <a:spcAft>
                  <a:spcPct val="0"/>
                </a:spcAft>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13ACC84-620E-43F4-A0EB-8FB39EEC26E8}" type="slidenum">
              <a:rPr lang="en-US"/>
              <a:pPr fontAlgn="base">
                <a:spcBef>
                  <a:spcPct val="0"/>
                </a:spcBef>
                <a:spcAft>
                  <a:spcPct val="0"/>
                </a:spcAft>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F3C17A-7345-4942-B062-3556AC462474}"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A67854-E8F5-41F2-9FF3-58DE11D283FB}" type="datetimeFigureOut">
              <a:rPr lang="en-US" smtClean="0"/>
              <a:pPr/>
              <a:t>9/15/2010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42053-455E-4DC5-BE07-BD6D771C27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A67854-E8F5-41F2-9FF3-58DE11D283FB}" type="datetimeFigureOut">
              <a:rPr lang="en-US" smtClean="0"/>
              <a:pPr/>
              <a:t>9/15/2010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42053-455E-4DC5-BE07-BD6D771C27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A67854-E8F5-41F2-9FF3-58DE11D283FB}" type="datetimeFigureOut">
              <a:rPr lang="en-US" smtClean="0"/>
              <a:pPr/>
              <a:t>9/15/2010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42053-455E-4DC5-BE07-BD6D771C27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A67854-E8F5-41F2-9FF3-58DE11D283FB}" type="datetimeFigureOut">
              <a:rPr lang="en-US" smtClean="0"/>
              <a:pPr/>
              <a:t>9/15/2010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42053-455E-4DC5-BE07-BD6D771C27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A67854-E8F5-41F2-9FF3-58DE11D283FB}" type="datetimeFigureOut">
              <a:rPr lang="en-US" smtClean="0"/>
              <a:pPr/>
              <a:t>9/15/2010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42053-455E-4DC5-BE07-BD6D771C27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A67854-E8F5-41F2-9FF3-58DE11D283FB}" type="datetimeFigureOut">
              <a:rPr lang="en-US" smtClean="0"/>
              <a:pPr/>
              <a:t>9/15/2010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42053-455E-4DC5-BE07-BD6D771C27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A67854-E8F5-41F2-9FF3-58DE11D283FB}" type="datetimeFigureOut">
              <a:rPr lang="en-US" smtClean="0"/>
              <a:pPr/>
              <a:t>9/15/2010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942053-455E-4DC5-BE07-BD6D771C27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A67854-E8F5-41F2-9FF3-58DE11D283FB}" type="datetimeFigureOut">
              <a:rPr lang="en-US" smtClean="0"/>
              <a:pPr/>
              <a:t>9/15/2010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942053-455E-4DC5-BE07-BD6D771C27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67854-E8F5-41F2-9FF3-58DE11D283FB}" type="datetimeFigureOut">
              <a:rPr lang="en-US" smtClean="0"/>
              <a:pPr/>
              <a:t>9/15/2010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942053-455E-4DC5-BE07-BD6D771C27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A67854-E8F5-41F2-9FF3-58DE11D283FB}" type="datetimeFigureOut">
              <a:rPr lang="en-US" smtClean="0"/>
              <a:pPr/>
              <a:t>9/15/2010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42053-455E-4DC5-BE07-BD6D771C27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A67854-E8F5-41F2-9FF3-58DE11D283FB}" type="datetimeFigureOut">
              <a:rPr lang="en-US" smtClean="0"/>
              <a:pPr/>
              <a:t>9/15/2010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42053-455E-4DC5-BE07-BD6D771C27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67854-E8F5-41F2-9FF3-58DE11D283FB}" type="datetimeFigureOut">
              <a:rPr lang="en-US" smtClean="0"/>
              <a:pPr/>
              <a:t>9/15/2010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42053-455E-4DC5-BE07-BD6D771C27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hart" Target="../charts/chart2.xml"/><Relationship Id="rId18" Type="http://schemas.openxmlformats.org/officeDocument/2006/relationships/image" Target="../media/image14.png"/><Relationship Id="rId3" Type="http://schemas.openxmlformats.org/officeDocument/2006/relationships/image" Target="../media/image2.png"/><Relationship Id="rId21" Type="http://schemas.openxmlformats.org/officeDocument/2006/relationships/image" Target="../media/image17.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chart" Target="../charts/chart1.xml"/><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1.png"/><Relationship Id="rId23" Type="http://schemas.openxmlformats.org/officeDocument/2006/relationships/chart" Target="../charts/chart4.xml"/><Relationship Id="rId10" Type="http://schemas.openxmlformats.org/officeDocument/2006/relationships/image" Target="../media/image8.png"/><Relationship Id="rId19"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chart" Target="../charts/chart3.xml"/><Relationship Id="rId2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image" Target="../media/image30.jpeg"/><Relationship Id="rId2" Type="http://schemas.openxmlformats.org/officeDocument/2006/relationships/chart" Target="../charts/chart13.xml"/><Relationship Id="rId1" Type="http://schemas.openxmlformats.org/officeDocument/2006/relationships/slideLayout" Target="../slideLayouts/slideLayout1.xml"/><Relationship Id="rId6" Type="http://schemas.openxmlformats.org/officeDocument/2006/relationships/chart" Target="../charts/chart15.xml"/><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chart" Target="../charts/chart16.xml"/><Relationship Id="rId7" Type="http://schemas.openxmlformats.org/officeDocument/2006/relationships/chart" Target="../charts/chart2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19.xml"/><Relationship Id="rId5" Type="http://schemas.openxmlformats.org/officeDocument/2006/relationships/chart" Target="../charts/chart18.xml"/><Relationship Id="rId10" Type="http://schemas.openxmlformats.org/officeDocument/2006/relationships/chart" Target="../charts/chart23.xml"/><Relationship Id="rId4" Type="http://schemas.openxmlformats.org/officeDocument/2006/relationships/chart" Target="../charts/chart17.xml"/><Relationship Id="rId9" Type="http://schemas.openxmlformats.org/officeDocument/2006/relationships/chart" Target="../charts/chart22.xml"/></Relationships>
</file>

<file path=ppt/slides/_rels/slide3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chart" Target="../charts/chart24.xml"/><Relationship Id="rId5" Type="http://schemas.openxmlformats.org/officeDocument/2006/relationships/image" Target="../media/image36.png"/><Relationship Id="rId4" Type="http://schemas.openxmlformats.org/officeDocument/2006/relationships/image" Target="../media/image35.jpeg"/><Relationship Id="rId9" Type="http://schemas.openxmlformats.org/officeDocument/2006/relationships/chart" Target="../charts/char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8" Type="http://schemas.openxmlformats.org/officeDocument/2006/relationships/hyperlink" Target="http://www.ncbi.nlm.nih.gov/pubmed?term=%22Stenman%20UH%22%5bAuthor%5d" TargetMode="External"/><Relationship Id="rId3" Type="http://schemas.openxmlformats.org/officeDocument/2006/relationships/hyperlink" Target="http://www.ncbi.nlm.nih.gov/pubmed?term=%22Tammela%20TL%22%5bAuthor%5d" TargetMode="External"/><Relationship Id="rId7" Type="http://schemas.openxmlformats.org/officeDocument/2006/relationships/hyperlink" Target="http://www.ncbi.nlm.nih.gov/pubmed?term=%22Ala-Opas%20M%22%5bAuthor%5d" TargetMode="External"/><Relationship Id="rId2" Type="http://schemas.openxmlformats.org/officeDocument/2006/relationships/hyperlink" Target="http://www.ncbi.nlm.nih.gov/pubmed?term=%22Murtola%20TJ%22%5bAuthor%5d" TargetMode="External"/><Relationship Id="rId1" Type="http://schemas.openxmlformats.org/officeDocument/2006/relationships/slideLayout" Target="../slideLayouts/slideLayout2.xml"/><Relationship Id="rId6" Type="http://schemas.openxmlformats.org/officeDocument/2006/relationships/hyperlink" Target="http://www.ncbi.nlm.nih.gov/pubmed?term=%22Platz%20EA%22%5bAuthor%5d" TargetMode="External"/><Relationship Id="rId5" Type="http://schemas.openxmlformats.org/officeDocument/2006/relationships/hyperlink" Target="http://www.ncbi.nlm.nih.gov/pubmed?term=%22Huhtala%20H%22%5bAuthor%5d" TargetMode="External"/><Relationship Id="rId4" Type="http://schemas.openxmlformats.org/officeDocument/2006/relationships/hyperlink" Target="http://www.ncbi.nlm.nih.gov/pubmed?term=%22M%C3%A4%C3%A4tt%C3%A4nen%20L%22%5bAuthor%5d" TargetMode="External"/><Relationship Id="rId9" Type="http://schemas.openxmlformats.org/officeDocument/2006/relationships/hyperlink" Target="http://www.ncbi.nlm.nih.gov/pubmed?term=%22Auvinen%20A%22%5bAuthor%5d"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smtClean="0"/>
              <a:t>Simvastatin and Prostate Cancer:</a:t>
            </a:r>
            <a:br>
              <a:rPr lang="en-US" b="1" dirty="0" smtClean="0"/>
            </a:br>
            <a:r>
              <a:rPr lang="en-US" b="1" dirty="0" smtClean="0"/>
              <a:t>Biochemical Changes and Clinical Implication</a:t>
            </a:r>
            <a:br>
              <a:rPr lang="en-US" b="1" dirty="0" smtClean="0"/>
            </a:br>
            <a:endParaRPr lang="en-US" b="1" dirty="0"/>
          </a:p>
        </p:txBody>
      </p:sp>
      <p:sp>
        <p:nvSpPr>
          <p:cNvPr id="3" name="Subtitle 2"/>
          <p:cNvSpPr>
            <a:spLocks noGrp="1"/>
          </p:cNvSpPr>
          <p:nvPr>
            <p:ph type="subTitle" idx="1"/>
          </p:nvPr>
        </p:nvSpPr>
        <p:spPr>
          <a:xfrm>
            <a:off x="1371600" y="4495800"/>
            <a:ext cx="6400800" cy="1752600"/>
          </a:xfrm>
        </p:spPr>
        <p:txBody>
          <a:bodyPr/>
          <a:lstStyle/>
          <a:p>
            <a:r>
              <a:rPr lang="en-US" dirty="0" smtClean="0">
                <a:effectLst>
                  <a:outerShdw blurRad="38100" dist="38100" dir="2700000" algn="tl">
                    <a:srgbClr val="000000">
                      <a:alpha val="43137"/>
                    </a:srgbClr>
                  </a:outerShdw>
                </a:effectLst>
              </a:rPr>
              <a:t>Thomas</a:t>
            </a:r>
            <a:r>
              <a:rPr lang="en-US" dirty="0" smtClean="0"/>
              <a:t> </a:t>
            </a:r>
            <a:r>
              <a:rPr lang="en-US" dirty="0" err="1" smtClean="0">
                <a:effectLst>
                  <a:outerShdw blurRad="38100" dist="38100" dir="2700000" algn="tl">
                    <a:srgbClr val="000000">
                      <a:alpha val="43137"/>
                    </a:srgbClr>
                  </a:outerShdw>
                </a:effectLst>
              </a:rPr>
              <a:t>Kochuparambil</a:t>
            </a: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09/14/10</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Cholesterol Independent Effect</a:t>
            </a:r>
            <a:endParaRPr lang="en-US" dirty="0"/>
          </a:p>
        </p:txBody>
      </p:sp>
      <p:pic>
        <p:nvPicPr>
          <p:cNvPr id="6" name="Picture 77" descr="Poster GRD"/>
          <p:cNvPicPr>
            <a:picLocks noGrp="1" noChangeAspect="1" noChangeArrowheads="1"/>
          </p:cNvPicPr>
          <p:nvPr>
            <p:ph idx="1"/>
          </p:nvPr>
        </p:nvPicPr>
        <p:blipFill>
          <a:blip r:embed="rId2" cstate="print"/>
          <a:srcRect/>
          <a:stretch>
            <a:fillRect/>
          </a:stretch>
        </p:blipFill>
        <p:spPr bwMode="auto">
          <a:xfrm>
            <a:off x="838200" y="1676400"/>
            <a:ext cx="7391400" cy="4495800"/>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 Chemical Analysis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p:cNvSpPr txBox="1"/>
          <p:nvPr/>
        </p:nvSpPr>
        <p:spPr>
          <a:xfrm>
            <a:off x="228600" y="152400"/>
            <a:ext cx="1142999" cy="400110"/>
          </a:xfrm>
          <a:prstGeom prst="rect">
            <a:avLst/>
          </a:prstGeom>
          <a:noFill/>
        </p:spPr>
        <p:txBody>
          <a:bodyPr wrap="square" rtlCol="0">
            <a:spAutoFit/>
          </a:bodyPr>
          <a:lstStyle/>
          <a:p>
            <a:r>
              <a:rPr lang="en-US" sz="2000" dirty="0" smtClean="0"/>
              <a:t>Figure 1</a:t>
            </a:r>
            <a:endParaRPr lang="en-US" sz="2000" dirty="0"/>
          </a:p>
        </p:txBody>
      </p:sp>
      <p:grpSp>
        <p:nvGrpSpPr>
          <p:cNvPr id="5" name="Group 70"/>
          <p:cNvGrpSpPr/>
          <p:nvPr/>
        </p:nvGrpSpPr>
        <p:grpSpPr>
          <a:xfrm>
            <a:off x="390525" y="692335"/>
            <a:ext cx="3657600" cy="3352800"/>
            <a:chOff x="161925" y="838200"/>
            <a:chExt cx="3657600" cy="3352800"/>
          </a:xfrm>
        </p:grpSpPr>
        <p:pic>
          <p:nvPicPr>
            <p:cNvPr id="1026" name="Picture 2"/>
            <p:cNvPicPr>
              <a:picLocks noChangeAspect="1" noChangeArrowheads="1"/>
            </p:cNvPicPr>
            <p:nvPr/>
          </p:nvPicPr>
          <p:blipFill>
            <a:blip r:embed="rId3" cstate="print">
              <a:grayscl/>
            </a:blip>
            <a:srcRect/>
            <a:stretch>
              <a:fillRect/>
            </a:stretch>
          </p:blipFill>
          <p:spPr bwMode="auto">
            <a:xfrm>
              <a:off x="914400" y="1853867"/>
              <a:ext cx="1920875" cy="49973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grayscl/>
            </a:blip>
            <a:srcRect/>
            <a:stretch>
              <a:fillRect/>
            </a:stretch>
          </p:blipFill>
          <p:spPr bwMode="auto">
            <a:xfrm>
              <a:off x="914400" y="2429565"/>
              <a:ext cx="1904999" cy="318471"/>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grayscl/>
            </a:blip>
            <a:srcRect l="1559"/>
            <a:stretch>
              <a:fillRect/>
            </a:stretch>
          </p:blipFill>
          <p:spPr bwMode="auto">
            <a:xfrm>
              <a:off x="914400" y="2813365"/>
              <a:ext cx="1905000" cy="175908"/>
            </a:xfrm>
            <a:prstGeom prst="rect">
              <a:avLst/>
            </a:prstGeom>
            <a:noFill/>
            <a:ln w="9525">
              <a:noFill/>
              <a:miter lim="800000"/>
              <a:headEnd/>
              <a:tailEnd/>
            </a:ln>
            <a:effectLst/>
          </p:spPr>
        </p:pic>
        <p:sp>
          <p:nvSpPr>
            <p:cNvPr id="20" name="TextBox 19"/>
            <p:cNvSpPr txBox="1"/>
            <p:nvPr/>
          </p:nvSpPr>
          <p:spPr>
            <a:xfrm>
              <a:off x="2772264" y="1757918"/>
              <a:ext cx="885336" cy="297524"/>
            </a:xfrm>
            <a:prstGeom prst="rect">
              <a:avLst/>
            </a:prstGeom>
            <a:noFill/>
          </p:spPr>
          <p:txBody>
            <a:bodyPr wrap="square" rtlCol="0">
              <a:spAutoFit/>
            </a:bodyPr>
            <a:lstStyle/>
            <a:p>
              <a:r>
                <a:rPr lang="en-US" sz="1200" b="1" dirty="0" smtClean="0"/>
                <a:t>pS473-Akt</a:t>
              </a:r>
              <a:endParaRPr lang="en-US" sz="1200" b="1" dirty="0"/>
            </a:p>
          </p:txBody>
        </p:sp>
        <p:sp>
          <p:nvSpPr>
            <p:cNvPr id="21" name="TextBox 20"/>
            <p:cNvSpPr txBox="1"/>
            <p:nvPr/>
          </p:nvSpPr>
          <p:spPr>
            <a:xfrm>
              <a:off x="2772264" y="2009786"/>
              <a:ext cx="885336" cy="297524"/>
            </a:xfrm>
            <a:prstGeom prst="rect">
              <a:avLst/>
            </a:prstGeom>
            <a:noFill/>
          </p:spPr>
          <p:txBody>
            <a:bodyPr wrap="square" rtlCol="0">
              <a:spAutoFit/>
            </a:bodyPr>
            <a:lstStyle/>
            <a:p>
              <a:r>
                <a:rPr lang="en-US" sz="1200" b="1" dirty="0" smtClean="0"/>
                <a:t>p-GSK3</a:t>
              </a:r>
              <a:r>
                <a:rPr lang="el-GR" sz="1200" b="1" dirty="0" smtClean="0"/>
                <a:t>α</a:t>
              </a:r>
              <a:r>
                <a:rPr lang="en-US" sz="1200" b="1" dirty="0" smtClean="0"/>
                <a:t>/</a:t>
              </a:r>
              <a:r>
                <a:rPr lang="el-GR" sz="1200" b="1" dirty="0" smtClean="0"/>
                <a:t>β</a:t>
              </a:r>
              <a:endParaRPr lang="en-US" sz="1200" b="1" dirty="0"/>
            </a:p>
          </p:txBody>
        </p:sp>
        <p:sp>
          <p:nvSpPr>
            <p:cNvPr id="22" name="TextBox 21"/>
            <p:cNvSpPr txBox="1"/>
            <p:nvPr/>
          </p:nvSpPr>
          <p:spPr>
            <a:xfrm>
              <a:off x="2772265" y="2429566"/>
              <a:ext cx="762000" cy="297524"/>
            </a:xfrm>
            <a:prstGeom prst="rect">
              <a:avLst/>
            </a:prstGeom>
            <a:noFill/>
          </p:spPr>
          <p:txBody>
            <a:bodyPr wrap="square" rtlCol="0">
              <a:spAutoFit/>
            </a:bodyPr>
            <a:lstStyle/>
            <a:p>
              <a:r>
                <a:rPr lang="en-US" sz="1200" b="1" dirty="0" err="1" smtClean="0"/>
                <a:t>Akt</a:t>
              </a:r>
              <a:endParaRPr lang="en-US" sz="1200" b="1" dirty="0" smtClean="0"/>
            </a:p>
          </p:txBody>
        </p:sp>
        <p:sp>
          <p:nvSpPr>
            <p:cNvPr id="23" name="TextBox 22"/>
            <p:cNvSpPr txBox="1"/>
            <p:nvPr/>
          </p:nvSpPr>
          <p:spPr>
            <a:xfrm>
              <a:off x="2772265" y="2717415"/>
              <a:ext cx="762000" cy="297524"/>
            </a:xfrm>
            <a:prstGeom prst="rect">
              <a:avLst/>
            </a:prstGeom>
            <a:noFill/>
          </p:spPr>
          <p:txBody>
            <a:bodyPr wrap="square" rtlCol="0">
              <a:spAutoFit/>
            </a:bodyPr>
            <a:lstStyle/>
            <a:p>
              <a:r>
                <a:rPr lang="el-GR" sz="1200" b="1" dirty="0" smtClean="0"/>
                <a:t>β</a:t>
              </a:r>
              <a:r>
                <a:rPr lang="en-US" sz="1200" b="1" dirty="0" smtClean="0"/>
                <a:t>-</a:t>
              </a:r>
              <a:r>
                <a:rPr lang="en-US" sz="1200" b="1" dirty="0" err="1" smtClean="0"/>
                <a:t>Actin</a:t>
              </a:r>
              <a:endParaRPr lang="en-US" sz="1200" b="1" dirty="0" smtClean="0"/>
            </a:p>
          </p:txBody>
        </p:sp>
        <p:sp>
          <p:nvSpPr>
            <p:cNvPr id="28" name="TextBox 27"/>
            <p:cNvSpPr txBox="1"/>
            <p:nvPr/>
          </p:nvSpPr>
          <p:spPr>
            <a:xfrm>
              <a:off x="1268848" y="1601999"/>
              <a:ext cx="341760" cy="297524"/>
            </a:xfrm>
            <a:prstGeom prst="rect">
              <a:avLst/>
            </a:prstGeom>
            <a:noFill/>
          </p:spPr>
          <p:txBody>
            <a:bodyPr wrap="none" rtlCol="0">
              <a:spAutoFit/>
            </a:bodyPr>
            <a:lstStyle/>
            <a:p>
              <a:r>
                <a:rPr lang="en-US" sz="1200" b="1" dirty="0" smtClean="0"/>
                <a:t>10</a:t>
              </a:r>
              <a:endParaRPr lang="en-US" sz="1200" b="1" dirty="0"/>
            </a:p>
          </p:txBody>
        </p:sp>
        <p:sp>
          <p:nvSpPr>
            <p:cNvPr id="46" name="TextBox 45"/>
            <p:cNvSpPr txBox="1"/>
            <p:nvPr/>
          </p:nvSpPr>
          <p:spPr>
            <a:xfrm>
              <a:off x="1576504" y="1601999"/>
              <a:ext cx="341760" cy="297524"/>
            </a:xfrm>
            <a:prstGeom prst="rect">
              <a:avLst/>
            </a:prstGeom>
            <a:noFill/>
          </p:spPr>
          <p:txBody>
            <a:bodyPr wrap="none" rtlCol="0">
              <a:spAutoFit/>
            </a:bodyPr>
            <a:lstStyle/>
            <a:p>
              <a:r>
                <a:rPr lang="en-US" sz="1200" b="1" dirty="0" smtClean="0"/>
                <a:t>25</a:t>
              </a:r>
              <a:endParaRPr lang="en-US" sz="1200" b="1" dirty="0"/>
            </a:p>
          </p:txBody>
        </p:sp>
        <p:sp>
          <p:nvSpPr>
            <p:cNvPr id="47" name="TextBox 46"/>
            <p:cNvSpPr txBox="1"/>
            <p:nvPr/>
          </p:nvSpPr>
          <p:spPr>
            <a:xfrm>
              <a:off x="1866064" y="1601999"/>
              <a:ext cx="341760" cy="297524"/>
            </a:xfrm>
            <a:prstGeom prst="rect">
              <a:avLst/>
            </a:prstGeom>
            <a:noFill/>
          </p:spPr>
          <p:txBody>
            <a:bodyPr wrap="none" rtlCol="0">
              <a:spAutoFit/>
            </a:bodyPr>
            <a:lstStyle/>
            <a:p>
              <a:r>
                <a:rPr lang="en-US" sz="1200" b="1" dirty="0" smtClean="0"/>
                <a:t>50</a:t>
              </a:r>
              <a:endParaRPr lang="en-US" sz="1200" b="1" dirty="0"/>
            </a:p>
          </p:txBody>
        </p:sp>
        <p:sp>
          <p:nvSpPr>
            <p:cNvPr id="48" name="TextBox 47"/>
            <p:cNvSpPr txBox="1"/>
            <p:nvPr/>
          </p:nvSpPr>
          <p:spPr>
            <a:xfrm>
              <a:off x="2163244" y="1601999"/>
              <a:ext cx="341760" cy="297524"/>
            </a:xfrm>
            <a:prstGeom prst="rect">
              <a:avLst/>
            </a:prstGeom>
            <a:noFill/>
          </p:spPr>
          <p:txBody>
            <a:bodyPr wrap="none" rtlCol="0">
              <a:spAutoFit/>
            </a:bodyPr>
            <a:lstStyle/>
            <a:p>
              <a:r>
                <a:rPr lang="en-US" sz="1200" b="1" dirty="0" smtClean="0"/>
                <a:t>75</a:t>
              </a:r>
              <a:endParaRPr lang="en-US" sz="1200" b="1" dirty="0"/>
            </a:p>
          </p:txBody>
        </p:sp>
        <p:sp>
          <p:nvSpPr>
            <p:cNvPr id="49" name="TextBox 48"/>
            <p:cNvSpPr txBox="1"/>
            <p:nvPr/>
          </p:nvSpPr>
          <p:spPr>
            <a:xfrm>
              <a:off x="2452804" y="1601999"/>
              <a:ext cx="420308" cy="297524"/>
            </a:xfrm>
            <a:prstGeom prst="rect">
              <a:avLst/>
            </a:prstGeom>
            <a:noFill/>
          </p:spPr>
          <p:txBody>
            <a:bodyPr wrap="none" rtlCol="0">
              <a:spAutoFit/>
            </a:bodyPr>
            <a:lstStyle/>
            <a:p>
              <a:r>
                <a:rPr lang="en-US" sz="1200" b="1" dirty="0" smtClean="0"/>
                <a:t>100</a:t>
              </a:r>
              <a:endParaRPr lang="en-US" sz="1200" b="1" dirty="0"/>
            </a:p>
          </p:txBody>
        </p:sp>
        <p:sp>
          <p:nvSpPr>
            <p:cNvPr id="50" name="TextBox 49"/>
            <p:cNvSpPr txBox="1"/>
            <p:nvPr/>
          </p:nvSpPr>
          <p:spPr>
            <a:xfrm>
              <a:off x="982144" y="1601999"/>
              <a:ext cx="266420" cy="297524"/>
            </a:xfrm>
            <a:prstGeom prst="rect">
              <a:avLst/>
            </a:prstGeom>
            <a:noFill/>
          </p:spPr>
          <p:txBody>
            <a:bodyPr wrap="none" rtlCol="0">
              <a:spAutoFit/>
            </a:bodyPr>
            <a:lstStyle/>
            <a:p>
              <a:r>
                <a:rPr lang="en-US" sz="1200" b="1" dirty="0" smtClean="0"/>
                <a:t>C</a:t>
              </a:r>
              <a:endParaRPr lang="en-US" sz="1200" b="1" dirty="0"/>
            </a:p>
          </p:txBody>
        </p:sp>
        <p:sp>
          <p:nvSpPr>
            <p:cNvPr id="39" name="TextBox 38"/>
            <p:cNvSpPr txBox="1"/>
            <p:nvPr/>
          </p:nvSpPr>
          <p:spPr>
            <a:xfrm>
              <a:off x="2771774" y="1600200"/>
              <a:ext cx="504825" cy="297524"/>
            </a:xfrm>
            <a:prstGeom prst="rect">
              <a:avLst/>
            </a:prstGeom>
            <a:noFill/>
          </p:spPr>
          <p:txBody>
            <a:bodyPr wrap="square" rtlCol="0">
              <a:spAutoFit/>
            </a:bodyPr>
            <a:lstStyle/>
            <a:p>
              <a:r>
                <a:rPr lang="en-US" sz="1200" b="1" dirty="0" smtClean="0"/>
                <a:t>µM</a:t>
              </a:r>
              <a:endParaRPr lang="en-US" sz="1200" b="1" dirty="0"/>
            </a:p>
          </p:txBody>
        </p:sp>
        <p:sp>
          <p:nvSpPr>
            <p:cNvPr id="55" name="TextBox 54"/>
            <p:cNvSpPr txBox="1"/>
            <p:nvPr/>
          </p:nvSpPr>
          <p:spPr>
            <a:xfrm>
              <a:off x="1240475" y="3914001"/>
              <a:ext cx="1294522" cy="276999"/>
            </a:xfrm>
            <a:prstGeom prst="rect">
              <a:avLst/>
            </a:prstGeom>
            <a:noFill/>
          </p:spPr>
          <p:txBody>
            <a:bodyPr wrap="none" rtlCol="0">
              <a:spAutoFit/>
            </a:bodyPr>
            <a:lstStyle/>
            <a:p>
              <a:r>
                <a:rPr lang="en-US" sz="1200" b="1" dirty="0" err="1" smtClean="0"/>
                <a:t>Simvastatin</a:t>
              </a:r>
              <a:r>
                <a:rPr lang="en-US" sz="1200" b="1" dirty="0" smtClean="0"/>
                <a:t> (16h)</a:t>
              </a:r>
              <a:endParaRPr lang="en-US" sz="1200" b="1" dirty="0"/>
            </a:p>
          </p:txBody>
        </p:sp>
        <p:sp>
          <p:nvSpPr>
            <p:cNvPr id="70" name="TextBox 69"/>
            <p:cNvSpPr txBox="1"/>
            <p:nvPr/>
          </p:nvSpPr>
          <p:spPr>
            <a:xfrm>
              <a:off x="542925" y="838200"/>
              <a:ext cx="324128" cy="369332"/>
            </a:xfrm>
            <a:prstGeom prst="rect">
              <a:avLst/>
            </a:prstGeom>
            <a:noFill/>
          </p:spPr>
          <p:txBody>
            <a:bodyPr wrap="none" rtlCol="0">
              <a:spAutoFit/>
            </a:bodyPr>
            <a:lstStyle/>
            <a:p>
              <a:r>
                <a:rPr lang="en-US" dirty="0" smtClean="0"/>
                <a:t>A</a:t>
              </a:r>
              <a:endParaRPr lang="en-US" dirty="0"/>
            </a:p>
          </p:txBody>
        </p:sp>
        <p:graphicFrame>
          <p:nvGraphicFramePr>
            <p:cNvPr id="92" name="Chart 91"/>
            <p:cNvGraphicFramePr/>
            <p:nvPr/>
          </p:nvGraphicFramePr>
          <p:xfrm>
            <a:off x="161925" y="2971800"/>
            <a:ext cx="3657600" cy="1066800"/>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6" name="Group 71"/>
          <p:cNvGrpSpPr/>
          <p:nvPr/>
        </p:nvGrpSpPr>
        <p:grpSpPr>
          <a:xfrm>
            <a:off x="3909950" y="721035"/>
            <a:ext cx="4876800" cy="3229606"/>
            <a:chOff x="3681350" y="866900"/>
            <a:chExt cx="4876800" cy="3229606"/>
          </a:xfrm>
        </p:grpSpPr>
        <p:pic>
          <p:nvPicPr>
            <p:cNvPr id="1030" name="Picture 6"/>
            <p:cNvPicPr>
              <a:picLocks noChangeAspect="1" noChangeArrowheads="1"/>
            </p:cNvPicPr>
            <p:nvPr/>
          </p:nvPicPr>
          <p:blipFill>
            <a:blip r:embed="rId7" cstate="print">
              <a:grayscl/>
            </a:blip>
            <a:srcRect r="2664"/>
            <a:stretch>
              <a:fillRect/>
            </a:stretch>
          </p:blipFill>
          <p:spPr bwMode="auto">
            <a:xfrm>
              <a:off x="4341981" y="1831777"/>
              <a:ext cx="1447800" cy="3048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8" cstate="print">
              <a:grayscl/>
            </a:blip>
            <a:srcRect/>
            <a:stretch>
              <a:fillRect/>
            </a:stretch>
          </p:blipFill>
          <p:spPr bwMode="auto">
            <a:xfrm>
              <a:off x="5942181" y="1831777"/>
              <a:ext cx="1447800" cy="3048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9" cstate="print">
              <a:grayscl/>
            </a:blip>
            <a:srcRect/>
            <a:stretch>
              <a:fillRect/>
            </a:stretch>
          </p:blipFill>
          <p:spPr bwMode="auto">
            <a:xfrm>
              <a:off x="4341981" y="2212777"/>
              <a:ext cx="1473200" cy="304800"/>
            </a:xfrm>
            <a:prstGeom prst="rect">
              <a:avLst/>
            </a:prstGeom>
            <a:noFill/>
            <a:ln w="9525">
              <a:noFill/>
              <a:miter lim="800000"/>
              <a:headEnd/>
              <a:tailEnd/>
            </a:ln>
            <a:effectLst/>
          </p:spPr>
        </p:pic>
        <p:pic>
          <p:nvPicPr>
            <p:cNvPr id="1033" name="Picture 9"/>
            <p:cNvPicPr>
              <a:picLocks noChangeAspect="1" noChangeArrowheads="1"/>
            </p:cNvPicPr>
            <p:nvPr/>
          </p:nvPicPr>
          <p:blipFill>
            <a:blip r:embed="rId10" cstate="print">
              <a:grayscl/>
            </a:blip>
            <a:srcRect/>
            <a:stretch>
              <a:fillRect/>
            </a:stretch>
          </p:blipFill>
          <p:spPr bwMode="auto">
            <a:xfrm>
              <a:off x="5942181" y="2212777"/>
              <a:ext cx="1447800" cy="308610"/>
            </a:xfrm>
            <a:prstGeom prst="rect">
              <a:avLst/>
            </a:prstGeom>
            <a:noFill/>
            <a:ln w="9525">
              <a:noFill/>
              <a:miter lim="800000"/>
              <a:headEnd/>
              <a:tailEnd/>
            </a:ln>
            <a:effectLst/>
          </p:spPr>
        </p:pic>
        <p:pic>
          <p:nvPicPr>
            <p:cNvPr id="1034" name="Picture 10"/>
            <p:cNvPicPr>
              <a:picLocks noChangeAspect="1" noChangeArrowheads="1"/>
            </p:cNvPicPr>
            <p:nvPr/>
          </p:nvPicPr>
          <p:blipFill>
            <a:blip r:embed="rId11" cstate="print">
              <a:grayscl/>
            </a:blip>
            <a:srcRect/>
            <a:stretch>
              <a:fillRect/>
            </a:stretch>
          </p:blipFill>
          <p:spPr bwMode="auto">
            <a:xfrm>
              <a:off x="4341981" y="2593777"/>
              <a:ext cx="1473200" cy="30480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12" cstate="print">
              <a:grayscl/>
            </a:blip>
            <a:srcRect/>
            <a:stretch>
              <a:fillRect/>
            </a:stretch>
          </p:blipFill>
          <p:spPr bwMode="auto">
            <a:xfrm>
              <a:off x="5942181" y="2593777"/>
              <a:ext cx="1447800" cy="304800"/>
            </a:xfrm>
            <a:prstGeom prst="rect">
              <a:avLst/>
            </a:prstGeom>
            <a:noFill/>
            <a:ln w="9525">
              <a:noFill/>
              <a:miter lim="800000"/>
              <a:headEnd/>
              <a:tailEnd/>
            </a:ln>
            <a:effectLst/>
          </p:spPr>
        </p:pic>
        <p:sp>
          <p:nvSpPr>
            <p:cNvPr id="27" name="TextBox 26"/>
            <p:cNvSpPr txBox="1"/>
            <p:nvPr/>
          </p:nvSpPr>
          <p:spPr>
            <a:xfrm>
              <a:off x="4517758" y="3819507"/>
              <a:ext cx="1215974" cy="276999"/>
            </a:xfrm>
            <a:prstGeom prst="rect">
              <a:avLst/>
            </a:prstGeom>
            <a:noFill/>
          </p:spPr>
          <p:txBody>
            <a:bodyPr wrap="none" rtlCol="0">
              <a:spAutoFit/>
            </a:bodyPr>
            <a:lstStyle/>
            <a:p>
              <a:r>
                <a:rPr lang="en-US" sz="1200" b="1" dirty="0" err="1" smtClean="0"/>
                <a:t>Simvastatin</a:t>
              </a:r>
              <a:r>
                <a:rPr lang="en-US" sz="1200" b="1" dirty="0" smtClean="0"/>
                <a:t> (4h)</a:t>
              </a:r>
              <a:endParaRPr lang="en-US" sz="1200" b="1" dirty="0"/>
            </a:p>
          </p:txBody>
        </p:sp>
        <p:sp>
          <p:nvSpPr>
            <p:cNvPr id="29" name="TextBox 28"/>
            <p:cNvSpPr txBox="1"/>
            <p:nvPr/>
          </p:nvSpPr>
          <p:spPr>
            <a:xfrm>
              <a:off x="4935090" y="1571625"/>
              <a:ext cx="341760" cy="276999"/>
            </a:xfrm>
            <a:prstGeom prst="rect">
              <a:avLst/>
            </a:prstGeom>
            <a:noFill/>
          </p:spPr>
          <p:txBody>
            <a:bodyPr wrap="none" rtlCol="0">
              <a:spAutoFit/>
            </a:bodyPr>
            <a:lstStyle/>
            <a:p>
              <a:r>
                <a:rPr lang="en-US" sz="1200" b="1" dirty="0" smtClean="0"/>
                <a:t>25</a:t>
              </a:r>
              <a:endParaRPr lang="en-US" sz="1200" b="1" dirty="0"/>
            </a:p>
          </p:txBody>
        </p:sp>
        <p:sp>
          <p:nvSpPr>
            <p:cNvPr id="30" name="TextBox 29"/>
            <p:cNvSpPr txBox="1"/>
            <p:nvPr/>
          </p:nvSpPr>
          <p:spPr>
            <a:xfrm>
              <a:off x="5361156" y="1571625"/>
              <a:ext cx="420308" cy="276999"/>
            </a:xfrm>
            <a:prstGeom prst="rect">
              <a:avLst/>
            </a:prstGeom>
            <a:noFill/>
          </p:spPr>
          <p:txBody>
            <a:bodyPr wrap="none" rtlCol="0">
              <a:spAutoFit/>
            </a:bodyPr>
            <a:lstStyle/>
            <a:p>
              <a:r>
                <a:rPr lang="en-US" sz="1200" b="1" dirty="0" smtClean="0"/>
                <a:t>100</a:t>
              </a:r>
              <a:endParaRPr lang="en-US" sz="1200" b="1" dirty="0"/>
            </a:p>
          </p:txBody>
        </p:sp>
        <p:sp>
          <p:nvSpPr>
            <p:cNvPr id="31" name="TextBox 30"/>
            <p:cNvSpPr txBox="1"/>
            <p:nvPr/>
          </p:nvSpPr>
          <p:spPr>
            <a:xfrm>
              <a:off x="6001311" y="3819507"/>
              <a:ext cx="1294522" cy="276999"/>
            </a:xfrm>
            <a:prstGeom prst="rect">
              <a:avLst/>
            </a:prstGeom>
            <a:noFill/>
          </p:spPr>
          <p:txBody>
            <a:bodyPr wrap="none" rtlCol="0">
              <a:spAutoFit/>
            </a:bodyPr>
            <a:lstStyle/>
            <a:p>
              <a:r>
                <a:rPr lang="en-US" sz="1200" b="1" dirty="0" err="1" smtClean="0"/>
                <a:t>Simvastatin</a:t>
              </a:r>
              <a:r>
                <a:rPr lang="en-US" sz="1200" b="1" dirty="0" smtClean="0"/>
                <a:t> (16h)</a:t>
              </a:r>
              <a:endParaRPr lang="en-US" sz="1200" b="1" dirty="0"/>
            </a:p>
          </p:txBody>
        </p:sp>
        <p:sp>
          <p:nvSpPr>
            <p:cNvPr id="41" name="TextBox 40"/>
            <p:cNvSpPr txBox="1"/>
            <p:nvPr/>
          </p:nvSpPr>
          <p:spPr>
            <a:xfrm>
              <a:off x="6070910" y="1574602"/>
              <a:ext cx="266420" cy="276999"/>
            </a:xfrm>
            <a:prstGeom prst="rect">
              <a:avLst/>
            </a:prstGeom>
            <a:noFill/>
          </p:spPr>
          <p:txBody>
            <a:bodyPr wrap="none" rtlCol="0">
              <a:spAutoFit/>
            </a:bodyPr>
            <a:lstStyle/>
            <a:p>
              <a:r>
                <a:rPr lang="en-US" sz="1200" b="1" dirty="0" smtClean="0"/>
                <a:t>C</a:t>
              </a:r>
              <a:endParaRPr lang="en-US" sz="1200" b="1" dirty="0"/>
            </a:p>
          </p:txBody>
        </p:sp>
        <p:sp>
          <p:nvSpPr>
            <p:cNvPr id="42" name="TextBox 41"/>
            <p:cNvSpPr txBox="1"/>
            <p:nvPr/>
          </p:nvSpPr>
          <p:spPr>
            <a:xfrm>
              <a:off x="6502576" y="1574602"/>
              <a:ext cx="341760" cy="276999"/>
            </a:xfrm>
            <a:prstGeom prst="rect">
              <a:avLst/>
            </a:prstGeom>
            <a:noFill/>
          </p:spPr>
          <p:txBody>
            <a:bodyPr wrap="none" rtlCol="0">
              <a:spAutoFit/>
            </a:bodyPr>
            <a:lstStyle/>
            <a:p>
              <a:r>
                <a:rPr lang="en-US" sz="1200" b="1" dirty="0" smtClean="0"/>
                <a:t>25</a:t>
              </a:r>
              <a:endParaRPr lang="en-US" sz="1200" b="1" dirty="0"/>
            </a:p>
          </p:txBody>
        </p:sp>
        <p:sp>
          <p:nvSpPr>
            <p:cNvPr id="43" name="TextBox 42"/>
            <p:cNvSpPr txBox="1"/>
            <p:nvPr/>
          </p:nvSpPr>
          <p:spPr>
            <a:xfrm>
              <a:off x="6885156" y="1574602"/>
              <a:ext cx="420308" cy="276999"/>
            </a:xfrm>
            <a:prstGeom prst="rect">
              <a:avLst/>
            </a:prstGeom>
            <a:noFill/>
          </p:spPr>
          <p:txBody>
            <a:bodyPr wrap="none" rtlCol="0">
              <a:spAutoFit/>
            </a:bodyPr>
            <a:lstStyle/>
            <a:p>
              <a:r>
                <a:rPr lang="en-US" sz="1200" b="1" dirty="0" smtClean="0"/>
                <a:t>100</a:t>
              </a:r>
              <a:endParaRPr lang="en-US" sz="1200" b="1" dirty="0"/>
            </a:p>
          </p:txBody>
        </p:sp>
        <p:sp>
          <p:nvSpPr>
            <p:cNvPr id="40" name="TextBox 39"/>
            <p:cNvSpPr txBox="1"/>
            <p:nvPr/>
          </p:nvSpPr>
          <p:spPr>
            <a:xfrm>
              <a:off x="7313781" y="1842731"/>
              <a:ext cx="838200" cy="276999"/>
            </a:xfrm>
            <a:prstGeom prst="rect">
              <a:avLst/>
            </a:prstGeom>
            <a:noFill/>
          </p:spPr>
          <p:txBody>
            <a:bodyPr wrap="square" rtlCol="0">
              <a:spAutoFit/>
            </a:bodyPr>
            <a:lstStyle/>
            <a:p>
              <a:r>
                <a:rPr lang="en-US" sz="1200" b="1" dirty="0" smtClean="0"/>
                <a:t>pS473-Akt</a:t>
              </a:r>
              <a:endParaRPr lang="en-US" sz="1200" b="1" dirty="0"/>
            </a:p>
          </p:txBody>
        </p:sp>
        <p:sp>
          <p:nvSpPr>
            <p:cNvPr id="51" name="TextBox 50"/>
            <p:cNvSpPr txBox="1"/>
            <p:nvPr/>
          </p:nvSpPr>
          <p:spPr>
            <a:xfrm>
              <a:off x="7313781" y="2212777"/>
              <a:ext cx="925344" cy="276999"/>
            </a:xfrm>
            <a:prstGeom prst="rect">
              <a:avLst/>
            </a:prstGeom>
            <a:noFill/>
          </p:spPr>
          <p:txBody>
            <a:bodyPr wrap="square" rtlCol="0">
              <a:spAutoFit/>
            </a:bodyPr>
            <a:lstStyle/>
            <a:p>
              <a:r>
                <a:rPr lang="en-US" sz="1200" b="1" dirty="0" smtClean="0"/>
                <a:t>p-GSK3</a:t>
              </a:r>
              <a:endParaRPr lang="en-US" sz="1200" b="1" dirty="0"/>
            </a:p>
          </p:txBody>
        </p:sp>
        <p:sp>
          <p:nvSpPr>
            <p:cNvPr id="52" name="TextBox 51"/>
            <p:cNvSpPr txBox="1"/>
            <p:nvPr/>
          </p:nvSpPr>
          <p:spPr>
            <a:xfrm>
              <a:off x="7313780" y="2593777"/>
              <a:ext cx="697151" cy="276999"/>
            </a:xfrm>
            <a:prstGeom prst="rect">
              <a:avLst/>
            </a:prstGeom>
            <a:noFill/>
          </p:spPr>
          <p:txBody>
            <a:bodyPr wrap="square" rtlCol="0">
              <a:spAutoFit/>
            </a:bodyPr>
            <a:lstStyle/>
            <a:p>
              <a:r>
                <a:rPr lang="el-GR" sz="1200" b="1" dirty="0" smtClean="0"/>
                <a:t>β</a:t>
              </a:r>
              <a:r>
                <a:rPr lang="en-US" sz="1200" b="1" dirty="0" smtClean="0"/>
                <a:t>-</a:t>
              </a:r>
              <a:r>
                <a:rPr lang="en-US" sz="1200" b="1" dirty="0" err="1" smtClean="0"/>
                <a:t>Actin</a:t>
              </a:r>
              <a:endParaRPr lang="en-US" sz="1200" b="1" dirty="0" smtClean="0"/>
            </a:p>
          </p:txBody>
        </p:sp>
        <p:sp>
          <p:nvSpPr>
            <p:cNvPr id="53" name="TextBox 52"/>
            <p:cNvSpPr txBox="1"/>
            <p:nvPr/>
          </p:nvSpPr>
          <p:spPr>
            <a:xfrm>
              <a:off x="7294731" y="1526977"/>
              <a:ext cx="476250" cy="276999"/>
            </a:xfrm>
            <a:prstGeom prst="rect">
              <a:avLst/>
            </a:prstGeom>
            <a:noFill/>
          </p:spPr>
          <p:txBody>
            <a:bodyPr wrap="square" rtlCol="0">
              <a:spAutoFit/>
            </a:bodyPr>
            <a:lstStyle/>
            <a:p>
              <a:r>
                <a:rPr lang="en-US" sz="1200" b="1" dirty="0" smtClean="0"/>
                <a:t>µM</a:t>
              </a:r>
              <a:endParaRPr lang="en-US" sz="1200" b="1" dirty="0"/>
            </a:p>
          </p:txBody>
        </p:sp>
        <p:sp>
          <p:nvSpPr>
            <p:cNvPr id="54" name="TextBox 53"/>
            <p:cNvSpPr txBox="1"/>
            <p:nvPr/>
          </p:nvSpPr>
          <p:spPr>
            <a:xfrm>
              <a:off x="4484856" y="1584127"/>
              <a:ext cx="266420" cy="276999"/>
            </a:xfrm>
            <a:prstGeom prst="rect">
              <a:avLst/>
            </a:prstGeom>
            <a:noFill/>
          </p:spPr>
          <p:txBody>
            <a:bodyPr wrap="none" rtlCol="0">
              <a:spAutoFit/>
            </a:bodyPr>
            <a:lstStyle/>
            <a:p>
              <a:r>
                <a:rPr lang="en-US" sz="1200" b="1" dirty="0" smtClean="0"/>
                <a:t>C</a:t>
              </a:r>
              <a:endParaRPr lang="en-US" sz="1200" b="1" dirty="0"/>
            </a:p>
          </p:txBody>
        </p:sp>
        <p:sp>
          <p:nvSpPr>
            <p:cNvPr id="84" name="TextBox 83"/>
            <p:cNvSpPr txBox="1"/>
            <p:nvPr/>
          </p:nvSpPr>
          <p:spPr>
            <a:xfrm>
              <a:off x="4048125" y="866900"/>
              <a:ext cx="309700" cy="369332"/>
            </a:xfrm>
            <a:prstGeom prst="rect">
              <a:avLst/>
            </a:prstGeom>
            <a:noFill/>
          </p:spPr>
          <p:txBody>
            <a:bodyPr wrap="none" rtlCol="0">
              <a:spAutoFit/>
            </a:bodyPr>
            <a:lstStyle/>
            <a:p>
              <a:r>
                <a:rPr lang="en-US" dirty="0" smtClean="0"/>
                <a:t>B</a:t>
              </a:r>
              <a:endParaRPr lang="en-US" dirty="0"/>
            </a:p>
          </p:txBody>
        </p:sp>
        <p:graphicFrame>
          <p:nvGraphicFramePr>
            <p:cNvPr id="93" name="Chart 92"/>
            <p:cNvGraphicFramePr/>
            <p:nvPr/>
          </p:nvGraphicFramePr>
          <p:xfrm>
            <a:off x="5662550" y="2895600"/>
            <a:ext cx="2895600" cy="10668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94" name="Chart 93"/>
            <p:cNvGraphicFramePr/>
            <p:nvPr/>
          </p:nvGraphicFramePr>
          <p:xfrm>
            <a:off x="3681350" y="2590800"/>
            <a:ext cx="2076450" cy="1365065"/>
          </p:xfrm>
          <a:graphic>
            <a:graphicData uri="http://schemas.openxmlformats.org/drawingml/2006/chart">
              <c:chart xmlns:c="http://schemas.openxmlformats.org/drawingml/2006/chart" xmlns:r="http://schemas.openxmlformats.org/officeDocument/2006/relationships" r:id="rId14"/>
            </a:graphicData>
          </a:graphic>
        </p:graphicFrame>
      </p:grpSp>
      <p:grpSp>
        <p:nvGrpSpPr>
          <p:cNvPr id="7" name="Group 72"/>
          <p:cNvGrpSpPr/>
          <p:nvPr/>
        </p:nvGrpSpPr>
        <p:grpSpPr>
          <a:xfrm>
            <a:off x="2438400" y="4191000"/>
            <a:ext cx="6096000" cy="2362200"/>
            <a:chOff x="2209800" y="4336865"/>
            <a:chExt cx="6096000" cy="2362200"/>
          </a:xfrm>
        </p:grpSpPr>
        <p:pic>
          <p:nvPicPr>
            <p:cNvPr id="56" name="Picture 2"/>
            <p:cNvPicPr>
              <a:picLocks noChangeAspect="1" noChangeArrowheads="1"/>
            </p:cNvPicPr>
            <p:nvPr/>
          </p:nvPicPr>
          <p:blipFill>
            <a:blip r:embed="rId15" cstate="print"/>
            <a:srcRect/>
            <a:stretch>
              <a:fillRect/>
            </a:stretch>
          </p:blipFill>
          <p:spPr bwMode="auto">
            <a:xfrm flipH="1">
              <a:off x="3523481" y="5125284"/>
              <a:ext cx="608013" cy="330200"/>
            </a:xfrm>
            <a:prstGeom prst="rect">
              <a:avLst/>
            </a:prstGeom>
            <a:noFill/>
            <a:ln w="9525">
              <a:noFill/>
              <a:miter lim="800000"/>
              <a:headEnd/>
              <a:tailEnd/>
            </a:ln>
            <a:effectLst/>
          </p:spPr>
        </p:pic>
        <p:pic>
          <p:nvPicPr>
            <p:cNvPr id="59" name="Picture 3"/>
            <p:cNvPicPr>
              <a:picLocks noChangeAspect="1" noChangeArrowheads="1"/>
            </p:cNvPicPr>
            <p:nvPr/>
          </p:nvPicPr>
          <p:blipFill>
            <a:blip r:embed="rId16" cstate="print"/>
            <a:srcRect/>
            <a:stretch>
              <a:fillRect/>
            </a:stretch>
          </p:blipFill>
          <p:spPr bwMode="auto">
            <a:xfrm flipH="1">
              <a:off x="2837681" y="5125284"/>
              <a:ext cx="608013" cy="330200"/>
            </a:xfrm>
            <a:prstGeom prst="rect">
              <a:avLst/>
            </a:prstGeom>
            <a:noFill/>
            <a:ln w="9525">
              <a:noFill/>
              <a:miter lim="800000"/>
              <a:headEnd/>
              <a:tailEnd/>
            </a:ln>
            <a:effectLst/>
          </p:spPr>
        </p:pic>
        <p:pic>
          <p:nvPicPr>
            <p:cNvPr id="60" name="Picture 4"/>
            <p:cNvPicPr>
              <a:picLocks noChangeAspect="1" noChangeArrowheads="1"/>
            </p:cNvPicPr>
            <p:nvPr/>
          </p:nvPicPr>
          <p:blipFill>
            <a:blip r:embed="rId17" cstate="print"/>
            <a:srcRect/>
            <a:stretch>
              <a:fillRect/>
            </a:stretch>
          </p:blipFill>
          <p:spPr bwMode="auto">
            <a:xfrm flipH="1">
              <a:off x="4209281" y="5125284"/>
              <a:ext cx="608013" cy="330200"/>
            </a:xfrm>
            <a:prstGeom prst="rect">
              <a:avLst/>
            </a:prstGeom>
            <a:noFill/>
            <a:ln w="9525">
              <a:noFill/>
              <a:miter lim="800000"/>
              <a:headEnd/>
              <a:tailEnd/>
            </a:ln>
            <a:effectLst/>
          </p:spPr>
        </p:pic>
        <p:pic>
          <p:nvPicPr>
            <p:cNvPr id="61" name="Picture 6"/>
            <p:cNvPicPr>
              <a:picLocks noChangeAspect="1" noChangeArrowheads="1"/>
            </p:cNvPicPr>
            <p:nvPr/>
          </p:nvPicPr>
          <p:blipFill>
            <a:blip r:embed="rId18" cstate="print"/>
            <a:srcRect/>
            <a:stretch>
              <a:fillRect/>
            </a:stretch>
          </p:blipFill>
          <p:spPr bwMode="auto">
            <a:xfrm flipH="1">
              <a:off x="4896668" y="5125284"/>
              <a:ext cx="608013" cy="330200"/>
            </a:xfrm>
            <a:prstGeom prst="rect">
              <a:avLst/>
            </a:prstGeom>
            <a:noFill/>
            <a:ln w="9525">
              <a:noFill/>
              <a:miter lim="800000"/>
              <a:headEnd/>
              <a:tailEnd/>
            </a:ln>
            <a:effectLst/>
          </p:spPr>
        </p:pic>
        <p:sp>
          <p:nvSpPr>
            <p:cNvPr id="62" name="TextBox 61"/>
            <p:cNvSpPr txBox="1"/>
            <p:nvPr/>
          </p:nvSpPr>
          <p:spPr>
            <a:xfrm>
              <a:off x="2847975" y="4865132"/>
              <a:ext cx="266420" cy="276999"/>
            </a:xfrm>
            <a:prstGeom prst="rect">
              <a:avLst/>
            </a:prstGeom>
            <a:noFill/>
          </p:spPr>
          <p:txBody>
            <a:bodyPr wrap="none" rtlCol="0">
              <a:spAutoFit/>
            </a:bodyPr>
            <a:lstStyle/>
            <a:p>
              <a:r>
                <a:rPr lang="en-US" sz="1200" b="1" dirty="0" smtClean="0"/>
                <a:t>C</a:t>
              </a:r>
              <a:endParaRPr lang="en-US" sz="1200" b="1" dirty="0"/>
            </a:p>
          </p:txBody>
        </p:sp>
        <p:sp>
          <p:nvSpPr>
            <p:cNvPr id="63" name="TextBox 62"/>
            <p:cNvSpPr txBox="1"/>
            <p:nvPr/>
          </p:nvSpPr>
          <p:spPr>
            <a:xfrm>
              <a:off x="3113906" y="4865132"/>
              <a:ext cx="341760" cy="276999"/>
            </a:xfrm>
            <a:prstGeom prst="rect">
              <a:avLst/>
            </a:prstGeom>
            <a:noFill/>
          </p:spPr>
          <p:txBody>
            <a:bodyPr wrap="none" rtlCol="0">
              <a:spAutoFit/>
            </a:bodyPr>
            <a:lstStyle/>
            <a:p>
              <a:r>
                <a:rPr lang="en-US" sz="1200" b="1" dirty="0" smtClean="0"/>
                <a:t>25</a:t>
              </a:r>
              <a:endParaRPr lang="en-US" sz="1200" b="1" dirty="0"/>
            </a:p>
          </p:txBody>
        </p:sp>
        <p:sp>
          <p:nvSpPr>
            <p:cNvPr id="64" name="TextBox 63"/>
            <p:cNvSpPr txBox="1"/>
            <p:nvPr/>
          </p:nvSpPr>
          <p:spPr>
            <a:xfrm>
              <a:off x="3524250" y="4865132"/>
              <a:ext cx="266420" cy="276999"/>
            </a:xfrm>
            <a:prstGeom prst="rect">
              <a:avLst/>
            </a:prstGeom>
            <a:noFill/>
          </p:spPr>
          <p:txBody>
            <a:bodyPr wrap="none" rtlCol="0">
              <a:spAutoFit/>
            </a:bodyPr>
            <a:lstStyle/>
            <a:p>
              <a:r>
                <a:rPr lang="en-US" sz="1200" b="1" dirty="0" smtClean="0"/>
                <a:t>C</a:t>
              </a:r>
              <a:endParaRPr lang="en-US" sz="1200" b="1" dirty="0"/>
            </a:p>
          </p:txBody>
        </p:sp>
        <p:sp>
          <p:nvSpPr>
            <p:cNvPr id="65" name="TextBox 64"/>
            <p:cNvSpPr txBox="1"/>
            <p:nvPr/>
          </p:nvSpPr>
          <p:spPr>
            <a:xfrm>
              <a:off x="3790181" y="4865132"/>
              <a:ext cx="341760" cy="276999"/>
            </a:xfrm>
            <a:prstGeom prst="rect">
              <a:avLst/>
            </a:prstGeom>
            <a:noFill/>
          </p:spPr>
          <p:txBody>
            <a:bodyPr wrap="none" rtlCol="0">
              <a:spAutoFit/>
            </a:bodyPr>
            <a:lstStyle/>
            <a:p>
              <a:r>
                <a:rPr lang="en-US" sz="1200" b="1" dirty="0" smtClean="0"/>
                <a:t>25</a:t>
              </a:r>
              <a:endParaRPr lang="en-US" sz="1200" b="1" dirty="0"/>
            </a:p>
          </p:txBody>
        </p:sp>
        <p:sp>
          <p:nvSpPr>
            <p:cNvPr id="66" name="TextBox 65"/>
            <p:cNvSpPr txBox="1"/>
            <p:nvPr/>
          </p:nvSpPr>
          <p:spPr>
            <a:xfrm>
              <a:off x="4210050" y="4868109"/>
              <a:ext cx="266420" cy="276999"/>
            </a:xfrm>
            <a:prstGeom prst="rect">
              <a:avLst/>
            </a:prstGeom>
            <a:noFill/>
          </p:spPr>
          <p:txBody>
            <a:bodyPr wrap="none" rtlCol="0">
              <a:spAutoFit/>
            </a:bodyPr>
            <a:lstStyle/>
            <a:p>
              <a:r>
                <a:rPr lang="en-US" sz="1200" b="1" dirty="0" smtClean="0"/>
                <a:t>C</a:t>
              </a:r>
              <a:endParaRPr lang="en-US" sz="1200" b="1" dirty="0"/>
            </a:p>
          </p:txBody>
        </p:sp>
        <p:sp>
          <p:nvSpPr>
            <p:cNvPr id="67" name="TextBox 66"/>
            <p:cNvSpPr txBox="1"/>
            <p:nvPr/>
          </p:nvSpPr>
          <p:spPr>
            <a:xfrm>
              <a:off x="4475981" y="4868109"/>
              <a:ext cx="341760" cy="276999"/>
            </a:xfrm>
            <a:prstGeom prst="rect">
              <a:avLst/>
            </a:prstGeom>
            <a:noFill/>
          </p:spPr>
          <p:txBody>
            <a:bodyPr wrap="none" rtlCol="0">
              <a:spAutoFit/>
            </a:bodyPr>
            <a:lstStyle/>
            <a:p>
              <a:r>
                <a:rPr lang="en-US" sz="1200" b="1" dirty="0" smtClean="0"/>
                <a:t>25</a:t>
              </a:r>
              <a:endParaRPr lang="en-US" sz="1200" b="1" dirty="0"/>
            </a:p>
          </p:txBody>
        </p:sp>
        <p:sp>
          <p:nvSpPr>
            <p:cNvPr id="68" name="TextBox 67"/>
            <p:cNvSpPr txBox="1"/>
            <p:nvPr/>
          </p:nvSpPr>
          <p:spPr>
            <a:xfrm>
              <a:off x="4876031" y="4868109"/>
              <a:ext cx="266420" cy="276999"/>
            </a:xfrm>
            <a:prstGeom prst="rect">
              <a:avLst/>
            </a:prstGeom>
            <a:noFill/>
          </p:spPr>
          <p:txBody>
            <a:bodyPr wrap="none" rtlCol="0">
              <a:spAutoFit/>
            </a:bodyPr>
            <a:lstStyle/>
            <a:p>
              <a:r>
                <a:rPr lang="en-US" sz="1200" b="1" dirty="0" smtClean="0"/>
                <a:t>C</a:t>
              </a:r>
              <a:endParaRPr lang="en-US" sz="1200" b="1" dirty="0"/>
            </a:p>
          </p:txBody>
        </p:sp>
        <p:sp>
          <p:nvSpPr>
            <p:cNvPr id="69" name="TextBox 68"/>
            <p:cNvSpPr txBox="1"/>
            <p:nvPr/>
          </p:nvSpPr>
          <p:spPr>
            <a:xfrm>
              <a:off x="5141962" y="4868109"/>
              <a:ext cx="341760" cy="276999"/>
            </a:xfrm>
            <a:prstGeom prst="rect">
              <a:avLst/>
            </a:prstGeom>
            <a:noFill/>
          </p:spPr>
          <p:txBody>
            <a:bodyPr wrap="none" rtlCol="0">
              <a:spAutoFit/>
            </a:bodyPr>
            <a:lstStyle/>
            <a:p>
              <a:r>
                <a:rPr lang="en-US" sz="1200" b="1" dirty="0" smtClean="0"/>
                <a:t>25</a:t>
              </a:r>
              <a:endParaRPr lang="en-US" sz="1200" b="1" dirty="0"/>
            </a:p>
          </p:txBody>
        </p:sp>
        <p:sp>
          <p:nvSpPr>
            <p:cNvPr id="74" name="Rectangle 73"/>
            <p:cNvSpPr/>
            <p:nvPr/>
          </p:nvSpPr>
          <p:spPr>
            <a:xfrm>
              <a:off x="3949998" y="6422066"/>
              <a:ext cx="716863" cy="276999"/>
            </a:xfrm>
            <a:prstGeom prst="rect">
              <a:avLst/>
            </a:prstGeom>
          </p:spPr>
          <p:txBody>
            <a:bodyPr wrap="none">
              <a:spAutoFit/>
            </a:bodyPr>
            <a:lstStyle/>
            <a:p>
              <a:r>
                <a:rPr lang="en-US" sz="1200" b="1" dirty="0" smtClean="0"/>
                <a:t>Time (h)</a:t>
              </a:r>
              <a:endParaRPr lang="en-US" sz="1200" dirty="0"/>
            </a:p>
          </p:txBody>
        </p:sp>
        <p:pic>
          <p:nvPicPr>
            <p:cNvPr id="2" name="Picture 2"/>
            <p:cNvPicPr>
              <a:picLocks noChangeAspect="1" noChangeArrowheads="1"/>
            </p:cNvPicPr>
            <p:nvPr/>
          </p:nvPicPr>
          <p:blipFill>
            <a:blip r:embed="rId19" cstate="print"/>
            <a:srcRect/>
            <a:stretch>
              <a:fillRect/>
            </a:stretch>
          </p:blipFill>
          <p:spPr bwMode="auto">
            <a:xfrm>
              <a:off x="2847976" y="5495925"/>
              <a:ext cx="590549" cy="171450"/>
            </a:xfrm>
            <a:prstGeom prst="rect">
              <a:avLst/>
            </a:prstGeom>
            <a:noFill/>
            <a:ln w="9525">
              <a:noFill/>
              <a:miter lim="800000"/>
              <a:headEnd/>
              <a:tailEnd/>
            </a:ln>
          </p:spPr>
        </p:pic>
        <p:pic>
          <p:nvPicPr>
            <p:cNvPr id="3" name="Picture 3"/>
            <p:cNvPicPr>
              <a:picLocks noChangeAspect="1" noChangeArrowheads="1"/>
            </p:cNvPicPr>
            <p:nvPr/>
          </p:nvPicPr>
          <p:blipFill>
            <a:blip r:embed="rId20" cstate="print"/>
            <a:srcRect/>
            <a:stretch>
              <a:fillRect/>
            </a:stretch>
          </p:blipFill>
          <p:spPr bwMode="auto">
            <a:xfrm>
              <a:off x="3543300" y="5486400"/>
              <a:ext cx="609599" cy="180975"/>
            </a:xfrm>
            <a:prstGeom prst="rect">
              <a:avLst/>
            </a:prstGeom>
            <a:noFill/>
            <a:ln w="9525">
              <a:noFill/>
              <a:miter lim="800000"/>
              <a:headEnd/>
              <a:tailEnd/>
            </a:ln>
          </p:spPr>
        </p:pic>
        <p:pic>
          <p:nvPicPr>
            <p:cNvPr id="4" name="Picture 4"/>
            <p:cNvPicPr>
              <a:picLocks noChangeAspect="1" noChangeArrowheads="1"/>
            </p:cNvPicPr>
            <p:nvPr/>
          </p:nvPicPr>
          <p:blipFill>
            <a:blip r:embed="rId21" cstate="print"/>
            <a:srcRect/>
            <a:stretch>
              <a:fillRect/>
            </a:stretch>
          </p:blipFill>
          <p:spPr bwMode="auto">
            <a:xfrm>
              <a:off x="4219575" y="5486400"/>
              <a:ext cx="609600" cy="180975"/>
            </a:xfrm>
            <a:prstGeom prst="rect">
              <a:avLst/>
            </a:prstGeom>
            <a:noFill/>
            <a:ln w="9525">
              <a:noFill/>
              <a:miter lim="800000"/>
              <a:headEnd/>
              <a:tailEnd/>
            </a:ln>
          </p:spPr>
        </p:pic>
        <p:pic>
          <p:nvPicPr>
            <p:cNvPr id="1029" name="Picture 5"/>
            <p:cNvPicPr>
              <a:picLocks noChangeAspect="1" noChangeArrowheads="1"/>
            </p:cNvPicPr>
            <p:nvPr/>
          </p:nvPicPr>
          <p:blipFill>
            <a:blip r:embed="rId22" cstate="print"/>
            <a:srcRect/>
            <a:stretch>
              <a:fillRect/>
            </a:stretch>
          </p:blipFill>
          <p:spPr bwMode="auto">
            <a:xfrm>
              <a:off x="4886325" y="5486400"/>
              <a:ext cx="609600" cy="180975"/>
            </a:xfrm>
            <a:prstGeom prst="rect">
              <a:avLst/>
            </a:prstGeom>
            <a:noFill/>
            <a:ln w="9525">
              <a:noFill/>
              <a:miter lim="800000"/>
              <a:headEnd/>
              <a:tailEnd/>
            </a:ln>
          </p:spPr>
        </p:pic>
        <p:sp>
          <p:nvSpPr>
            <p:cNvPr id="81" name="TextBox 80"/>
            <p:cNvSpPr txBox="1"/>
            <p:nvPr/>
          </p:nvSpPr>
          <p:spPr>
            <a:xfrm>
              <a:off x="5438775" y="4867275"/>
              <a:ext cx="1190625" cy="276999"/>
            </a:xfrm>
            <a:prstGeom prst="rect">
              <a:avLst/>
            </a:prstGeom>
            <a:noFill/>
          </p:spPr>
          <p:txBody>
            <a:bodyPr wrap="square" rtlCol="0">
              <a:spAutoFit/>
            </a:bodyPr>
            <a:lstStyle/>
            <a:p>
              <a:r>
                <a:rPr lang="en-US" sz="1200" b="1" dirty="0" smtClean="0"/>
                <a:t>µM </a:t>
              </a:r>
              <a:r>
                <a:rPr lang="en-US" sz="1200" b="1" dirty="0" err="1" smtClean="0"/>
                <a:t>Simvastatin</a:t>
              </a:r>
              <a:endParaRPr lang="en-US" sz="1200" b="1" dirty="0"/>
            </a:p>
          </p:txBody>
        </p:sp>
        <p:sp>
          <p:nvSpPr>
            <p:cNvPr id="82" name="TextBox 81"/>
            <p:cNvSpPr txBox="1"/>
            <p:nvPr/>
          </p:nvSpPr>
          <p:spPr>
            <a:xfrm>
              <a:off x="5438776" y="5162550"/>
              <a:ext cx="838200" cy="276999"/>
            </a:xfrm>
            <a:prstGeom prst="rect">
              <a:avLst/>
            </a:prstGeom>
            <a:noFill/>
          </p:spPr>
          <p:txBody>
            <a:bodyPr wrap="square" rtlCol="0">
              <a:spAutoFit/>
            </a:bodyPr>
            <a:lstStyle/>
            <a:p>
              <a:r>
                <a:rPr lang="en-US" sz="1200" b="1" dirty="0" smtClean="0"/>
                <a:t>pS473-Akt</a:t>
              </a:r>
              <a:endParaRPr lang="en-US" sz="1200" b="1" dirty="0"/>
            </a:p>
          </p:txBody>
        </p:sp>
        <p:sp>
          <p:nvSpPr>
            <p:cNvPr id="83" name="TextBox 82"/>
            <p:cNvSpPr txBox="1"/>
            <p:nvPr/>
          </p:nvSpPr>
          <p:spPr>
            <a:xfrm>
              <a:off x="5429250" y="5419725"/>
              <a:ext cx="697151" cy="276999"/>
            </a:xfrm>
            <a:prstGeom prst="rect">
              <a:avLst/>
            </a:prstGeom>
            <a:noFill/>
          </p:spPr>
          <p:txBody>
            <a:bodyPr wrap="square" rtlCol="0">
              <a:spAutoFit/>
            </a:bodyPr>
            <a:lstStyle/>
            <a:p>
              <a:r>
                <a:rPr lang="el-GR" sz="1200" b="1" dirty="0" smtClean="0"/>
                <a:t>β</a:t>
              </a:r>
              <a:r>
                <a:rPr lang="en-US" sz="1200" b="1" dirty="0" smtClean="0"/>
                <a:t>-</a:t>
              </a:r>
              <a:r>
                <a:rPr lang="en-US" sz="1200" b="1" dirty="0" err="1" smtClean="0"/>
                <a:t>Actin</a:t>
              </a:r>
              <a:endParaRPr lang="en-US" sz="1200" b="1" dirty="0" smtClean="0"/>
            </a:p>
          </p:txBody>
        </p:sp>
        <p:sp>
          <p:nvSpPr>
            <p:cNvPr id="87" name="TextBox 86"/>
            <p:cNvSpPr txBox="1"/>
            <p:nvPr/>
          </p:nvSpPr>
          <p:spPr>
            <a:xfrm>
              <a:off x="3352800" y="4336865"/>
              <a:ext cx="4953000" cy="338554"/>
            </a:xfrm>
            <a:prstGeom prst="rect">
              <a:avLst/>
            </a:prstGeom>
            <a:noFill/>
          </p:spPr>
          <p:txBody>
            <a:bodyPr wrap="square" rtlCol="0">
              <a:spAutoFit/>
            </a:bodyPr>
            <a:lstStyle/>
            <a:p>
              <a:r>
                <a:rPr lang="en-US" sz="1600" b="1" dirty="0" smtClean="0">
                  <a:solidFill>
                    <a:srgbClr val="FF0000"/>
                  </a:solidFill>
                  <a:latin typeface="Arial" pitchFamily="34" charset="0"/>
                  <a:cs typeface="Arial" pitchFamily="34" charset="0"/>
                </a:rPr>
                <a:t>PC3 Cells </a:t>
              </a:r>
              <a:r>
                <a:rPr lang="en-US" sz="1600" dirty="0" smtClean="0"/>
                <a:t>(Cholesterol pathway Independent)</a:t>
              </a:r>
              <a:endParaRPr lang="en-US" sz="1600" b="1" dirty="0">
                <a:solidFill>
                  <a:srgbClr val="FF0000"/>
                </a:solidFill>
                <a:latin typeface="Arial" pitchFamily="34" charset="0"/>
                <a:cs typeface="Arial" pitchFamily="34" charset="0"/>
              </a:endParaRPr>
            </a:p>
          </p:txBody>
        </p:sp>
        <p:sp>
          <p:nvSpPr>
            <p:cNvPr id="80" name="TextBox 79"/>
            <p:cNvSpPr txBox="1"/>
            <p:nvPr/>
          </p:nvSpPr>
          <p:spPr>
            <a:xfrm>
              <a:off x="5438775" y="5655707"/>
              <a:ext cx="1047750" cy="276999"/>
            </a:xfrm>
            <a:prstGeom prst="rect">
              <a:avLst/>
            </a:prstGeom>
            <a:noFill/>
          </p:spPr>
          <p:txBody>
            <a:bodyPr wrap="square" rtlCol="0">
              <a:spAutoFit/>
            </a:bodyPr>
            <a:lstStyle/>
            <a:p>
              <a:r>
                <a:rPr lang="en-US" sz="1200" b="1" dirty="0" err="1" smtClean="0"/>
                <a:t>pAkt</a:t>
              </a:r>
              <a:r>
                <a:rPr lang="en-US" sz="1200" b="1" dirty="0" smtClean="0"/>
                <a:t>/</a:t>
              </a:r>
              <a:r>
                <a:rPr lang="el-GR" sz="1200" b="1" dirty="0" smtClean="0"/>
                <a:t>β</a:t>
              </a:r>
              <a:r>
                <a:rPr lang="en-US" sz="1200" b="1" dirty="0" smtClean="0"/>
                <a:t>-</a:t>
              </a:r>
              <a:r>
                <a:rPr lang="en-US" sz="1200" b="1" dirty="0" err="1" smtClean="0"/>
                <a:t>actin</a:t>
              </a:r>
              <a:r>
                <a:rPr lang="en-US" sz="1200" b="1" dirty="0" smtClean="0"/>
                <a:t> </a:t>
              </a:r>
            </a:p>
          </p:txBody>
        </p:sp>
        <p:sp>
          <p:nvSpPr>
            <p:cNvPr id="89" name="TextBox 88"/>
            <p:cNvSpPr txBox="1"/>
            <p:nvPr/>
          </p:nvSpPr>
          <p:spPr>
            <a:xfrm>
              <a:off x="2362200" y="4495800"/>
              <a:ext cx="309700" cy="369332"/>
            </a:xfrm>
            <a:prstGeom prst="rect">
              <a:avLst/>
            </a:prstGeom>
            <a:noFill/>
          </p:spPr>
          <p:txBody>
            <a:bodyPr wrap="none" rtlCol="0">
              <a:spAutoFit/>
            </a:bodyPr>
            <a:lstStyle/>
            <a:p>
              <a:r>
                <a:rPr lang="en-US" dirty="0" smtClean="0"/>
                <a:t>C</a:t>
              </a:r>
              <a:endParaRPr lang="en-US" dirty="0"/>
            </a:p>
          </p:txBody>
        </p:sp>
        <p:graphicFrame>
          <p:nvGraphicFramePr>
            <p:cNvPr id="95" name="Chart 94"/>
            <p:cNvGraphicFramePr/>
            <p:nvPr/>
          </p:nvGraphicFramePr>
          <p:xfrm>
            <a:off x="2209800" y="5410200"/>
            <a:ext cx="3657600" cy="1143000"/>
          </p:xfrm>
          <a:graphic>
            <a:graphicData uri="http://schemas.openxmlformats.org/drawingml/2006/chart">
              <c:chart xmlns:c="http://schemas.openxmlformats.org/drawingml/2006/chart" xmlns:r="http://schemas.openxmlformats.org/officeDocument/2006/relationships" r:id="rId23"/>
            </a:graphicData>
          </a:graphic>
        </p:graphicFrame>
      </p:grpSp>
      <p:sp>
        <p:nvSpPr>
          <p:cNvPr id="71" name="TextBox 70"/>
          <p:cNvSpPr txBox="1"/>
          <p:nvPr/>
        </p:nvSpPr>
        <p:spPr>
          <a:xfrm>
            <a:off x="3352800" y="304801"/>
            <a:ext cx="4343400" cy="584775"/>
          </a:xfrm>
          <a:prstGeom prst="rect">
            <a:avLst/>
          </a:prstGeom>
          <a:noFill/>
        </p:spPr>
        <p:txBody>
          <a:bodyPr wrap="square" rtlCol="0">
            <a:spAutoFit/>
          </a:bodyPr>
          <a:lstStyle/>
          <a:p>
            <a:pPr lvl="0"/>
            <a:r>
              <a:rPr lang="en-US" sz="1600" b="1" dirty="0" err="1" smtClean="0">
                <a:solidFill>
                  <a:srgbClr val="FF0000"/>
                </a:solidFill>
                <a:latin typeface="Arial" pitchFamily="34" charset="0"/>
                <a:cs typeface="Arial" pitchFamily="34" charset="0"/>
              </a:rPr>
              <a:t>LnCaP</a:t>
            </a:r>
            <a:r>
              <a:rPr lang="en-US" sz="1600" b="1" dirty="0" smtClean="0">
                <a:solidFill>
                  <a:srgbClr val="FF0000"/>
                </a:solidFill>
                <a:latin typeface="Arial" pitchFamily="34" charset="0"/>
                <a:cs typeface="Arial" pitchFamily="34" charset="0"/>
              </a:rPr>
              <a:t> Cells</a:t>
            </a:r>
            <a:r>
              <a:rPr lang="en-US" sz="1600" dirty="0" smtClean="0"/>
              <a:t> (Cholesterol pathway Sensitive)</a:t>
            </a:r>
          </a:p>
          <a:p>
            <a:endParaRPr lang="en-US" sz="1600" b="1" dirty="0">
              <a:solidFill>
                <a:srgbClr val="FF0000"/>
              </a:solidFill>
              <a:latin typeface="Arial" pitchFamily="34" charset="0"/>
              <a:cs typeface="Arial" pitchFamily="34" charset="0"/>
            </a:endParaRPr>
          </a:p>
        </p:txBody>
      </p:sp>
      <p:sp>
        <p:nvSpPr>
          <p:cNvPr id="73" name="TextBox 72"/>
          <p:cNvSpPr txBox="1"/>
          <p:nvPr/>
        </p:nvSpPr>
        <p:spPr>
          <a:xfrm>
            <a:off x="7162800" y="5029200"/>
            <a:ext cx="1524000" cy="1754326"/>
          </a:xfrm>
          <a:prstGeom prst="rect">
            <a:avLst/>
          </a:prstGeom>
          <a:noFill/>
        </p:spPr>
        <p:txBody>
          <a:bodyPr wrap="square" rtlCol="0">
            <a:spAutoFit/>
          </a:bodyPr>
          <a:lstStyle/>
          <a:p>
            <a:r>
              <a:rPr lang="en-US" dirty="0" smtClean="0">
                <a:solidFill>
                  <a:srgbClr val="FF0000"/>
                </a:solidFill>
              </a:rPr>
              <a:t>P Akt  is inhibited in time as well as dose dependent manner</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 Simvastatin treatment inhibits Akt pathway in human prostate cancer cells</a:t>
            </a:r>
            <a:endParaRPr lang="en-US" sz="3200" dirty="0"/>
          </a:p>
        </p:txBody>
      </p:sp>
      <p:sp>
        <p:nvSpPr>
          <p:cNvPr id="3" name="Content Placeholder 2"/>
          <p:cNvSpPr>
            <a:spLocks noGrp="1"/>
          </p:cNvSpPr>
          <p:nvPr>
            <p:ph idx="1"/>
          </p:nvPr>
        </p:nvSpPr>
        <p:spPr/>
        <p:txBody>
          <a:bodyPr>
            <a:normAutofit fontScale="92500" lnSpcReduction="20000"/>
          </a:bodyPr>
          <a:lstStyle/>
          <a:p>
            <a:r>
              <a:rPr lang="en-US" b="1" dirty="0" smtClean="0"/>
              <a:t>A: </a:t>
            </a:r>
            <a:r>
              <a:rPr lang="en-US" dirty="0" smtClean="0"/>
              <a:t>A dose-dependent (10, 25, 50, 75 and 100 µM) study on the effects of simvastatin (16h) on phosphorylation of Akt and its downstream substrate GSK-3 α and β in LNCaP cells. </a:t>
            </a:r>
          </a:p>
          <a:p>
            <a:r>
              <a:rPr lang="en-US" dirty="0" smtClean="0"/>
              <a:t> </a:t>
            </a:r>
            <a:r>
              <a:rPr lang="en-US" b="1" dirty="0" smtClean="0"/>
              <a:t>B:</a:t>
            </a:r>
            <a:r>
              <a:rPr lang="en-US" dirty="0" smtClean="0"/>
              <a:t> Time-course effect of 25 µM simvastatin (4 and 16h) on Akt and GSK-3 phosphorylation in LNCaP cells.</a:t>
            </a:r>
          </a:p>
          <a:p>
            <a:r>
              <a:rPr lang="en-US" dirty="0" smtClean="0"/>
              <a:t> </a:t>
            </a:r>
            <a:r>
              <a:rPr lang="en-US" b="1" dirty="0" smtClean="0"/>
              <a:t>C:</a:t>
            </a:r>
            <a:r>
              <a:rPr lang="en-US" dirty="0" smtClean="0"/>
              <a:t> Time-course effect of 25 µM simvastatin (4, 8, 16 and 24h) on Akt phosphorylation in PC3 cells. Corresponding densitometry values normalized to β-</a:t>
            </a:r>
            <a:r>
              <a:rPr lang="en-US" dirty="0" err="1" smtClean="0"/>
              <a:t>actin</a:t>
            </a:r>
            <a:r>
              <a:rPr lang="en-US" dirty="0" smtClean="0"/>
              <a:t> are shown below.</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4881107"/>
            <a:ext cx="8229599" cy="1419459"/>
            <a:chOff x="0" y="4324688"/>
            <a:chExt cx="8229599" cy="1419459"/>
          </a:xfrm>
        </p:grpSpPr>
        <p:sp>
          <p:nvSpPr>
            <p:cNvPr id="27" name="Rectangle 26"/>
            <p:cNvSpPr/>
            <p:nvPr/>
          </p:nvSpPr>
          <p:spPr>
            <a:xfrm>
              <a:off x="0" y="4324688"/>
              <a:ext cx="8229599" cy="141945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ctangle 27"/>
            <p:cNvSpPr/>
            <p:nvPr/>
          </p:nvSpPr>
          <p:spPr>
            <a:xfrm>
              <a:off x="0" y="4324688"/>
              <a:ext cx="8229599" cy="7665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Can this change be reversed if Akt is over expressed (constitutively active) ?</a:t>
              </a:r>
              <a:endParaRPr lang="en-US" sz="2000" kern="1200" dirty="0">
                <a:solidFill>
                  <a:schemeClr val="tx1"/>
                </a:solidFill>
              </a:endParaRPr>
            </a:p>
          </p:txBody>
        </p:sp>
      </p:grpSp>
      <p:grpSp>
        <p:nvGrpSpPr>
          <p:cNvPr id="3" name="Group 2"/>
          <p:cNvGrpSpPr/>
          <p:nvPr/>
        </p:nvGrpSpPr>
        <p:grpSpPr>
          <a:xfrm>
            <a:off x="457200" y="5619226"/>
            <a:ext cx="4114799" cy="652951"/>
            <a:chOff x="0" y="5062807"/>
            <a:chExt cx="4114799" cy="652951"/>
          </a:xfrm>
        </p:grpSpPr>
        <p:sp>
          <p:nvSpPr>
            <p:cNvPr id="25" name="Rectangle 24"/>
            <p:cNvSpPr/>
            <p:nvPr/>
          </p:nvSpPr>
          <p:spPr>
            <a:xfrm>
              <a:off x="0" y="5062807"/>
              <a:ext cx="4114799" cy="652951"/>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0" y="5062807"/>
              <a:ext cx="4114799" cy="6529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Myr Akt</a:t>
              </a:r>
              <a:endParaRPr lang="en-US" sz="2000" kern="1200" dirty="0"/>
            </a:p>
          </p:txBody>
        </p:sp>
      </p:grpSp>
      <p:grpSp>
        <p:nvGrpSpPr>
          <p:cNvPr id="4" name="Group 3"/>
          <p:cNvGrpSpPr/>
          <p:nvPr/>
        </p:nvGrpSpPr>
        <p:grpSpPr>
          <a:xfrm>
            <a:off x="4572000" y="5619226"/>
            <a:ext cx="4114799" cy="652951"/>
            <a:chOff x="4114800" y="5062807"/>
            <a:chExt cx="4114799" cy="652951"/>
          </a:xfrm>
        </p:grpSpPr>
        <p:sp>
          <p:nvSpPr>
            <p:cNvPr id="23" name="Rectangle 22"/>
            <p:cNvSpPr/>
            <p:nvPr/>
          </p:nvSpPr>
          <p:spPr>
            <a:xfrm>
              <a:off x="4114800" y="5062807"/>
              <a:ext cx="4114799" cy="652951"/>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Rectangle 23"/>
            <p:cNvSpPr/>
            <p:nvPr/>
          </p:nvSpPr>
          <p:spPr>
            <a:xfrm>
              <a:off x="4114800" y="5062807"/>
              <a:ext cx="4114799" cy="6529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YES</a:t>
              </a:r>
              <a:endParaRPr lang="en-US" sz="2000" kern="1200" dirty="0"/>
            </a:p>
          </p:txBody>
        </p:sp>
      </p:grpSp>
      <p:grpSp>
        <p:nvGrpSpPr>
          <p:cNvPr id="5" name="Group 4"/>
          <p:cNvGrpSpPr/>
          <p:nvPr/>
        </p:nvGrpSpPr>
        <p:grpSpPr>
          <a:xfrm>
            <a:off x="457200" y="2719270"/>
            <a:ext cx="8229599" cy="2183128"/>
            <a:chOff x="0" y="2162851"/>
            <a:chExt cx="8229599" cy="2183128"/>
          </a:xfrm>
          <a:solidFill>
            <a:srgbClr val="FF0000"/>
          </a:solidFill>
        </p:grpSpPr>
        <p:sp>
          <p:nvSpPr>
            <p:cNvPr id="21" name="Up Arrow Callout 20"/>
            <p:cNvSpPr/>
            <p:nvPr/>
          </p:nvSpPr>
          <p:spPr>
            <a:xfrm rot="10800000">
              <a:off x="0" y="2162851"/>
              <a:ext cx="8229599" cy="2183128"/>
            </a:xfrm>
            <a:prstGeom prst="upArrowCallou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Up Arrow Callout 10"/>
            <p:cNvSpPr/>
            <p:nvPr/>
          </p:nvSpPr>
          <p:spPr>
            <a:xfrm>
              <a:off x="0" y="2162851"/>
              <a:ext cx="8229599" cy="7662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Does this change translate to change in behavior of the tumor ?</a:t>
              </a:r>
              <a:endParaRPr lang="en-US" sz="2000" kern="1200" dirty="0">
                <a:solidFill>
                  <a:schemeClr val="tx1"/>
                </a:solidFill>
              </a:endParaRPr>
            </a:p>
          </p:txBody>
        </p:sp>
      </p:grpSp>
      <p:grpSp>
        <p:nvGrpSpPr>
          <p:cNvPr id="6" name="Group 5"/>
          <p:cNvGrpSpPr/>
          <p:nvPr/>
        </p:nvGrpSpPr>
        <p:grpSpPr>
          <a:xfrm>
            <a:off x="457200" y="3429000"/>
            <a:ext cx="4114799" cy="709303"/>
            <a:chOff x="0" y="2872581"/>
            <a:chExt cx="4114799" cy="709303"/>
          </a:xfrm>
        </p:grpSpPr>
        <p:sp>
          <p:nvSpPr>
            <p:cNvPr id="19" name="Rectangle 18"/>
            <p:cNvSpPr/>
            <p:nvPr/>
          </p:nvSpPr>
          <p:spPr>
            <a:xfrm>
              <a:off x="0" y="2929129"/>
              <a:ext cx="4114799" cy="65275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0" y="2872581"/>
              <a:ext cx="4114799" cy="652755"/>
            </a:xfrm>
            <a:prstGeom prst="rect">
              <a:avLst/>
            </a:prstGeom>
            <a:solidFill>
              <a:schemeClr val="tx2">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2000" kern="1200" dirty="0" smtClean="0"/>
                <a:t>Migration , Invasion , Proliferation ,</a:t>
              </a:r>
            </a:p>
            <a:p>
              <a:pPr lvl="0" algn="ctr" defTabSz="889000">
                <a:lnSpc>
                  <a:spcPct val="90000"/>
                </a:lnSpc>
                <a:spcBef>
                  <a:spcPct val="0"/>
                </a:spcBef>
                <a:spcAft>
                  <a:spcPct val="35000"/>
                </a:spcAft>
              </a:pPr>
              <a:r>
                <a:rPr lang="en-US" sz="2000" kern="1200" dirty="0" smtClean="0"/>
                <a:t>Apoptosis , Foci formation .</a:t>
              </a:r>
            </a:p>
            <a:p>
              <a:pPr lvl="0" algn="ctr" defTabSz="889000">
                <a:lnSpc>
                  <a:spcPct val="90000"/>
                </a:lnSpc>
                <a:spcBef>
                  <a:spcPct val="0"/>
                </a:spcBef>
                <a:spcAft>
                  <a:spcPct val="35000"/>
                </a:spcAft>
              </a:pPr>
              <a:r>
                <a:rPr lang="en-US" sz="1100" kern="1200" dirty="0" smtClean="0"/>
                <a:t> </a:t>
              </a:r>
            </a:p>
            <a:p>
              <a:pPr lvl="0" algn="ctr" defTabSz="889000">
                <a:lnSpc>
                  <a:spcPct val="90000"/>
                </a:lnSpc>
                <a:spcBef>
                  <a:spcPct val="0"/>
                </a:spcBef>
                <a:spcAft>
                  <a:spcPct val="35000"/>
                </a:spcAft>
              </a:pPr>
              <a:endParaRPr lang="en-US" sz="1100" kern="1200" dirty="0" smtClean="0"/>
            </a:p>
          </p:txBody>
        </p:sp>
      </p:grpSp>
      <p:grpSp>
        <p:nvGrpSpPr>
          <p:cNvPr id="7" name="Group 6"/>
          <p:cNvGrpSpPr/>
          <p:nvPr/>
        </p:nvGrpSpPr>
        <p:grpSpPr>
          <a:xfrm>
            <a:off x="4495800" y="3429000"/>
            <a:ext cx="4190999" cy="685800"/>
            <a:chOff x="4038600" y="2896084"/>
            <a:chExt cx="4190999" cy="685800"/>
          </a:xfrm>
          <a:solidFill>
            <a:schemeClr val="tx2">
              <a:lumMod val="40000"/>
              <a:lumOff val="60000"/>
            </a:schemeClr>
          </a:solidFill>
        </p:grpSpPr>
        <p:sp>
          <p:nvSpPr>
            <p:cNvPr id="17" name="Rectangle 16"/>
            <p:cNvSpPr/>
            <p:nvPr/>
          </p:nvSpPr>
          <p:spPr>
            <a:xfrm>
              <a:off x="4114800" y="2929129"/>
              <a:ext cx="4114799" cy="652755"/>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4038600" y="2896084"/>
              <a:ext cx="4114799" cy="65275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YES</a:t>
              </a:r>
              <a:endParaRPr lang="en-US" sz="2000" kern="1200" dirty="0"/>
            </a:p>
          </p:txBody>
        </p:sp>
      </p:grpSp>
      <p:grpSp>
        <p:nvGrpSpPr>
          <p:cNvPr id="8" name="Group 7"/>
          <p:cNvGrpSpPr/>
          <p:nvPr/>
        </p:nvGrpSpPr>
        <p:grpSpPr>
          <a:xfrm>
            <a:off x="457200" y="557434"/>
            <a:ext cx="8229599" cy="2183128"/>
            <a:chOff x="0" y="1015"/>
            <a:chExt cx="8229599" cy="2183128"/>
          </a:xfrm>
        </p:grpSpPr>
        <p:sp>
          <p:nvSpPr>
            <p:cNvPr id="15" name="Up Arrow Callout 14"/>
            <p:cNvSpPr/>
            <p:nvPr/>
          </p:nvSpPr>
          <p:spPr>
            <a:xfrm rot="10800000">
              <a:off x="0" y="1015"/>
              <a:ext cx="8229599" cy="2183128"/>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Up Arrow Callout 16"/>
            <p:cNvSpPr/>
            <p:nvPr/>
          </p:nvSpPr>
          <p:spPr>
            <a:xfrm>
              <a:off x="0" y="1015"/>
              <a:ext cx="8229599" cy="7662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Does simvastatin affect phosphorylation of Akt ?</a:t>
              </a:r>
              <a:endParaRPr lang="en-US" sz="2000" kern="1200" dirty="0">
                <a:solidFill>
                  <a:schemeClr val="tx1"/>
                </a:solidFill>
              </a:endParaRPr>
            </a:p>
          </p:txBody>
        </p:sp>
      </p:grpSp>
      <p:grpSp>
        <p:nvGrpSpPr>
          <p:cNvPr id="9" name="Group 8"/>
          <p:cNvGrpSpPr/>
          <p:nvPr/>
        </p:nvGrpSpPr>
        <p:grpSpPr>
          <a:xfrm>
            <a:off x="457200" y="1323712"/>
            <a:ext cx="4114799" cy="652755"/>
            <a:chOff x="0" y="767293"/>
            <a:chExt cx="4114799" cy="652755"/>
          </a:xfrm>
        </p:grpSpPr>
        <p:sp>
          <p:nvSpPr>
            <p:cNvPr id="13" name="Rectangle 12"/>
            <p:cNvSpPr/>
            <p:nvPr/>
          </p:nvSpPr>
          <p:spPr>
            <a:xfrm>
              <a:off x="0" y="767293"/>
              <a:ext cx="4114799" cy="65275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Rectangle 13"/>
            <p:cNvSpPr/>
            <p:nvPr/>
          </p:nvSpPr>
          <p:spPr>
            <a:xfrm>
              <a:off x="0" y="767293"/>
              <a:ext cx="4114799" cy="6527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Western Blot Analysis</a:t>
              </a:r>
              <a:endParaRPr lang="en-US" sz="2000" kern="1200" dirty="0"/>
            </a:p>
          </p:txBody>
        </p:sp>
      </p:grpSp>
      <p:grpSp>
        <p:nvGrpSpPr>
          <p:cNvPr id="10" name="Group 9"/>
          <p:cNvGrpSpPr/>
          <p:nvPr/>
        </p:nvGrpSpPr>
        <p:grpSpPr>
          <a:xfrm>
            <a:off x="4572000" y="1323712"/>
            <a:ext cx="4114799" cy="652755"/>
            <a:chOff x="4114800" y="767293"/>
            <a:chExt cx="4114799" cy="652755"/>
          </a:xfrm>
        </p:grpSpPr>
        <p:sp>
          <p:nvSpPr>
            <p:cNvPr id="11" name="Rectangle 10"/>
            <p:cNvSpPr/>
            <p:nvPr/>
          </p:nvSpPr>
          <p:spPr>
            <a:xfrm>
              <a:off x="4114800" y="767293"/>
              <a:ext cx="4114799" cy="65275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Rectangle 11"/>
            <p:cNvSpPr/>
            <p:nvPr/>
          </p:nvSpPr>
          <p:spPr>
            <a:xfrm>
              <a:off x="4114800" y="767293"/>
              <a:ext cx="4114799" cy="6527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YES</a:t>
              </a:r>
              <a:endParaRPr lang="en-US" sz="2000" kern="1200"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Assay</a:t>
            </a:r>
            <a:endParaRPr lang="en-US" dirty="0"/>
          </a:p>
        </p:txBody>
      </p:sp>
      <p:sp>
        <p:nvSpPr>
          <p:cNvPr id="3" name="Text Placeholder 2"/>
          <p:cNvSpPr>
            <a:spLocks noGrp="1"/>
          </p:cNvSpPr>
          <p:nvPr>
            <p:ph type="body" idx="1"/>
          </p:nvPr>
        </p:nvSpPr>
        <p:spPr/>
        <p:txBody>
          <a:bodyPr/>
          <a:lstStyle/>
          <a:p>
            <a:r>
              <a:rPr lang="en-US" dirty="0" smtClean="0"/>
              <a:t>               Simvastatin</a:t>
            </a:r>
            <a:endParaRPr lang="en-US" dirty="0"/>
          </a:p>
        </p:txBody>
      </p:sp>
      <p:pic>
        <p:nvPicPr>
          <p:cNvPr id="7" name="Content Placeholder 6" descr="SNAP-151908-0019.jpg"/>
          <p:cNvPicPr>
            <a:picLocks noGrp="1" noChangeAspect="1"/>
          </p:cNvPicPr>
          <p:nvPr>
            <p:ph sz="half" idx="2"/>
          </p:nvPr>
        </p:nvPicPr>
        <p:blipFill>
          <a:blip r:embed="rId3" cstate="print"/>
          <a:stretch>
            <a:fillRect/>
          </a:stretch>
        </p:blipFill>
        <p:spPr>
          <a:xfrm>
            <a:off x="457200" y="2636904"/>
            <a:ext cx="4040188" cy="3027230"/>
          </a:xfrm>
        </p:spPr>
      </p:pic>
      <p:sp>
        <p:nvSpPr>
          <p:cNvPr id="5" name="Text Placeholder 4"/>
          <p:cNvSpPr>
            <a:spLocks noGrp="1"/>
          </p:cNvSpPr>
          <p:nvPr>
            <p:ph type="body" sz="quarter" idx="3"/>
          </p:nvPr>
        </p:nvSpPr>
        <p:spPr/>
        <p:txBody>
          <a:bodyPr/>
          <a:lstStyle/>
          <a:p>
            <a:r>
              <a:rPr lang="en-US" dirty="0" smtClean="0"/>
              <a:t>                  Control</a:t>
            </a:r>
            <a:endParaRPr lang="en-US" dirty="0"/>
          </a:p>
        </p:txBody>
      </p:sp>
      <p:pic>
        <p:nvPicPr>
          <p:cNvPr id="8" name="Content Placeholder 7" descr="SNAP-151738-0015.jpg"/>
          <p:cNvPicPr>
            <a:picLocks noGrp="1" noChangeAspect="1"/>
          </p:cNvPicPr>
          <p:nvPr>
            <p:ph sz="quarter" idx="4"/>
          </p:nvPr>
        </p:nvPicPr>
        <p:blipFill>
          <a:blip r:embed="rId4" cstate="print"/>
          <a:stretch>
            <a:fillRect/>
          </a:stretch>
        </p:blipFill>
        <p:spPr>
          <a:xfrm>
            <a:off x="4645025" y="2636309"/>
            <a:ext cx="4041775" cy="3028419"/>
          </a:xfrm>
        </p:spPr>
      </p:pic>
      <p:cxnSp>
        <p:nvCxnSpPr>
          <p:cNvPr id="10" name="Straight Connector 9"/>
          <p:cNvCxnSpPr/>
          <p:nvPr/>
        </p:nvCxnSpPr>
        <p:spPr>
          <a:xfrm>
            <a:off x="1219200" y="5181600"/>
            <a:ext cx="167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38800" y="4953000"/>
            <a:ext cx="152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05000" y="5334000"/>
            <a:ext cx="962123" cy="369332"/>
          </a:xfrm>
          <a:prstGeom prst="rect">
            <a:avLst/>
          </a:prstGeom>
          <a:noFill/>
        </p:spPr>
        <p:txBody>
          <a:bodyPr wrap="none" rtlCol="0">
            <a:spAutoFit/>
          </a:bodyPr>
          <a:lstStyle/>
          <a:p>
            <a:r>
              <a:rPr lang="en-US" dirty="0" smtClean="0">
                <a:solidFill>
                  <a:srgbClr val="FF0000"/>
                </a:solidFill>
              </a:rPr>
              <a:t>0.23mm</a:t>
            </a:r>
            <a:endParaRPr lang="en-US" dirty="0">
              <a:solidFill>
                <a:srgbClr val="FF0000"/>
              </a:solidFill>
            </a:endParaRPr>
          </a:p>
        </p:txBody>
      </p:sp>
      <p:sp>
        <p:nvSpPr>
          <p:cNvPr id="14" name="TextBox 13"/>
          <p:cNvSpPr txBox="1"/>
          <p:nvPr/>
        </p:nvSpPr>
        <p:spPr>
          <a:xfrm>
            <a:off x="6248400" y="5345668"/>
            <a:ext cx="962123" cy="369332"/>
          </a:xfrm>
          <a:prstGeom prst="rect">
            <a:avLst/>
          </a:prstGeom>
          <a:noFill/>
        </p:spPr>
        <p:txBody>
          <a:bodyPr wrap="none" rtlCol="0">
            <a:spAutoFit/>
          </a:bodyPr>
          <a:lstStyle/>
          <a:p>
            <a:r>
              <a:rPr lang="en-US" dirty="0" smtClean="0">
                <a:solidFill>
                  <a:srgbClr val="FF0000"/>
                </a:solidFill>
              </a:rPr>
              <a:t>0.19mm</a:t>
            </a:r>
            <a:endParaRPr lang="en-US" dirty="0">
              <a:solidFill>
                <a:srgbClr val="FF0000"/>
              </a:solidFill>
            </a:endParaRPr>
          </a:p>
        </p:txBody>
      </p:sp>
      <p:sp>
        <p:nvSpPr>
          <p:cNvPr id="11" name="TextBox 10"/>
          <p:cNvSpPr txBox="1"/>
          <p:nvPr/>
        </p:nvSpPr>
        <p:spPr>
          <a:xfrm>
            <a:off x="3276600" y="1371600"/>
            <a:ext cx="3581400" cy="369332"/>
          </a:xfrm>
          <a:prstGeom prst="rect">
            <a:avLst/>
          </a:prstGeom>
          <a:noFill/>
        </p:spPr>
        <p:txBody>
          <a:bodyPr wrap="square" rtlCol="0">
            <a:spAutoFit/>
          </a:bodyPr>
          <a:lstStyle/>
          <a:p>
            <a:r>
              <a:rPr lang="en-US" dirty="0" smtClean="0"/>
              <a:t>Measured after 24 hours</a:t>
            </a:r>
            <a:endParaRPr lang="en-US" dirty="0"/>
          </a:p>
        </p:txBody>
      </p:sp>
      <p:sp>
        <p:nvSpPr>
          <p:cNvPr id="13" name="TextBox 12"/>
          <p:cNvSpPr txBox="1"/>
          <p:nvPr/>
        </p:nvSpPr>
        <p:spPr>
          <a:xfrm>
            <a:off x="2667000" y="6019800"/>
            <a:ext cx="4876800" cy="369332"/>
          </a:xfrm>
          <a:prstGeom prst="rect">
            <a:avLst/>
          </a:prstGeom>
          <a:noFill/>
        </p:spPr>
        <p:txBody>
          <a:bodyPr wrap="square" rtlCol="0">
            <a:spAutoFit/>
          </a:bodyPr>
          <a:lstStyle/>
          <a:p>
            <a:r>
              <a:rPr lang="en-US" b="1" dirty="0" smtClean="0">
                <a:solidFill>
                  <a:srgbClr val="FF0000"/>
                </a:solidFill>
              </a:rPr>
              <a:t>Simvastatin Inhibits Migration of PC 3 cells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Invasion Assay</a:t>
            </a:r>
            <a:endParaRPr lang="en-US" dirty="0"/>
          </a:p>
        </p:txBody>
      </p:sp>
      <p:pic>
        <p:nvPicPr>
          <p:cNvPr id="9" name="Content Placeholder 8" descr="Invasion assay.jpg"/>
          <p:cNvPicPr>
            <a:picLocks noGrp="1" noChangeAspect="1"/>
          </p:cNvPicPr>
          <p:nvPr>
            <p:ph idx="1"/>
          </p:nvPr>
        </p:nvPicPr>
        <p:blipFill>
          <a:blip r:embed="rId2" cstate="print"/>
          <a:stretch>
            <a:fillRect/>
          </a:stretch>
        </p:blipFill>
        <p:spPr>
          <a:xfrm>
            <a:off x="1066800" y="1600200"/>
            <a:ext cx="7162799" cy="4495799"/>
          </a:xfrm>
        </p:spPr>
      </p:pic>
      <p:sp>
        <p:nvSpPr>
          <p:cNvPr id="4" name="TextBox 3"/>
          <p:cNvSpPr txBox="1"/>
          <p:nvPr/>
        </p:nvSpPr>
        <p:spPr>
          <a:xfrm>
            <a:off x="3581400" y="2590800"/>
            <a:ext cx="2133600" cy="369332"/>
          </a:xfrm>
          <a:prstGeom prst="rect">
            <a:avLst/>
          </a:prstGeom>
          <a:noFill/>
        </p:spPr>
        <p:txBody>
          <a:bodyPr wrap="square" rtlCol="0">
            <a:spAutoFit/>
          </a:bodyPr>
          <a:lstStyle/>
          <a:p>
            <a:r>
              <a:rPr lang="en-US" dirty="0" smtClean="0">
                <a:solidFill>
                  <a:srgbClr val="FF0000"/>
                </a:solidFill>
              </a:rPr>
              <a:t>Prostate Cancer cells</a:t>
            </a:r>
            <a:endParaRPr lang="en-US" dirty="0">
              <a:solidFill>
                <a:srgbClr val="FF0000"/>
              </a:solidFill>
            </a:endParaRPr>
          </a:p>
        </p:txBody>
      </p:sp>
      <p:cxnSp>
        <p:nvCxnSpPr>
          <p:cNvPr id="6" name="Straight Arrow Connector 5"/>
          <p:cNvCxnSpPr/>
          <p:nvPr/>
        </p:nvCxnSpPr>
        <p:spPr>
          <a:xfrm rot="10800000" flipV="1">
            <a:off x="2971800" y="2895600"/>
            <a:ext cx="68580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562600" y="2971800"/>
            <a:ext cx="5334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4914900" y="3390900"/>
            <a:ext cx="16002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86200" y="4724400"/>
            <a:ext cx="1447800" cy="646331"/>
          </a:xfrm>
          <a:prstGeom prst="rect">
            <a:avLst/>
          </a:prstGeom>
          <a:noFill/>
        </p:spPr>
        <p:txBody>
          <a:bodyPr wrap="square" rtlCol="0">
            <a:spAutoFit/>
          </a:bodyPr>
          <a:lstStyle/>
          <a:p>
            <a:r>
              <a:rPr lang="en-US" dirty="0" err="1" smtClean="0">
                <a:solidFill>
                  <a:srgbClr val="FF0000"/>
                </a:solidFill>
              </a:rPr>
              <a:t>Matri</a:t>
            </a:r>
            <a:r>
              <a:rPr lang="en-US" dirty="0" smtClean="0">
                <a:solidFill>
                  <a:srgbClr val="FF0000"/>
                </a:solidFill>
              </a:rPr>
              <a:t> gel Membrane</a:t>
            </a:r>
            <a:endParaRPr lang="en-US" dirty="0">
              <a:solidFill>
                <a:srgbClr val="FF0000"/>
              </a:solidFill>
            </a:endParaRPr>
          </a:p>
        </p:txBody>
      </p:sp>
      <p:cxnSp>
        <p:nvCxnSpPr>
          <p:cNvPr id="15" name="Straight Arrow Connector 14"/>
          <p:cNvCxnSpPr/>
          <p:nvPr/>
        </p:nvCxnSpPr>
        <p:spPr>
          <a:xfrm rot="10800000">
            <a:off x="2743200" y="3886200"/>
            <a:ext cx="1219200" cy="838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47800" y="6019800"/>
            <a:ext cx="2057400" cy="369332"/>
          </a:xfrm>
          <a:prstGeom prst="rect">
            <a:avLst/>
          </a:prstGeom>
          <a:noFill/>
        </p:spPr>
        <p:txBody>
          <a:bodyPr wrap="square" rtlCol="0">
            <a:spAutoFit/>
          </a:bodyPr>
          <a:lstStyle/>
          <a:p>
            <a:r>
              <a:rPr lang="en-US" b="1" dirty="0" smtClean="0"/>
              <a:t>      Simvastatin</a:t>
            </a:r>
            <a:endParaRPr lang="en-US" b="1" dirty="0"/>
          </a:p>
        </p:txBody>
      </p:sp>
      <p:sp>
        <p:nvSpPr>
          <p:cNvPr id="17" name="TextBox 16"/>
          <p:cNvSpPr txBox="1"/>
          <p:nvPr/>
        </p:nvSpPr>
        <p:spPr>
          <a:xfrm>
            <a:off x="6324600" y="6019800"/>
            <a:ext cx="1828800" cy="381000"/>
          </a:xfrm>
          <a:prstGeom prst="rect">
            <a:avLst/>
          </a:prstGeom>
          <a:noFill/>
        </p:spPr>
        <p:txBody>
          <a:bodyPr wrap="square" rtlCol="0">
            <a:spAutoFit/>
          </a:bodyPr>
          <a:lstStyle/>
          <a:p>
            <a:r>
              <a:rPr lang="en-US" b="1" dirty="0" smtClean="0"/>
              <a:t>    Control</a:t>
            </a:r>
            <a:endParaRPr lang="en-US" b="1" dirty="0"/>
          </a:p>
        </p:txBody>
      </p:sp>
      <p:sp>
        <p:nvSpPr>
          <p:cNvPr id="18" name="TextBox 17"/>
          <p:cNvSpPr txBox="1"/>
          <p:nvPr/>
        </p:nvSpPr>
        <p:spPr>
          <a:xfrm>
            <a:off x="6553200" y="6412468"/>
            <a:ext cx="2514600" cy="369332"/>
          </a:xfrm>
          <a:prstGeom prst="rect">
            <a:avLst/>
          </a:prstGeom>
          <a:noFill/>
        </p:spPr>
        <p:txBody>
          <a:bodyPr wrap="square" rtlCol="0">
            <a:spAutoFit/>
          </a:bodyPr>
          <a:lstStyle/>
          <a:p>
            <a:r>
              <a:rPr lang="en-US" dirty="0" smtClean="0"/>
              <a:t>   Representative Image</a:t>
            </a:r>
            <a:endParaRPr lang="en-US" dirty="0"/>
          </a:p>
        </p:txBody>
      </p:sp>
      <p:sp>
        <p:nvSpPr>
          <p:cNvPr id="14" name="TextBox 13"/>
          <p:cNvSpPr txBox="1"/>
          <p:nvPr/>
        </p:nvSpPr>
        <p:spPr>
          <a:xfrm>
            <a:off x="1752600" y="6412468"/>
            <a:ext cx="4876800" cy="369332"/>
          </a:xfrm>
          <a:prstGeom prst="rect">
            <a:avLst/>
          </a:prstGeom>
          <a:noFill/>
        </p:spPr>
        <p:txBody>
          <a:bodyPr wrap="square" rtlCol="0">
            <a:spAutoFit/>
          </a:bodyPr>
          <a:lstStyle/>
          <a:p>
            <a:r>
              <a:rPr lang="en-US" b="1" dirty="0" smtClean="0">
                <a:solidFill>
                  <a:srgbClr val="FF0000"/>
                </a:solidFill>
              </a:rPr>
              <a:t>Simvastatin Inhibits invasion of PC 3 cells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Doubling Time &amp;Proliferation Assay</a:t>
            </a:r>
            <a:br>
              <a:rPr lang="en-US" dirty="0" smtClean="0"/>
            </a:br>
            <a:endParaRPr lang="en-US" dirty="0"/>
          </a:p>
        </p:txBody>
      </p:sp>
      <p:pic>
        <p:nvPicPr>
          <p:cNvPr id="4" name="Content Placeholder 3" descr="proliferation.jpg"/>
          <p:cNvPicPr>
            <a:picLocks noGrp="1" noChangeAspect="1"/>
          </p:cNvPicPr>
          <p:nvPr>
            <p:ph idx="1"/>
          </p:nvPr>
        </p:nvPicPr>
        <p:blipFill>
          <a:blip r:embed="rId2" cstate="print"/>
          <a:stretch>
            <a:fillRect/>
          </a:stretch>
        </p:blipFill>
        <p:spPr>
          <a:xfrm>
            <a:off x="1905000" y="1981200"/>
            <a:ext cx="5334000" cy="3581400"/>
          </a:xfrm>
        </p:spPr>
      </p:pic>
      <p:sp>
        <p:nvSpPr>
          <p:cNvPr id="5" name="TextBox 4"/>
          <p:cNvSpPr txBox="1"/>
          <p:nvPr/>
        </p:nvSpPr>
        <p:spPr>
          <a:xfrm>
            <a:off x="2057400" y="1371600"/>
            <a:ext cx="4876800" cy="369332"/>
          </a:xfrm>
          <a:prstGeom prst="rect">
            <a:avLst/>
          </a:prstGeom>
          <a:noFill/>
        </p:spPr>
        <p:txBody>
          <a:bodyPr wrap="square" rtlCol="0">
            <a:spAutoFit/>
          </a:bodyPr>
          <a:lstStyle/>
          <a:p>
            <a:r>
              <a:rPr lang="en-US" dirty="0" smtClean="0"/>
              <a:t>            Control                                     Simvastatin  </a:t>
            </a:r>
            <a:endParaRPr lang="en-US" dirty="0"/>
          </a:p>
        </p:txBody>
      </p:sp>
      <p:sp>
        <p:nvSpPr>
          <p:cNvPr id="6" name="TextBox 5"/>
          <p:cNvSpPr txBox="1"/>
          <p:nvPr/>
        </p:nvSpPr>
        <p:spPr>
          <a:xfrm>
            <a:off x="5638800" y="6019800"/>
            <a:ext cx="2514600" cy="369332"/>
          </a:xfrm>
          <a:prstGeom prst="rect">
            <a:avLst/>
          </a:prstGeom>
          <a:noFill/>
        </p:spPr>
        <p:txBody>
          <a:bodyPr wrap="square" rtlCol="0">
            <a:spAutoFit/>
          </a:bodyPr>
          <a:lstStyle/>
          <a:p>
            <a:r>
              <a:rPr lang="en-US" dirty="0" smtClean="0"/>
              <a:t>   Representative Image</a:t>
            </a:r>
            <a:endParaRPr lang="en-US" dirty="0"/>
          </a:p>
        </p:txBody>
      </p:sp>
      <p:sp>
        <p:nvSpPr>
          <p:cNvPr id="7" name="TextBox 6"/>
          <p:cNvSpPr txBox="1"/>
          <p:nvPr/>
        </p:nvSpPr>
        <p:spPr>
          <a:xfrm>
            <a:off x="7467600" y="2971800"/>
            <a:ext cx="1371600" cy="646331"/>
          </a:xfrm>
          <a:prstGeom prst="rect">
            <a:avLst/>
          </a:prstGeom>
          <a:noFill/>
        </p:spPr>
        <p:txBody>
          <a:bodyPr wrap="square" rtlCol="0">
            <a:spAutoFit/>
          </a:bodyPr>
          <a:lstStyle/>
          <a:p>
            <a:r>
              <a:rPr lang="en-US" dirty="0" smtClean="0">
                <a:solidFill>
                  <a:srgbClr val="FF0000"/>
                </a:solidFill>
              </a:rPr>
              <a:t>Inhibition of Proliferation</a:t>
            </a:r>
            <a:endParaRPr lang="en-US" dirty="0">
              <a:solidFill>
                <a:srgbClr val="FF0000"/>
              </a:solidFill>
            </a:endParaRPr>
          </a:p>
        </p:txBody>
      </p:sp>
      <p:cxnSp>
        <p:nvCxnSpPr>
          <p:cNvPr id="9" name="Straight Arrow Connector 8"/>
          <p:cNvCxnSpPr>
            <a:stCxn id="7" idx="1"/>
          </p:cNvCxnSpPr>
          <p:nvPr/>
        </p:nvCxnSpPr>
        <p:spPr>
          <a:xfrm rot="10800000" flipV="1">
            <a:off x="6248400" y="3294966"/>
            <a:ext cx="1219200" cy="9722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8200" y="6019800"/>
            <a:ext cx="4876800" cy="369332"/>
          </a:xfrm>
          <a:prstGeom prst="rect">
            <a:avLst/>
          </a:prstGeom>
          <a:noFill/>
        </p:spPr>
        <p:txBody>
          <a:bodyPr wrap="square" rtlCol="0">
            <a:spAutoFit/>
          </a:bodyPr>
          <a:lstStyle/>
          <a:p>
            <a:r>
              <a:rPr lang="en-US" b="1" dirty="0" smtClean="0">
                <a:solidFill>
                  <a:srgbClr val="FF0000"/>
                </a:solidFill>
              </a:rPr>
              <a:t>Simvastatin Inhibits Proliferation of PC 3 cells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nvGraphicFramePr>
        <p:xfrm>
          <a:off x="885825" y="457200"/>
          <a:ext cx="3362325"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nvGraphicFramePr>
        <p:xfrm>
          <a:off x="4352925" y="457200"/>
          <a:ext cx="3495675" cy="2971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228600" y="152400"/>
            <a:ext cx="1142999" cy="400110"/>
          </a:xfrm>
          <a:prstGeom prst="rect">
            <a:avLst/>
          </a:prstGeom>
          <a:noFill/>
        </p:spPr>
        <p:txBody>
          <a:bodyPr wrap="square" rtlCol="0">
            <a:spAutoFit/>
          </a:bodyPr>
          <a:lstStyle/>
          <a:p>
            <a:r>
              <a:rPr lang="en-US" sz="2000" dirty="0" smtClean="0"/>
              <a:t>Figure 2</a:t>
            </a:r>
            <a:endParaRPr lang="en-US" sz="2000" dirty="0"/>
          </a:p>
        </p:txBody>
      </p:sp>
      <p:sp>
        <p:nvSpPr>
          <p:cNvPr id="21" name="TextBox 20"/>
          <p:cNvSpPr txBox="1"/>
          <p:nvPr/>
        </p:nvSpPr>
        <p:spPr>
          <a:xfrm>
            <a:off x="2486025" y="3335893"/>
            <a:ext cx="1514475" cy="307777"/>
          </a:xfrm>
          <a:prstGeom prst="rect">
            <a:avLst/>
          </a:prstGeom>
          <a:noFill/>
        </p:spPr>
        <p:txBody>
          <a:bodyPr wrap="square" rtlCol="0">
            <a:spAutoFit/>
          </a:bodyPr>
          <a:lstStyle/>
          <a:p>
            <a:r>
              <a:rPr lang="en-US" sz="1400" b="1" dirty="0" err="1" smtClean="0"/>
              <a:t>Simvastatin</a:t>
            </a:r>
            <a:r>
              <a:rPr lang="en-US" sz="1400" b="1" dirty="0" smtClean="0"/>
              <a:t> (16h)</a:t>
            </a:r>
            <a:endParaRPr lang="en-US" sz="1400" b="1" dirty="0"/>
          </a:p>
        </p:txBody>
      </p:sp>
      <p:sp>
        <p:nvSpPr>
          <p:cNvPr id="22" name="TextBox 21"/>
          <p:cNvSpPr txBox="1"/>
          <p:nvPr/>
        </p:nvSpPr>
        <p:spPr>
          <a:xfrm>
            <a:off x="6038850" y="3326368"/>
            <a:ext cx="1504950" cy="307777"/>
          </a:xfrm>
          <a:prstGeom prst="rect">
            <a:avLst/>
          </a:prstGeom>
          <a:noFill/>
        </p:spPr>
        <p:txBody>
          <a:bodyPr wrap="square" rtlCol="0">
            <a:spAutoFit/>
          </a:bodyPr>
          <a:lstStyle/>
          <a:p>
            <a:r>
              <a:rPr lang="en-US" sz="1400" b="1" dirty="0" err="1" smtClean="0"/>
              <a:t>Simvastatin</a:t>
            </a:r>
            <a:r>
              <a:rPr lang="en-US" sz="1400" b="1" dirty="0" smtClean="0"/>
              <a:t> (24h)</a:t>
            </a:r>
            <a:endParaRPr lang="en-US" sz="1400" b="1" dirty="0"/>
          </a:p>
        </p:txBody>
      </p:sp>
      <p:cxnSp>
        <p:nvCxnSpPr>
          <p:cNvPr id="24" name="Straight Connector 23"/>
          <p:cNvCxnSpPr/>
          <p:nvPr/>
        </p:nvCxnSpPr>
        <p:spPr>
          <a:xfrm>
            <a:off x="2400300" y="3352800"/>
            <a:ext cx="1685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924550" y="3362325"/>
            <a:ext cx="1685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714500" y="1066800"/>
            <a:ext cx="540533" cy="276999"/>
          </a:xfrm>
          <a:prstGeom prst="rect">
            <a:avLst/>
          </a:prstGeom>
          <a:noFill/>
        </p:spPr>
        <p:txBody>
          <a:bodyPr wrap="none" rtlCol="0">
            <a:spAutoFit/>
          </a:bodyPr>
          <a:lstStyle/>
          <a:p>
            <a:r>
              <a:rPr lang="en-US" sz="1200" b="1" dirty="0" smtClean="0">
                <a:latin typeface="Arial" pitchFamily="34" charset="0"/>
                <a:cs typeface="Arial" pitchFamily="34" charset="0"/>
              </a:rPr>
              <a:t>n = 4</a:t>
            </a:r>
            <a:endParaRPr lang="en-US" sz="1200" b="1" dirty="0">
              <a:latin typeface="Arial" pitchFamily="34" charset="0"/>
              <a:cs typeface="Arial" pitchFamily="34" charset="0"/>
            </a:endParaRPr>
          </a:p>
        </p:txBody>
      </p:sp>
      <p:sp>
        <p:nvSpPr>
          <p:cNvPr id="28" name="TextBox 27"/>
          <p:cNvSpPr txBox="1"/>
          <p:nvPr/>
        </p:nvSpPr>
        <p:spPr>
          <a:xfrm>
            <a:off x="2247900" y="1828800"/>
            <a:ext cx="655949" cy="246221"/>
          </a:xfrm>
          <a:prstGeom prst="rect">
            <a:avLst/>
          </a:prstGeom>
          <a:noFill/>
        </p:spPr>
        <p:txBody>
          <a:bodyPr wrap="none" rtlCol="0">
            <a:spAutoFit/>
          </a:bodyPr>
          <a:lstStyle/>
          <a:p>
            <a:r>
              <a:rPr lang="en-US" sz="1000" b="1" i="1" dirty="0" smtClean="0">
                <a:latin typeface="Arial" pitchFamily="34" charset="0"/>
                <a:cs typeface="Arial" pitchFamily="34" charset="0"/>
              </a:rPr>
              <a:t>p</a:t>
            </a:r>
            <a:r>
              <a:rPr lang="en-US" sz="1000" b="1" dirty="0" smtClean="0">
                <a:latin typeface="Arial" pitchFamily="34" charset="0"/>
                <a:cs typeface="Arial" pitchFamily="34" charset="0"/>
              </a:rPr>
              <a:t> &lt; 0.04</a:t>
            </a:r>
          </a:p>
        </p:txBody>
      </p:sp>
      <p:sp>
        <p:nvSpPr>
          <p:cNvPr id="29" name="TextBox 28"/>
          <p:cNvSpPr txBox="1"/>
          <p:nvPr/>
        </p:nvSpPr>
        <p:spPr>
          <a:xfrm>
            <a:off x="2789474" y="1905000"/>
            <a:ext cx="655949" cy="246221"/>
          </a:xfrm>
          <a:prstGeom prst="rect">
            <a:avLst/>
          </a:prstGeom>
          <a:noFill/>
        </p:spPr>
        <p:txBody>
          <a:bodyPr wrap="none" rtlCol="0">
            <a:spAutoFit/>
          </a:bodyPr>
          <a:lstStyle/>
          <a:p>
            <a:r>
              <a:rPr lang="en-US" sz="1000" b="1" i="1" dirty="0" smtClean="0">
                <a:latin typeface="Arial" pitchFamily="34" charset="0"/>
                <a:cs typeface="Arial" pitchFamily="34" charset="0"/>
              </a:rPr>
              <a:t>p</a:t>
            </a:r>
            <a:r>
              <a:rPr lang="en-US" sz="1000" b="1" dirty="0" smtClean="0">
                <a:latin typeface="Arial" pitchFamily="34" charset="0"/>
                <a:cs typeface="Arial" pitchFamily="34" charset="0"/>
              </a:rPr>
              <a:t> &lt; 0.04</a:t>
            </a:r>
          </a:p>
        </p:txBody>
      </p:sp>
      <p:sp>
        <p:nvSpPr>
          <p:cNvPr id="30" name="TextBox 29"/>
          <p:cNvSpPr txBox="1"/>
          <p:nvPr/>
        </p:nvSpPr>
        <p:spPr>
          <a:xfrm>
            <a:off x="3427649" y="1952625"/>
            <a:ext cx="655949" cy="246221"/>
          </a:xfrm>
          <a:prstGeom prst="rect">
            <a:avLst/>
          </a:prstGeom>
          <a:noFill/>
        </p:spPr>
        <p:txBody>
          <a:bodyPr wrap="none" rtlCol="0">
            <a:spAutoFit/>
          </a:bodyPr>
          <a:lstStyle/>
          <a:p>
            <a:r>
              <a:rPr lang="en-US" sz="1000" b="1" i="1" dirty="0" smtClean="0">
                <a:latin typeface="Arial" pitchFamily="34" charset="0"/>
                <a:cs typeface="Arial" pitchFamily="34" charset="0"/>
              </a:rPr>
              <a:t>p</a:t>
            </a:r>
            <a:r>
              <a:rPr lang="en-US" sz="1000" b="1" dirty="0" smtClean="0">
                <a:latin typeface="Arial" pitchFamily="34" charset="0"/>
                <a:cs typeface="Arial" pitchFamily="34" charset="0"/>
              </a:rPr>
              <a:t> &lt; 0.05</a:t>
            </a:r>
          </a:p>
        </p:txBody>
      </p:sp>
      <p:sp>
        <p:nvSpPr>
          <p:cNvPr id="31" name="TextBox 30"/>
          <p:cNvSpPr txBox="1"/>
          <p:nvPr/>
        </p:nvSpPr>
        <p:spPr>
          <a:xfrm>
            <a:off x="5753100" y="1828800"/>
            <a:ext cx="797013" cy="246221"/>
          </a:xfrm>
          <a:prstGeom prst="rect">
            <a:avLst/>
          </a:prstGeom>
          <a:noFill/>
        </p:spPr>
        <p:txBody>
          <a:bodyPr wrap="none" rtlCol="0">
            <a:spAutoFit/>
          </a:bodyPr>
          <a:lstStyle/>
          <a:p>
            <a:r>
              <a:rPr lang="en-US" sz="1000" b="1" i="1" dirty="0" smtClean="0">
                <a:latin typeface="Arial" pitchFamily="34" charset="0"/>
                <a:cs typeface="Arial" pitchFamily="34" charset="0"/>
              </a:rPr>
              <a:t>p</a:t>
            </a:r>
            <a:r>
              <a:rPr lang="en-US" sz="1000" b="1" dirty="0" smtClean="0">
                <a:latin typeface="Arial" pitchFamily="34" charset="0"/>
                <a:cs typeface="Arial" pitchFamily="34" charset="0"/>
              </a:rPr>
              <a:t> &lt; 0.0002</a:t>
            </a:r>
          </a:p>
        </p:txBody>
      </p:sp>
      <p:sp>
        <p:nvSpPr>
          <p:cNvPr id="32" name="TextBox 31"/>
          <p:cNvSpPr txBox="1"/>
          <p:nvPr/>
        </p:nvSpPr>
        <p:spPr>
          <a:xfrm>
            <a:off x="6419850" y="1962150"/>
            <a:ext cx="726481" cy="246221"/>
          </a:xfrm>
          <a:prstGeom prst="rect">
            <a:avLst/>
          </a:prstGeom>
          <a:noFill/>
        </p:spPr>
        <p:txBody>
          <a:bodyPr wrap="none" rtlCol="0">
            <a:spAutoFit/>
          </a:bodyPr>
          <a:lstStyle/>
          <a:p>
            <a:r>
              <a:rPr lang="en-US" sz="1000" b="1" i="1" dirty="0" smtClean="0">
                <a:latin typeface="Arial" pitchFamily="34" charset="0"/>
                <a:cs typeface="Arial" pitchFamily="34" charset="0"/>
              </a:rPr>
              <a:t>p</a:t>
            </a:r>
            <a:r>
              <a:rPr lang="en-US" sz="1000" b="1" dirty="0" smtClean="0">
                <a:latin typeface="Arial" pitchFamily="34" charset="0"/>
                <a:cs typeface="Arial" pitchFamily="34" charset="0"/>
              </a:rPr>
              <a:t> &lt; 0.001</a:t>
            </a:r>
          </a:p>
        </p:txBody>
      </p:sp>
      <p:sp>
        <p:nvSpPr>
          <p:cNvPr id="33" name="TextBox 32"/>
          <p:cNvSpPr txBox="1"/>
          <p:nvPr/>
        </p:nvSpPr>
        <p:spPr>
          <a:xfrm>
            <a:off x="7085249" y="2266176"/>
            <a:ext cx="726481" cy="246221"/>
          </a:xfrm>
          <a:prstGeom prst="rect">
            <a:avLst/>
          </a:prstGeom>
          <a:noFill/>
        </p:spPr>
        <p:txBody>
          <a:bodyPr wrap="none" rtlCol="0">
            <a:spAutoFit/>
          </a:bodyPr>
          <a:lstStyle/>
          <a:p>
            <a:r>
              <a:rPr lang="en-US" sz="1000" b="1" i="1" dirty="0" smtClean="0">
                <a:latin typeface="Arial" pitchFamily="34" charset="0"/>
                <a:cs typeface="Arial" pitchFamily="34" charset="0"/>
              </a:rPr>
              <a:t>p</a:t>
            </a:r>
            <a:r>
              <a:rPr lang="en-US" sz="1000" b="1" dirty="0" smtClean="0">
                <a:latin typeface="Arial" pitchFamily="34" charset="0"/>
                <a:cs typeface="Arial" pitchFamily="34" charset="0"/>
              </a:rPr>
              <a:t> &lt; 0.001</a:t>
            </a:r>
          </a:p>
        </p:txBody>
      </p:sp>
      <p:sp>
        <p:nvSpPr>
          <p:cNvPr id="34" name="TextBox 33"/>
          <p:cNvSpPr txBox="1"/>
          <p:nvPr/>
        </p:nvSpPr>
        <p:spPr>
          <a:xfrm>
            <a:off x="5105400" y="923925"/>
            <a:ext cx="540533" cy="276999"/>
          </a:xfrm>
          <a:prstGeom prst="rect">
            <a:avLst/>
          </a:prstGeom>
          <a:noFill/>
        </p:spPr>
        <p:txBody>
          <a:bodyPr wrap="none" rtlCol="0">
            <a:spAutoFit/>
          </a:bodyPr>
          <a:lstStyle/>
          <a:p>
            <a:r>
              <a:rPr lang="en-US" sz="1200" b="1" dirty="0" smtClean="0">
                <a:latin typeface="Arial" pitchFamily="34" charset="0"/>
                <a:cs typeface="Arial" pitchFamily="34" charset="0"/>
              </a:rPr>
              <a:t>n = 4</a:t>
            </a:r>
            <a:endParaRPr lang="en-US" sz="1200" b="1" dirty="0">
              <a:latin typeface="Arial" pitchFamily="34" charset="0"/>
              <a:cs typeface="Arial" pitchFamily="34" charset="0"/>
            </a:endParaRPr>
          </a:p>
        </p:txBody>
      </p:sp>
      <p:graphicFrame>
        <p:nvGraphicFramePr>
          <p:cNvPr id="15" name="Chart 14"/>
          <p:cNvGraphicFramePr/>
          <p:nvPr/>
        </p:nvGraphicFramePr>
        <p:xfrm>
          <a:off x="4495800" y="4016573"/>
          <a:ext cx="4267200" cy="2758511"/>
        </p:xfrm>
        <a:graphic>
          <a:graphicData uri="http://schemas.openxmlformats.org/drawingml/2006/chart">
            <c:chart xmlns:c="http://schemas.openxmlformats.org/drawingml/2006/chart" xmlns:r="http://schemas.openxmlformats.org/officeDocument/2006/relationships" r:id="rId5"/>
          </a:graphicData>
        </a:graphic>
      </p:graphicFrame>
      <p:sp>
        <p:nvSpPr>
          <p:cNvPr id="41" name="TextBox 40"/>
          <p:cNvSpPr txBox="1"/>
          <p:nvPr/>
        </p:nvSpPr>
        <p:spPr>
          <a:xfrm>
            <a:off x="5524500" y="4509730"/>
            <a:ext cx="540533" cy="276999"/>
          </a:xfrm>
          <a:prstGeom prst="rect">
            <a:avLst/>
          </a:prstGeom>
          <a:noFill/>
        </p:spPr>
        <p:txBody>
          <a:bodyPr wrap="none" rtlCol="0">
            <a:spAutoFit/>
          </a:bodyPr>
          <a:lstStyle/>
          <a:p>
            <a:r>
              <a:rPr lang="en-US" sz="1200" b="1" dirty="0" smtClean="0">
                <a:latin typeface="Arial" pitchFamily="34" charset="0"/>
                <a:cs typeface="Arial" pitchFamily="34" charset="0"/>
              </a:rPr>
              <a:t>n = 4</a:t>
            </a:r>
            <a:endParaRPr lang="en-US" sz="1200" b="1" dirty="0">
              <a:latin typeface="Arial" pitchFamily="34" charset="0"/>
              <a:cs typeface="Arial" pitchFamily="34" charset="0"/>
            </a:endParaRPr>
          </a:p>
        </p:txBody>
      </p:sp>
      <p:sp>
        <p:nvSpPr>
          <p:cNvPr id="42" name="TextBox 41"/>
          <p:cNvSpPr txBox="1"/>
          <p:nvPr/>
        </p:nvSpPr>
        <p:spPr>
          <a:xfrm>
            <a:off x="5562600" y="5943600"/>
            <a:ext cx="655949" cy="246221"/>
          </a:xfrm>
          <a:prstGeom prst="rect">
            <a:avLst/>
          </a:prstGeom>
          <a:noFill/>
        </p:spPr>
        <p:txBody>
          <a:bodyPr wrap="none" rtlCol="0">
            <a:spAutoFit/>
          </a:bodyPr>
          <a:lstStyle/>
          <a:p>
            <a:r>
              <a:rPr lang="en-US" sz="1000" b="1" i="1" dirty="0" smtClean="0">
                <a:latin typeface="Arial" pitchFamily="34" charset="0"/>
                <a:cs typeface="Arial" pitchFamily="34" charset="0"/>
              </a:rPr>
              <a:t>p</a:t>
            </a:r>
            <a:r>
              <a:rPr lang="en-US" sz="1000" b="1" dirty="0" smtClean="0">
                <a:latin typeface="Arial" pitchFamily="34" charset="0"/>
                <a:cs typeface="Arial" pitchFamily="34" charset="0"/>
              </a:rPr>
              <a:t> &lt; 0.03</a:t>
            </a:r>
          </a:p>
        </p:txBody>
      </p:sp>
      <p:sp>
        <p:nvSpPr>
          <p:cNvPr id="43" name="TextBox 42"/>
          <p:cNvSpPr txBox="1"/>
          <p:nvPr/>
        </p:nvSpPr>
        <p:spPr>
          <a:xfrm>
            <a:off x="6748132" y="5649433"/>
            <a:ext cx="726481" cy="246221"/>
          </a:xfrm>
          <a:prstGeom prst="rect">
            <a:avLst/>
          </a:prstGeom>
          <a:noFill/>
        </p:spPr>
        <p:txBody>
          <a:bodyPr wrap="none" rtlCol="0">
            <a:spAutoFit/>
          </a:bodyPr>
          <a:lstStyle/>
          <a:p>
            <a:r>
              <a:rPr lang="en-US" sz="1000" b="1" i="1" dirty="0" smtClean="0">
                <a:latin typeface="Arial" pitchFamily="34" charset="0"/>
                <a:cs typeface="Arial" pitchFamily="34" charset="0"/>
              </a:rPr>
              <a:t>p</a:t>
            </a:r>
            <a:r>
              <a:rPr lang="en-US" sz="1000" b="1" dirty="0" smtClean="0">
                <a:latin typeface="Arial" pitchFamily="34" charset="0"/>
                <a:cs typeface="Arial" pitchFamily="34" charset="0"/>
              </a:rPr>
              <a:t> &lt; 0.005</a:t>
            </a:r>
          </a:p>
        </p:txBody>
      </p:sp>
      <p:sp>
        <p:nvSpPr>
          <p:cNvPr id="44" name="TextBox 43"/>
          <p:cNvSpPr txBox="1"/>
          <p:nvPr/>
        </p:nvSpPr>
        <p:spPr>
          <a:xfrm>
            <a:off x="7391400" y="5464373"/>
            <a:ext cx="726481" cy="246221"/>
          </a:xfrm>
          <a:prstGeom prst="rect">
            <a:avLst/>
          </a:prstGeom>
          <a:noFill/>
        </p:spPr>
        <p:txBody>
          <a:bodyPr wrap="none" rtlCol="0">
            <a:spAutoFit/>
          </a:bodyPr>
          <a:lstStyle/>
          <a:p>
            <a:r>
              <a:rPr lang="en-US" sz="1000" b="1" i="1" dirty="0" smtClean="0">
                <a:latin typeface="Arial" pitchFamily="34" charset="0"/>
                <a:cs typeface="Arial" pitchFamily="34" charset="0"/>
              </a:rPr>
              <a:t>p</a:t>
            </a:r>
            <a:r>
              <a:rPr lang="en-US" sz="1000" b="1" dirty="0" smtClean="0">
                <a:latin typeface="Arial" pitchFamily="34" charset="0"/>
                <a:cs typeface="Arial" pitchFamily="34" charset="0"/>
              </a:rPr>
              <a:t> &lt; 0.003</a:t>
            </a:r>
          </a:p>
        </p:txBody>
      </p:sp>
      <p:sp>
        <p:nvSpPr>
          <p:cNvPr id="47" name="TextBox 46"/>
          <p:cNvSpPr txBox="1"/>
          <p:nvPr/>
        </p:nvSpPr>
        <p:spPr>
          <a:xfrm>
            <a:off x="6000750" y="6474023"/>
            <a:ext cx="1485900" cy="307777"/>
          </a:xfrm>
          <a:prstGeom prst="rect">
            <a:avLst/>
          </a:prstGeom>
          <a:noFill/>
        </p:spPr>
        <p:txBody>
          <a:bodyPr wrap="square" rtlCol="0">
            <a:spAutoFit/>
          </a:bodyPr>
          <a:lstStyle/>
          <a:p>
            <a:r>
              <a:rPr lang="en-US" sz="1400" b="1" dirty="0" err="1" smtClean="0"/>
              <a:t>Simvastatin</a:t>
            </a:r>
            <a:r>
              <a:rPr lang="en-US" sz="1400" b="1" dirty="0" smtClean="0"/>
              <a:t> (µM)</a:t>
            </a:r>
            <a:endParaRPr lang="en-US" sz="1400" b="1" dirty="0"/>
          </a:p>
        </p:txBody>
      </p:sp>
      <p:cxnSp>
        <p:nvCxnSpPr>
          <p:cNvPr id="48" name="Straight Connector 47"/>
          <p:cNvCxnSpPr/>
          <p:nvPr/>
        </p:nvCxnSpPr>
        <p:spPr>
          <a:xfrm>
            <a:off x="5895975" y="6512123"/>
            <a:ext cx="1685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000750" y="6273998"/>
            <a:ext cx="533400" cy="276999"/>
          </a:xfrm>
          <a:prstGeom prst="rect">
            <a:avLst/>
          </a:prstGeom>
          <a:noFill/>
        </p:spPr>
        <p:txBody>
          <a:bodyPr wrap="square" rtlCol="0">
            <a:spAutoFit/>
          </a:bodyPr>
          <a:lstStyle/>
          <a:p>
            <a:r>
              <a:rPr lang="en-US" sz="1200" b="1" dirty="0" smtClean="0"/>
              <a:t>25</a:t>
            </a:r>
            <a:endParaRPr lang="en-US" sz="1200" b="1" dirty="0"/>
          </a:p>
        </p:txBody>
      </p:sp>
      <p:sp>
        <p:nvSpPr>
          <p:cNvPr id="50" name="TextBox 49"/>
          <p:cNvSpPr txBox="1"/>
          <p:nvPr/>
        </p:nvSpPr>
        <p:spPr>
          <a:xfrm>
            <a:off x="7153275" y="6273998"/>
            <a:ext cx="533400" cy="276999"/>
          </a:xfrm>
          <a:prstGeom prst="rect">
            <a:avLst/>
          </a:prstGeom>
          <a:noFill/>
        </p:spPr>
        <p:txBody>
          <a:bodyPr wrap="square" rtlCol="0">
            <a:spAutoFit/>
          </a:bodyPr>
          <a:lstStyle/>
          <a:p>
            <a:r>
              <a:rPr lang="en-US" sz="1200" b="1" dirty="0" smtClean="0"/>
              <a:t>100</a:t>
            </a:r>
            <a:endParaRPr lang="en-US" sz="1200" b="1" dirty="0"/>
          </a:p>
        </p:txBody>
      </p:sp>
      <p:cxnSp>
        <p:nvCxnSpPr>
          <p:cNvPr id="54" name="Straight Connector 53"/>
          <p:cNvCxnSpPr/>
          <p:nvPr/>
        </p:nvCxnSpPr>
        <p:spPr>
          <a:xfrm>
            <a:off x="5534025" y="6300430"/>
            <a:ext cx="228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939584" y="609600"/>
            <a:ext cx="317716" cy="369332"/>
          </a:xfrm>
          <a:prstGeom prst="rect">
            <a:avLst/>
          </a:prstGeom>
          <a:noFill/>
        </p:spPr>
        <p:txBody>
          <a:bodyPr wrap="none" rtlCol="0">
            <a:spAutoFit/>
          </a:bodyPr>
          <a:lstStyle/>
          <a:p>
            <a:r>
              <a:rPr lang="en-US" dirty="0" smtClean="0"/>
              <a:t>A</a:t>
            </a:r>
            <a:endParaRPr lang="en-US" dirty="0"/>
          </a:p>
        </p:txBody>
      </p:sp>
      <p:sp>
        <p:nvSpPr>
          <p:cNvPr id="55" name="TextBox 54"/>
          <p:cNvSpPr txBox="1"/>
          <p:nvPr/>
        </p:nvSpPr>
        <p:spPr>
          <a:xfrm>
            <a:off x="4343400" y="609600"/>
            <a:ext cx="309700" cy="369332"/>
          </a:xfrm>
          <a:prstGeom prst="rect">
            <a:avLst/>
          </a:prstGeom>
          <a:noFill/>
        </p:spPr>
        <p:txBody>
          <a:bodyPr wrap="none" rtlCol="0">
            <a:spAutoFit/>
          </a:bodyPr>
          <a:lstStyle/>
          <a:p>
            <a:r>
              <a:rPr lang="en-US" dirty="0" smtClean="0"/>
              <a:t>B</a:t>
            </a:r>
            <a:endParaRPr lang="en-US" dirty="0"/>
          </a:p>
        </p:txBody>
      </p:sp>
      <p:sp>
        <p:nvSpPr>
          <p:cNvPr id="57" name="TextBox 56"/>
          <p:cNvSpPr txBox="1"/>
          <p:nvPr/>
        </p:nvSpPr>
        <p:spPr>
          <a:xfrm>
            <a:off x="4442591" y="3709843"/>
            <a:ext cx="327334" cy="369332"/>
          </a:xfrm>
          <a:prstGeom prst="rect">
            <a:avLst/>
          </a:prstGeom>
          <a:noFill/>
        </p:spPr>
        <p:txBody>
          <a:bodyPr wrap="none" rtlCol="0">
            <a:spAutoFit/>
          </a:bodyPr>
          <a:lstStyle/>
          <a:p>
            <a:r>
              <a:rPr lang="en-US" dirty="0" smtClean="0"/>
              <a:t>D</a:t>
            </a:r>
            <a:endParaRPr lang="en-US" dirty="0"/>
          </a:p>
        </p:txBody>
      </p:sp>
      <p:grpSp>
        <p:nvGrpSpPr>
          <p:cNvPr id="2" name="Group 50"/>
          <p:cNvGrpSpPr/>
          <p:nvPr/>
        </p:nvGrpSpPr>
        <p:grpSpPr>
          <a:xfrm>
            <a:off x="762000" y="3733800"/>
            <a:ext cx="3657600" cy="3048000"/>
            <a:chOff x="457200" y="3886200"/>
            <a:chExt cx="3429000" cy="2838450"/>
          </a:xfrm>
        </p:grpSpPr>
        <p:graphicFrame>
          <p:nvGraphicFramePr>
            <p:cNvPr id="60" name="Chart 59"/>
            <p:cNvGraphicFramePr/>
            <p:nvPr/>
          </p:nvGraphicFramePr>
          <p:xfrm>
            <a:off x="457200" y="3886200"/>
            <a:ext cx="3429000" cy="2838450"/>
          </p:xfrm>
          <a:graphic>
            <a:graphicData uri="http://schemas.openxmlformats.org/drawingml/2006/chart">
              <c:chart xmlns:c="http://schemas.openxmlformats.org/drawingml/2006/chart" xmlns:r="http://schemas.openxmlformats.org/officeDocument/2006/relationships" r:id="rId6"/>
            </a:graphicData>
          </a:graphic>
        </p:graphicFrame>
        <p:sp>
          <p:nvSpPr>
            <p:cNvPr id="61" name="TextBox 60"/>
            <p:cNvSpPr txBox="1"/>
            <p:nvPr/>
          </p:nvSpPr>
          <p:spPr>
            <a:xfrm>
              <a:off x="1314450" y="4382929"/>
              <a:ext cx="540533" cy="276999"/>
            </a:xfrm>
            <a:prstGeom prst="rect">
              <a:avLst/>
            </a:prstGeom>
            <a:noFill/>
          </p:spPr>
          <p:txBody>
            <a:bodyPr wrap="none" rtlCol="0">
              <a:spAutoFit/>
            </a:bodyPr>
            <a:lstStyle/>
            <a:p>
              <a:r>
                <a:rPr lang="en-US" sz="1200" b="1" dirty="0" smtClean="0">
                  <a:latin typeface="Arial" pitchFamily="34" charset="0"/>
                  <a:cs typeface="Arial" pitchFamily="34" charset="0"/>
                </a:rPr>
                <a:t>n = 3</a:t>
              </a:r>
              <a:endParaRPr lang="en-US" sz="1200" b="1" dirty="0">
                <a:latin typeface="Arial" pitchFamily="34" charset="0"/>
                <a:cs typeface="Arial" pitchFamily="34" charset="0"/>
              </a:endParaRPr>
            </a:p>
          </p:txBody>
        </p:sp>
        <p:sp>
          <p:nvSpPr>
            <p:cNvPr id="62" name="TextBox 61"/>
            <p:cNvSpPr txBox="1"/>
            <p:nvPr/>
          </p:nvSpPr>
          <p:spPr>
            <a:xfrm>
              <a:off x="1551504" y="4755118"/>
              <a:ext cx="734496" cy="246221"/>
            </a:xfrm>
            <a:prstGeom prst="rect">
              <a:avLst/>
            </a:prstGeom>
            <a:noFill/>
          </p:spPr>
          <p:txBody>
            <a:bodyPr wrap="none" rtlCol="0">
              <a:spAutoFit/>
            </a:bodyPr>
            <a:lstStyle/>
            <a:p>
              <a:r>
                <a:rPr lang="en-US" sz="1000" b="1" i="1" dirty="0" smtClean="0">
                  <a:latin typeface="Arial" pitchFamily="34" charset="0"/>
                  <a:cs typeface="Arial" pitchFamily="34" charset="0"/>
                </a:rPr>
                <a:t>p</a:t>
              </a:r>
              <a:r>
                <a:rPr lang="en-US" sz="1000" b="1" dirty="0" smtClean="0">
                  <a:latin typeface="Arial" pitchFamily="34" charset="0"/>
                  <a:cs typeface="Arial" pitchFamily="34" charset="0"/>
                </a:rPr>
                <a:t> &lt; </a:t>
              </a:r>
              <a:r>
                <a:rPr lang="en-US" sz="1000" b="1" dirty="0" smtClean="0"/>
                <a:t>0.005</a:t>
              </a:r>
              <a:r>
                <a:rPr lang="en-US" sz="1000" dirty="0" smtClean="0"/>
                <a:t> </a:t>
              </a:r>
              <a:endParaRPr lang="en-US" sz="1000" b="1" dirty="0" smtClean="0">
                <a:latin typeface="Arial" pitchFamily="34" charset="0"/>
                <a:cs typeface="Arial" pitchFamily="34" charset="0"/>
              </a:endParaRPr>
            </a:p>
          </p:txBody>
        </p:sp>
        <p:sp>
          <p:nvSpPr>
            <p:cNvPr id="63" name="TextBox 62"/>
            <p:cNvSpPr txBox="1"/>
            <p:nvPr/>
          </p:nvSpPr>
          <p:spPr>
            <a:xfrm>
              <a:off x="2667000" y="4038600"/>
              <a:ext cx="639919" cy="246221"/>
            </a:xfrm>
            <a:prstGeom prst="rect">
              <a:avLst/>
            </a:prstGeom>
            <a:noFill/>
          </p:spPr>
          <p:txBody>
            <a:bodyPr wrap="none" rtlCol="0">
              <a:spAutoFit/>
            </a:bodyPr>
            <a:lstStyle/>
            <a:p>
              <a:r>
                <a:rPr lang="en-US" sz="1000" b="1" i="1" dirty="0" smtClean="0">
                  <a:latin typeface="Arial" pitchFamily="34" charset="0"/>
                  <a:cs typeface="Arial" pitchFamily="34" charset="0"/>
                </a:rPr>
                <a:t>p</a:t>
              </a:r>
              <a:r>
                <a:rPr lang="en-US" sz="1000" b="1" dirty="0" smtClean="0">
                  <a:latin typeface="Arial" pitchFamily="34" charset="0"/>
                  <a:cs typeface="Arial" pitchFamily="34" charset="0"/>
                </a:rPr>
                <a:t> &lt; </a:t>
              </a:r>
              <a:r>
                <a:rPr lang="en-US" sz="1000" b="1" dirty="0" smtClean="0"/>
                <a:t>0.01</a:t>
              </a:r>
              <a:endParaRPr lang="en-US" sz="1000" b="1" dirty="0" smtClean="0">
                <a:latin typeface="Arial" pitchFamily="34" charset="0"/>
                <a:cs typeface="Arial" pitchFamily="34" charset="0"/>
              </a:endParaRPr>
            </a:p>
          </p:txBody>
        </p:sp>
      </p:grpSp>
      <p:sp>
        <p:nvSpPr>
          <p:cNvPr id="64" name="TextBox 63"/>
          <p:cNvSpPr txBox="1"/>
          <p:nvPr/>
        </p:nvSpPr>
        <p:spPr>
          <a:xfrm>
            <a:off x="6125851" y="5791200"/>
            <a:ext cx="797013" cy="246221"/>
          </a:xfrm>
          <a:prstGeom prst="rect">
            <a:avLst/>
          </a:prstGeom>
          <a:noFill/>
        </p:spPr>
        <p:txBody>
          <a:bodyPr wrap="none" rtlCol="0">
            <a:spAutoFit/>
          </a:bodyPr>
          <a:lstStyle/>
          <a:p>
            <a:r>
              <a:rPr lang="en-US" sz="1000" b="1" i="1" dirty="0" smtClean="0">
                <a:latin typeface="Arial" pitchFamily="34" charset="0"/>
                <a:cs typeface="Arial" pitchFamily="34" charset="0"/>
              </a:rPr>
              <a:t>p</a:t>
            </a:r>
            <a:r>
              <a:rPr lang="en-US" sz="1000" b="1" dirty="0" smtClean="0">
                <a:latin typeface="Arial" pitchFamily="34" charset="0"/>
                <a:cs typeface="Arial" pitchFamily="34" charset="0"/>
              </a:rPr>
              <a:t> &lt; 0.0002</a:t>
            </a:r>
          </a:p>
        </p:txBody>
      </p:sp>
      <p:sp>
        <p:nvSpPr>
          <p:cNvPr id="36" name="TextBox 35"/>
          <p:cNvSpPr txBox="1"/>
          <p:nvPr/>
        </p:nvSpPr>
        <p:spPr>
          <a:xfrm>
            <a:off x="1905000" y="152400"/>
            <a:ext cx="5867400" cy="369332"/>
          </a:xfrm>
          <a:prstGeom prst="rect">
            <a:avLst/>
          </a:prstGeom>
          <a:noFill/>
        </p:spPr>
        <p:txBody>
          <a:bodyPr wrap="square" rtlCol="0">
            <a:spAutoFit/>
          </a:bodyPr>
          <a:lstStyle/>
          <a:p>
            <a:r>
              <a:rPr lang="en-US" b="1" dirty="0" smtClean="0">
                <a:solidFill>
                  <a:srgbClr val="FF0000"/>
                </a:solidFill>
              </a:rPr>
              <a:t>Simvastatin Inhibits Migration  and Invasion of PC 3 cells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52400"/>
            <a:ext cx="1142999" cy="400110"/>
          </a:xfrm>
          <a:prstGeom prst="rect">
            <a:avLst/>
          </a:prstGeom>
          <a:noFill/>
        </p:spPr>
        <p:txBody>
          <a:bodyPr wrap="square" rtlCol="0">
            <a:spAutoFit/>
          </a:bodyPr>
          <a:lstStyle/>
          <a:p>
            <a:r>
              <a:rPr lang="en-US" sz="2000" dirty="0" smtClean="0"/>
              <a:t>Figure 3</a:t>
            </a:r>
            <a:endParaRPr lang="en-US" sz="2000" dirty="0"/>
          </a:p>
        </p:txBody>
      </p:sp>
      <p:grpSp>
        <p:nvGrpSpPr>
          <p:cNvPr id="2" name="Group 28"/>
          <p:cNvGrpSpPr/>
          <p:nvPr/>
        </p:nvGrpSpPr>
        <p:grpSpPr>
          <a:xfrm>
            <a:off x="609599" y="1219200"/>
            <a:ext cx="3733801" cy="4648200"/>
            <a:chOff x="609599" y="1219200"/>
            <a:chExt cx="3733801" cy="4648200"/>
          </a:xfrm>
        </p:grpSpPr>
        <p:graphicFrame>
          <p:nvGraphicFramePr>
            <p:cNvPr id="6" name="Chart 5"/>
            <p:cNvGraphicFramePr>
              <a:graphicFrameLocks/>
            </p:cNvGraphicFramePr>
            <p:nvPr>
              <p:extLst>
                <p:ext uri="{D42A27DB-BD31-4B8C-83A1-F6EECF244321}">
                  <p14:modId xmlns:p14="http://schemas.microsoft.com/office/powerpoint/2010/main" xmlns="" val="721480852"/>
                </p:ext>
              </p:extLst>
            </p:nvPr>
          </p:nvGraphicFramePr>
          <p:xfrm>
            <a:off x="838200" y="1219200"/>
            <a:ext cx="3505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rot="16200000">
              <a:off x="-144485" y="3040084"/>
              <a:ext cx="1815946" cy="307777"/>
            </a:xfrm>
            <a:prstGeom prst="rect">
              <a:avLst/>
            </a:prstGeom>
            <a:noFill/>
          </p:spPr>
          <p:txBody>
            <a:bodyPr wrap="none" rtlCol="0">
              <a:spAutoFit/>
            </a:bodyPr>
            <a:lstStyle/>
            <a:p>
              <a:r>
                <a:rPr lang="en-US" sz="1400" b="1" dirty="0" smtClean="0"/>
                <a:t>Doubling time (hours)</a:t>
              </a:r>
              <a:endParaRPr lang="en-US" sz="1400" b="1" dirty="0"/>
            </a:p>
          </p:txBody>
        </p:sp>
        <p:sp>
          <p:nvSpPr>
            <p:cNvPr id="10" name="TextBox 9"/>
            <p:cNvSpPr txBox="1"/>
            <p:nvPr/>
          </p:nvSpPr>
          <p:spPr>
            <a:xfrm>
              <a:off x="2619375" y="5076825"/>
              <a:ext cx="428625" cy="276999"/>
            </a:xfrm>
            <a:prstGeom prst="rect">
              <a:avLst/>
            </a:prstGeom>
            <a:noFill/>
          </p:spPr>
          <p:txBody>
            <a:bodyPr wrap="square" rtlCol="0">
              <a:spAutoFit/>
            </a:bodyPr>
            <a:lstStyle/>
            <a:p>
              <a:r>
                <a:rPr lang="en-US" sz="1200" b="1" dirty="0" smtClean="0"/>
                <a:t>25</a:t>
              </a:r>
              <a:endParaRPr lang="en-US" sz="1200" b="1" dirty="0"/>
            </a:p>
          </p:txBody>
        </p:sp>
        <p:sp>
          <p:nvSpPr>
            <p:cNvPr id="11" name="TextBox 10"/>
            <p:cNvSpPr txBox="1"/>
            <p:nvPr/>
          </p:nvSpPr>
          <p:spPr>
            <a:xfrm>
              <a:off x="3505200" y="5076825"/>
              <a:ext cx="428625" cy="276999"/>
            </a:xfrm>
            <a:prstGeom prst="rect">
              <a:avLst/>
            </a:prstGeom>
            <a:noFill/>
          </p:spPr>
          <p:txBody>
            <a:bodyPr wrap="square" rtlCol="0">
              <a:spAutoFit/>
            </a:bodyPr>
            <a:lstStyle/>
            <a:p>
              <a:r>
                <a:rPr lang="en-US" sz="1200" b="1" dirty="0" smtClean="0"/>
                <a:t>100</a:t>
              </a:r>
              <a:endParaRPr lang="en-US" sz="1200" b="1" dirty="0"/>
            </a:p>
          </p:txBody>
        </p:sp>
        <p:cxnSp>
          <p:nvCxnSpPr>
            <p:cNvPr id="15" name="Straight Connector 14"/>
            <p:cNvCxnSpPr/>
            <p:nvPr/>
          </p:nvCxnSpPr>
          <p:spPr>
            <a:xfrm>
              <a:off x="1371600" y="5106569"/>
              <a:ext cx="2819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33525" y="5057775"/>
              <a:ext cx="685800" cy="276999"/>
            </a:xfrm>
            <a:prstGeom prst="rect">
              <a:avLst/>
            </a:prstGeom>
            <a:noFill/>
          </p:spPr>
          <p:txBody>
            <a:bodyPr wrap="square" rtlCol="0">
              <a:spAutoFit/>
            </a:bodyPr>
            <a:lstStyle/>
            <a:p>
              <a:r>
                <a:rPr lang="en-US" sz="1200" b="1" dirty="0" smtClean="0"/>
                <a:t>Control</a:t>
              </a:r>
              <a:endParaRPr lang="en-US" sz="1200" b="1" dirty="0"/>
            </a:p>
          </p:txBody>
        </p:sp>
        <p:cxnSp>
          <p:nvCxnSpPr>
            <p:cNvPr id="20" name="Straight Connector 19"/>
            <p:cNvCxnSpPr/>
            <p:nvPr/>
          </p:nvCxnSpPr>
          <p:spPr>
            <a:xfrm>
              <a:off x="2600325" y="5334000"/>
              <a:ext cx="1295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8" name="Chart 7"/>
          <p:cNvGraphicFramePr/>
          <p:nvPr/>
        </p:nvGraphicFramePr>
        <p:xfrm>
          <a:off x="4495800" y="1219200"/>
          <a:ext cx="3505200" cy="4648200"/>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p:cNvSpPr txBox="1"/>
          <p:nvPr/>
        </p:nvSpPr>
        <p:spPr>
          <a:xfrm>
            <a:off x="5991225" y="5063649"/>
            <a:ext cx="428625" cy="281616"/>
          </a:xfrm>
          <a:prstGeom prst="rect">
            <a:avLst/>
          </a:prstGeom>
          <a:noFill/>
        </p:spPr>
        <p:txBody>
          <a:bodyPr wrap="square" rtlCol="0">
            <a:spAutoFit/>
          </a:bodyPr>
          <a:lstStyle/>
          <a:p>
            <a:r>
              <a:rPr lang="en-US" sz="1200" b="1" dirty="0" smtClean="0"/>
              <a:t>25</a:t>
            </a:r>
            <a:endParaRPr lang="en-US" sz="1200" b="1" dirty="0"/>
          </a:p>
        </p:txBody>
      </p:sp>
      <p:sp>
        <p:nvSpPr>
          <p:cNvPr id="22" name="TextBox 21"/>
          <p:cNvSpPr txBox="1"/>
          <p:nvPr/>
        </p:nvSpPr>
        <p:spPr>
          <a:xfrm>
            <a:off x="7077075" y="5053965"/>
            <a:ext cx="428625" cy="281616"/>
          </a:xfrm>
          <a:prstGeom prst="rect">
            <a:avLst/>
          </a:prstGeom>
          <a:noFill/>
        </p:spPr>
        <p:txBody>
          <a:bodyPr wrap="square" rtlCol="0">
            <a:spAutoFit/>
          </a:bodyPr>
          <a:lstStyle/>
          <a:p>
            <a:r>
              <a:rPr lang="en-US" sz="1200" b="1" dirty="0" smtClean="0"/>
              <a:t>100</a:t>
            </a:r>
            <a:endParaRPr lang="en-US" sz="1200" b="1" dirty="0"/>
          </a:p>
        </p:txBody>
      </p:sp>
      <p:cxnSp>
        <p:nvCxnSpPr>
          <p:cNvPr id="24" name="Straight Connector 23"/>
          <p:cNvCxnSpPr/>
          <p:nvPr/>
        </p:nvCxnSpPr>
        <p:spPr>
          <a:xfrm>
            <a:off x="6086475" y="5315426"/>
            <a:ext cx="1295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19750" y="5093710"/>
            <a:ext cx="2057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19800" y="5286375"/>
            <a:ext cx="1485900" cy="312907"/>
          </a:xfrm>
          <a:prstGeom prst="rect">
            <a:avLst/>
          </a:prstGeom>
          <a:noFill/>
        </p:spPr>
        <p:txBody>
          <a:bodyPr wrap="square" rtlCol="0">
            <a:spAutoFit/>
          </a:bodyPr>
          <a:lstStyle/>
          <a:p>
            <a:r>
              <a:rPr lang="en-US" sz="1400" b="1" dirty="0" err="1" smtClean="0"/>
              <a:t>Simvastatin</a:t>
            </a:r>
            <a:r>
              <a:rPr lang="en-US" sz="1400" b="1" dirty="0" smtClean="0"/>
              <a:t> (µM)</a:t>
            </a:r>
            <a:endParaRPr lang="en-US" sz="1400" b="1" dirty="0"/>
          </a:p>
        </p:txBody>
      </p:sp>
      <p:sp>
        <p:nvSpPr>
          <p:cNvPr id="32" name="TextBox 31"/>
          <p:cNvSpPr txBox="1"/>
          <p:nvPr/>
        </p:nvSpPr>
        <p:spPr>
          <a:xfrm>
            <a:off x="1524000" y="1600200"/>
            <a:ext cx="540533" cy="276999"/>
          </a:xfrm>
          <a:prstGeom prst="rect">
            <a:avLst/>
          </a:prstGeom>
          <a:noFill/>
        </p:spPr>
        <p:txBody>
          <a:bodyPr wrap="none" rtlCol="0">
            <a:spAutoFit/>
          </a:bodyPr>
          <a:lstStyle/>
          <a:p>
            <a:r>
              <a:rPr lang="en-US" sz="1200" b="1" dirty="0" smtClean="0">
                <a:latin typeface="Arial" pitchFamily="34" charset="0"/>
                <a:cs typeface="Arial" pitchFamily="34" charset="0"/>
              </a:rPr>
              <a:t>n = 4</a:t>
            </a:r>
            <a:endParaRPr lang="en-US" sz="1200" b="1" dirty="0">
              <a:latin typeface="Arial" pitchFamily="34" charset="0"/>
              <a:cs typeface="Arial" pitchFamily="34" charset="0"/>
            </a:endParaRPr>
          </a:p>
        </p:txBody>
      </p:sp>
      <p:sp>
        <p:nvSpPr>
          <p:cNvPr id="33" name="TextBox 32"/>
          <p:cNvSpPr txBox="1"/>
          <p:nvPr/>
        </p:nvSpPr>
        <p:spPr>
          <a:xfrm>
            <a:off x="2438400" y="3733800"/>
            <a:ext cx="797013" cy="246221"/>
          </a:xfrm>
          <a:prstGeom prst="rect">
            <a:avLst/>
          </a:prstGeom>
          <a:noFill/>
        </p:spPr>
        <p:txBody>
          <a:bodyPr wrap="none" rtlCol="0">
            <a:spAutoFit/>
          </a:bodyPr>
          <a:lstStyle/>
          <a:p>
            <a:r>
              <a:rPr lang="en-US" sz="1000" b="1" i="1" dirty="0" smtClean="0">
                <a:latin typeface="Arial" pitchFamily="34" charset="0"/>
                <a:cs typeface="Arial" pitchFamily="34" charset="0"/>
              </a:rPr>
              <a:t>p</a:t>
            </a:r>
            <a:r>
              <a:rPr lang="en-US" sz="1000" b="1" dirty="0" smtClean="0">
                <a:latin typeface="Arial" pitchFamily="34" charset="0"/>
                <a:cs typeface="Arial" pitchFamily="34" charset="0"/>
              </a:rPr>
              <a:t> &lt; 0.0003</a:t>
            </a:r>
          </a:p>
        </p:txBody>
      </p:sp>
      <p:sp>
        <p:nvSpPr>
          <p:cNvPr id="34" name="TextBox 33"/>
          <p:cNvSpPr txBox="1"/>
          <p:nvPr/>
        </p:nvSpPr>
        <p:spPr>
          <a:xfrm>
            <a:off x="3048000" y="1905000"/>
            <a:ext cx="726481" cy="246221"/>
          </a:xfrm>
          <a:prstGeom prst="rect">
            <a:avLst/>
          </a:prstGeom>
          <a:noFill/>
        </p:spPr>
        <p:txBody>
          <a:bodyPr wrap="none" rtlCol="0">
            <a:spAutoFit/>
          </a:bodyPr>
          <a:lstStyle/>
          <a:p>
            <a:r>
              <a:rPr lang="en-US" sz="1000" b="1" i="1" dirty="0" smtClean="0">
                <a:latin typeface="Arial" pitchFamily="34" charset="0"/>
                <a:cs typeface="Arial" pitchFamily="34" charset="0"/>
              </a:rPr>
              <a:t>p</a:t>
            </a:r>
            <a:r>
              <a:rPr lang="en-US" sz="1000" b="1" dirty="0" smtClean="0">
                <a:latin typeface="Arial" pitchFamily="34" charset="0"/>
                <a:cs typeface="Arial" pitchFamily="34" charset="0"/>
              </a:rPr>
              <a:t> &lt; 0.001</a:t>
            </a:r>
          </a:p>
        </p:txBody>
      </p:sp>
      <p:sp>
        <p:nvSpPr>
          <p:cNvPr id="35" name="TextBox 34"/>
          <p:cNvSpPr txBox="1"/>
          <p:nvPr/>
        </p:nvSpPr>
        <p:spPr>
          <a:xfrm>
            <a:off x="5867400" y="2209800"/>
            <a:ext cx="797013" cy="246221"/>
          </a:xfrm>
          <a:prstGeom prst="rect">
            <a:avLst/>
          </a:prstGeom>
          <a:noFill/>
        </p:spPr>
        <p:txBody>
          <a:bodyPr wrap="none" rtlCol="0">
            <a:spAutoFit/>
          </a:bodyPr>
          <a:lstStyle/>
          <a:p>
            <a:r>
              <a:rPr lang="en-US" sz="1000" b="1" i="1" dirty="0" smtClean="0">
                <a:latin typeface="Arial" pitchFamily="34" charset="0"/>
                <a:cs typeface="Arial" pitchFamily="34" charset="0"/>
              </a:rPr>
              <a:t>p</a:t>
            </a:r>
            <a:r>
              <a:rPr lang="en-US" sz="1000" b="1" dirty="0" smtClean="0">
                <a:latin typeface="Arial" pitchFamily="34" charset="0"/>
                <a:cs typeface="Arial" pitchFamily="34" charset="0"/>
              </a:rPr>
              <a:t> &lt; 0.0003</a:t>
            </a:r>
          </a:p>
        </p:txBody>
      </p:sp>
      <p:sp>
        <p:nvSpPr>
          <p:cNvPr id="36" name="TextBox 35"/>
          <p:cNvSpPr txBox="1"/>
          <p:nvPr/>
        </p:nvSpPr>
        <p:spPr>
          <a:xfrm>
            <a:off x="6510668" y="1676400"/>
            <a:ext cx="867545" cy="246221"/>
          </a:xfrm>
          <a:prstGeom prst="rect">
            <a:avLst/>
          </a:prstGeom>
          <a:noFill/>
        </p:spPr>
        <p:txBody>
          <a:bodyPr wrap="none" rtlCol="0">
            <a:spAutoFit/>
          </a:bodyPr>
          <a:lstStyle/>
          <a:p>
            <a:r>
              <a:rPr lang="en-US" sz="1000" b="1" i="1" dirty="0" smtClean="0">
                <a:latin typeface="Arial" pitchFamily="34" charset="0"/>
                <a:cs typeface="Arial" pitchFamily="34" charset="0"/>
              </a:rPr>
              <a:t>p</a:t>
            </a:r>
            <a:r>
              <a:rPr lang="en-US" sz="1000" b="1" dirty="0" smtClean="0">
                <a:latin typeface="Arial" pitchFamily="34" charset="0"/>
                <a:cs typeface="Arial" pitchFamily="34" charset="0"/>
              </a:rPr>
              <a:t> &lt; 0.00001</a:t>
            </a:r>
          </a:p>
        </p:txBody>
      </p:sp>
      <p:sp>
        <p:nvSpPr>
          <p:cNvPr id="37" name="TextBox 36"/>
          <p:cNvSpPr txBox="1"/>
          <p:nvPr/>
        </p:nvSpPr>
        <p:spPr>
          <a:xfrm>
            <a:off x="5867400" y="1600200"/>
            <a:ext cx="540533" cy="276999"/>
          </a:xfrm>
          <a:prstGeom prst="rect">
            <a:avLst/>
          </a:prstGeom>
          <a:noFill/>
        </p:spPr>
        <p:txBody>
          <a:bodyPr wrap="none" rtlCol="0">
            <a:spAutoFit/>
          </a:bodyPr>
          <a:lstStyle/>
          <a:p>
            <a:r>
              <a:rPr lang="en-US" sz="1200" b="1" dirty="0" smtClean="0">
                <a:latin typeface="Arial" pitchFamily="34" charset="0"/>
                <a:cs typeface="Arial" pitchFamily="34" charset="0"/>
              </a:rPr>
              <a:t>n = 4</a:t>
            </a:r>
            <a:endParaRPr lang="en-US" sz="1200" b="1" dirty="0">
              <a:latin typeface="Arial" pitchFamily="34" charset="0"/>
              <a:cs typeface="Arial" pitchFamily="34" charset="0"/>
            </a:endParaRPr>
          </a:p>
        </p:txBody>
      </p:sp>
      <p:sp>
        <p:nvSpPr>
          <p:cNvPr id="23" name="TextBox 22"/>
          <p:cNvSpPr txBox="1"/>
          <p:nvPr/>
        </p:nvSpPr>
        <p:spPr>
          <a:xfrm>
            <a:off x="762000" y="773668"/>
            <a:ext cx="317716" cy="369332"/>
          </a:xfrm>
          <a:prstGeom prst="rect">
            <a:avLst/>
          </a:prstGeom>
          <a:noFill/>
        </p:spPr>
        <p:txBody>
          <a:bodyPr wrap="none" rtlCol="0">
            <a:spAutoFit/>
          </a:bodyPr>
          <a:lstStyle/>
          <a:p>
            <a:r>
              <a:rPr lang="en-US" dirty="0" smtClean="0"/>
              <a:t>A</a:t>
            </a:r>
            <a:endParaRPr lang="en-US" dirty="0"/>
          </a:p>
        </p:txBody>
      </p:sp>
      <p:sp>
        <p:nvSpPr>
          <p:cNvPr id="25" name="TextBox 24"/>
          <p:cNvSpPr txBox="1"/>
          <p:nvPr/>
        </p:nvSpPr>
        <p:spPr>
          <a:xfrm>
            <a:off x="4795700" y="773668"/>
            <a:ext cx="309700" cy="369332"/>
          </a:xfrm>
          <a:prstGeom prst="rect">
            <a:avLst/>
          </a:prstGeom>
          <a:noFill/>
        </p:spPr>
        <p:txBody>
          <a:bodyPr wrap="none" rtlCol="0">
            <a:spAutoFit/>
          </a:bodyPr>
          <a:lstStyle/>
          <a:p>
            <a:r>
              <a:rPr lang="en-US" dirty="0" smtClean="0"/>
              <a:t>B</a:t>
            </a:r>
            <a:endParaRPr lang="en-US" dirty="0"/>
          </a:p>
        </p:txBody>
      </p:sp>
      <p:sp>
        <p:nvSpPr>
          <p:cNvPr id="26" name="TextBox 25"/>
          <p:cNvSpPr txBox="1"/>
          <p:nvPr/>
        </p:nvSpPr>
        <p:spPr>
          <a:xfrm>
            <a:off x="2286000" y="304800"/>
            <a:ext cx="4876800" cy="369332"/>
          </a:xfrm>
          <a:prstGeom prst="rect">
            <a:avLst/>
          </a:prstGeom>
          <a:noFill/>
        </p:spPr>
        <p:txBody>
          <a:bodyPr wrap="square" rtlCol="0">
            <a:spAutoFit/>
          </a:bodyPr>
          <a:lstStyle/>
          <a:p>
            <a:r>
              <a:rPr lang="en-US" b="1" dirty="0" smtClean="0">
                <a:solidFill>
                  <a:srgbClr val="FF0000"/>
                </a:solidFill>
              </a:rPr>
              <a:t>Simvastatin Inhibits Proliferation of PC 3 cells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838200"/>
            <a:ext cx="7772400" cy="1470025"/>
          </a:xfrm>
        </p:spPr>
        <p:txBody>
          <a:bodyPr/>
          <a:lstStyle/>
          <a:p>
            <a:r>
              <a:rPr lang="en-US" dirty="0" smtClean="0"/>
              <a:t>Background</a:t>
            </a:r>
            <a:endParaRPr lang="en-US" dirty="0"/>
          </a:p>
        </p:txBody>
      </p:sp>
      <p:sp>
        <p:nvSpPr>
          <p:cNvPr id="7" name="Subtitle 6"/>
          <p:cNvSpPr>
            <a:spLocks noGrp="1"/>
          </p:cNvSpPr>
          <p:nvPr>
            <p:ph type="subTitle" idx="1"/>
          </p:nvPr>
        </p:nvSpPr>
        <p:spPr/>
        <p:txBody>
          <a:bodyPr/>
          <a:lstStyle/>
          <a:p>
            <a:r>
              <a:rPr lang="en-US" dirty="0" smtClean="0">
                <a:solidFill>
                  <a:schemeClr val="tx1"/>
                </a:solidFill>
                <a:latin typeface="+mj-lt"/>
              </a:rPr>
              <a:t>Why did </a:t>
            </a:r>
            <a:r>
              <a:rPr lang="en-US" sz="3600" dirty="0" smtClean="0">
                <a:solidFill>
                  <a:schemeClr val="tx1"/>
                </a:solidFill>
                <a:latin typeface="+mj-lt"/>
              </a:rPr>
              <a:t>we</a:t>
            </a:r>
            <a:r>
              <a:rPr lang="en-US" dirty="0" smtClean="0">
                <a:solidFill>
                  <a:schemeClr val="tx1"/>
                </a:solidFill>
                <a:latin typeface="+mj-lt"/>
              </a:rPr>
              <a:t> chose this study ?</a:t>
            </a:r>
            <a:endParaRPr lang="en-US" dirty="0">
              <a:solidFill>
                <a:schemeClr val="tx1"/>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Simvastatin inhibits PC3 cell proliferation</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A </a:t>
            </a:r>
            <a:r>
              <a:rPr lang="en-US" dirty="0" smtClean="0"/>
              <a:t>Actively growing PC3 cells were plated in 96-well plates at a density of 1x10</a:t>
            </a:r>
            <a:r>
              <a:rPr lang="en-US" baseline="30000" dirty="0" smtClean="0"/>
              <a:t>4</a:t>
            </a:r>
            <a:r>
              <a:rPr lang="en-US" dirty="0" smtClean="0"/>
              <a:t> cells/well in triplicates. After 24h incubation in a CO</a:t>
            </a:r>
            <a:r>
              <a:rPr lang="en-US" baseline="-25000" dirty="0" smtClean="0"/>
              <a:t>2</a:t>
            </a:r>
            <a:r>
              <a:rPr lang="en-US" dirty="0" smtClean="0"/>
              <a:t> incubator at 37</a:t>
            </a:r>
            <a:r>
              <a:rPr lang="en-US" baseline="30000" dirty="0" smtClean="0"/>
              <a:t>º</a:t>
            </a:r>
            <a:r>
              <a:rPr lang="en-US" dirty="0" smtClean="0"/>
              <a:t>C, cells were treated with 25 and 100 µM simvastatin for 16h. Cell counts were performed at 0 and 24h time points and doubling time was calculated. </a:t>
            </a:r>
          </a:p>
          <a:p>
            <a:r>
              <a:rPr lang="en-US" b="1" dirty="0" smtClean="0"/>
              <a:t>B </a:t>
            </a:r>
            <a:r>
              <a:rPr lang="en-US" dirty="0" smtClean="0"/>
              <a:t>Actively growing PC3 cells were plated in 96-well plates at a density of 1x10</a:t>
            </a:r>
            <a:r>
              <a:rPr lang="en-US" baseline="30000" dirty="0" smtClean="0"/>
              <a:t>4</a:t>
            </a:r>
            <a:r>
              <a:rPr lang="en-US" dirty="0" smtClean="0"/>
              <a:t>cells/well in triplicates. After 24h incubation in a CO</a:t>
            </a:r>
            <a:r>
              <a:rPr lang="en-US" baseline="-25000" dirty="0" smtClean="0"/>
              <a:t>2</a:t>
            </a:r>
            <a:r>
              <a:rPr lang="en-US" dirty="0" smtClean="0"/>
              <a:t> incubator at 37</a:t>
            </a:r>
            <a:r>
              <a:rPr lang="en-US" baseline="30000" dirty="0" smtClean="0"/>
              <a:t>O</a:t>
            </a:r>
            <a:r>
              <a:rPr lang="en-US" dirty="0" smtClean="0"/>
              <a:t>C, cells were treated with the indicated concentrations of 25 and 100 µM Simvastatin for 16h. In Control cell DMSO was used. Cell proliferation was determined by the BrDU exclusion assay. Bar graph shows the percentage inhibition of proliferation in simvastatin treated PC3 cells normalized to saline.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Apoptosis /Cell Viability </a:t>
            </a:r>
            <a:endParaRPr lang="en-US" dirty="0"/>
          </a:p>
        </p:txBody>
      </p:sp>
      <p:pic>
        <p:nvPicPr>
          <p:cNvPr id="4" name="Content Placeholder 3" descr="apoptosis.jpg"/>
          <p:cNvPicPr>
            <a:picLocks noGrp="1" noChangeAspect="1"/>
          </p:cNvPicPr>
          <p:nvPr>
            <p:ph idx="1"/>
          </p:nvPr>
        </p:nvPicPr>
        <p:blipFill>
          <a:blip r:embed="rId2" cstate="print"/>
          <a:stretch>
            <a:fillRect/>
          </a:stretch>
        </p:blipFill>
        <p:spPr>
          <a:xfrm>
            <a:off x="1828800" y="2057400"/>
            <a:ext cx="5562600" cy="3886200"/>
          </a:xfrm>
        </p:spPr>
      </p:pic>
      <p:sp>
        <p:nvSpPr>
          <p:cNvPr id="6" name="TextBox 5"/>
          <p:cNvSpPr txBox="1"/>
          <p:nvPr/>
        </p:nvSpPr>
        <p:spPr>
          <a:xfrm>
            <a:off x="3276600" y="1371600"/>
            <a:ext cx="2895600" cy="381000"/>
          </a:xfrm>
          <a:prstGeom prst="rect">
            <a:avLst/>
          </a:prstGeom>
          <a:noFill/>
        </p:spPr>
        <p:txBody>
          <a:bodyPr wrap="square" rtlCol="0">
            <a:spAutoFit/>
          </a:bodyPr>
          <a:lstStyle/>
          <a:p>
            <a:r>
              <a:rPr lang="en-US" dirty="0" smtClean="0"/>
              <a:t>      Trypan Blue Staining </a:t>
            </a:r>
            <a:endParaRPr lang="en-US" dirty="0"/>
          </a:p>
        </p:txBody>
      </p:sp>
      <p:sp>
        <p:nvSpPr>
          <p:cNvPr id="8" name="TextBox 7"/>
          <p:cNvSpPr txBox="1"/>
          <p:nvPr/>
        </p:nvSpPr>
        <p:spPr>
          <a:xfrm>
            <a:off x="5943600" y="6183868"/>
            <a:ext cx="2514600" cy="369332"/>
          </a:xfrm>
          <a:prstGeom prst="rect">
            <a:avLst/>
          </a:prstGeom>
          <a:noFill/>
        </p:spPr>
        <p:txBody>
          <a:bodyPr wrap="square" rtlCol="0">
            <a:spAutoFit/>
          </a:bodyPr>
          <a:lstStyle/>
          <a:p>
            <a:r>
              <a:rPr lang="en-US" dirty="0" smtClean="0"/>
              <a:t>   Representative Image</a:t>
            </a:r>
            <a:endParaRPr lang="en-US" dirty="0"/>
          </a:p>
        </p:txBody>
      </p:sp>
      <p:sp>
        <p:nvSpPr>
          <p:cNvPr id="7" name="TextBox 6"/>
          <p:cNvSpPr txBox="1"/>
          <p:nvPr/>
        </p:nvSpPr>
        <p:spPr>
          <a:xfrm>
            <a:off x="7696200" y="2895600"/>
            <a:ext cx="990600" cy="1200329"/>
          </a:xfrm>
          <a:prstGeom prst="rect">
            <a:avLst/>
          </a:prstGeom>
          <a:noFill/>
        </p:spPr>
        <p:txBody>
          <a:bodyPr wrap="square" rtlCol="0">
            <a:spAutoFit/>
          </a:bodyPr>
          <a:lstStyle/>
          <a:p>
            <a:r>
              <a:rPr lang="en-US" b="1" dirty="0" smtClean="0">
                <a:solidFill>
                  <a:schemeClr val="tx2">
                    <a:lumMod val="50000"/>
                  </a:schemeClr>
                </a:solidFill>
              </a:rPr>
              <a:t>Blue Non Viable Cells</a:t>
            </a:r>
            <a:endParaRPr lang="en-US" b="1" dirty="0">
              <a:solidFill>
                <a:schemeClr val="tx2">
                  <a:lumMod val="50000"/>
                </a:schemeClr>
              </a:solidFill>
            </a:endParaRPr>
          </a:p>
        </p:txBody>
      </p:sp>
      <p:cxnSp>
        <p:nvCxnSpPr>
          <p:cNvPr id="10" name="Straight Arrow Connector 9"/>
          <p:cNvCxnSpPr/>
          <p:nvPr/>
        </p:nvCxnSpPr>
        <p:spPr>
          <a:xfrm rot="10800000">
            <a:off x="6172200" y="3200400"/>
            <a:ext cx="1447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000" y="4572000"/>
            <a:ext cx="1143000" cy="646331"/>
          </a:xfrm>
          <a:prstGeom prst="rect">
            <a:avLst/>
          </a:prstGeom>
          <a:noFill/>
        </p:spPr>
        <p:txBody>
          <a:bodyPr wrap="square" rtlCol="0">
            <a:spAutoFit/>
          </a:bodyPr>
          <a:lstStyle/>
          <a:p>
            <a:r>
              <a:rPr lang="en-US" b="1" dirty="0" smtClean="0">
                <a:solidFill>
                  <a:srgbClr val="FF0000"/>
                </a:solidFill>
              </a:rPr>
              <a:t>Viable Cells</a:t>
            </a:r>
            <a:endParaRPr lang="en-US" b="1" dirty="0">
              <a:solidFill>
                <a:srgbClr val="FF0000"/>
              </a:solidFill>
            </a:endParaRPr>
          </a:p>
        </p:txBody>
      </p:sp>
      <p:cxnSp>
        <p:nvCxnSpPr>
          <p:cNvPr id="14" name="Straight Arrow Connector 13"/>
          <p:cNvCxnSpPr/>
          <p:nvPr/>
        </p:nvCxnSpPr>
        <p:spPr>
          <a:xfrm>
            <a:off x="1143000" y="4800600"/>
            <a:ext cx="9144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066800" y="3962400"/>
            <a:ext cx="13716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6629400" y="3657600"/>
            <a:ext cx="9906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1000" y="6172200"/>
            <a:ext cx="5562600" cy="369332"/>
          </a:xfrm>
          <a:prstGeom prst="rect">
            <a:avLst/>
          </a:prstGeom>
          <a:noFill/>
        </p:spPr>
        <p:txBody>
          <a:bodyPr wrap="square" rtlCol="0">
            <a:spAutoFit/>
          </a:bodyPr>
          <a:lstStyle/>
          <a:p>
            <a:r>
              <a:rPr lang="en-US" b="1" dirty="0" smtClean="0">
                <a:solidFill>
                  <a:srgbClr val="FF0000"/>
                </a:solidFill>
              </a:rPr>
              <a:t>Simvastatin induces non specific cell death in PC 3 cells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xmlns="" val="2112271038"/>
              </p:ext>
            </p:extLst>
          </p:nvPr>
        </p:nvGraphicFramePr>
        <p:xfrm>
          <a:off x="762000" y="1219200"/>
          <a:ext cx="3581400"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5029200" y="1295400"/>
          <a:ext cx="3276600" cy="47244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228600" y="152400"/>
            <a:ext cx="1142999" cy="400110"/>
          </a:xfrm>
          <a:prstGeom prst="rect">
            <a:avLst/>
          </a:prstGeom>
          <a:noFill/>
        </p:spPr>
        <p:txBody>
          <a:bodyPr wrap="square" rtlCol="0">
            <a:spAutoFit/>
          </a:bodyPr>
          <a:lstStyle/>
          <a:p>
            <a:r>
              <a:rPr lang="en-US" sz="2000" dirty="0" smtClean="0"/>
              <a:t>Figure 4</a:t>
            </a:r>
            <a:endParaRPr lang="en-US" sz="2000" dirty="0"/>
          </a:p>
        </p:txBody>
      </p:sp>
      <p:sp>
        <p:nvSpPr>
          <p:cNvPr id="5" name="TextBox 4"/>
          <p:cNvSpPr txBox="1"/>
          <p:nvPr/>
        </p:nvSpPr>
        <p:spPr>
          <a:xfrm>
            <a:off x="2638425" y="5143659"/>
            <a:ext cx="428625" cy="281616"/>
          </a:xfrm>
          <a:prstGeom prst="rect">
            <a:avLst/>
          </a:prstGeom>
          <a:noFill/>
        </p:spPr>
        <p:txBody>
          <a:bodyPr wrap="square" rtlCol="0">
            <a:spAutoFit/>
          </a:bodyPr>
          <a:lstStyle/>
          <a:p>
            <a:r>
              <a:rPr lang="en-US" sz="1200" b="1" dirty="0" smtClean="0"/>
              <a:t>25</a:t>
            </a:r>
            <a:endParaRPr lang="en-US" sz="1200" b="1" dirty="0"/>
          </a:p>
        </p:txBody>
      </p:sp>
      <p:sp>
        <p:nvSpPr>
          <p:cNvPr id="6" name="TextBox 5"/>
          <p:cNvSpPr txBox="1"/>
          <p:nvPr/>
        </p:nvSpPr>
        <p:spPr>
          <a:xfrm>
            <a:off x="3333750" y="5143500"/>
            <a:ext cx="428625" cy="281616"/>
          </a:xfrm>
          <a:prstGeom prst="rect">
            <a:avLst/>
          </a:prstGeom>
          <a:noFill/>
        </p:spPr>
        <p:txBody>
          <a:bodyPr wrap="square" rtlCol="0">
            <a:spAutoFit/>
          </a:bodyPr>
          <a:lstStyle/>
          <a:p>
            <a:r>
              <a:rPr lang="en-US" sz="1200" b="1" dirty="0" smtClean="0"/>
              <a:t>100</a:t>
            </a:r>
            <a:endParaRPr lang="en-US" sz="1200" b="1" dirty="0"/>
          </a:p>
        </p:txBody>
      </p:sp>
      <p:cxnSp>
        <p:nvCxnSpPr>
          <p:cNvPr id="8" name="Straight Connector 7"/>
          <p:cNvCxnSpPr/>
          <p:nvPr/>
        </p:nvCxnSpPr>
        <p:spPr>
          <a:xfrm>
            <a:off x="2419350" y="5414486"/>
            <a:ext cx="1295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52675" y="5385435"/>
            <a:ext cx="1485900" cy="312907"/>
          </a:xfrm>
          <a:prstGeom prst="rect">
            <a:avLst/>
          </a:prstGeom>
          <a:noFill/>
        </p:spPr>
        <p:txBody>
          <a:bodyPr wrap="square" rtlCol="0">
            <a:spAutoFit/>
          </a:bodyPr>
          <a:lstStyle/>
          <a:p>
            <a:r>
              <a:rPr lang="en-US" sz="1400" b="1" dirty="0" err="1" smtClean="0"/>
              <a:t>Simvastatin</a:t>
            </a:r>
            <a:r>
              <a:rPr lang="en-US" sz="1400" b="1" dirty="0" smtClean="0"/>
              <a:t> (µM)</a:t>
            </a:r>
            <a:endParaRPr lang="en-US" sz="1400" b="1" dirty="0"/>
          </a:p>
        </p:txBody>
      </p:sp>
      <p:sp>
        <p:nvSpPr>
          <p:cNvPr id="14" name="TextBox 13"/>
          <p:cNvSpPr txBox="1"/>
          <p:nvPr/>
        </p:nvSpPr>
        <p:spPr>
          <a:xfrm>
            <a:off x="1600200" y="5143500"/>
            <a:ext cx="762000" cy="276999"/>
          </a:xfrm>
          <a:prstGeom prst="rect">
            <a:avLst/>
          </a:prstGeom>
          <a:noFill/>
        </p:spPr>
        <p:txBody>
          <a:bodyPr wrap="square" rtlCol="0">
            <a:spAutoFit/>
          </a:bodyPr>
          <a:lstStyle/>
          <a:p>
            <a:r>
              <a:rPr lang="en-US" sz="1200" b="1" dirty="0" smtClean="0"/>
              <a:t>Control</a:t>
            </a:r>
            <a:endParaRPr lang="en-US" sz="1200" b="1" dirty="0"/>
          </a:p>
        </p:txBody>
      </p:sp>
      <p:sp>
        <p:nvSpPr>
          <p:cNvPr id="15" name="TextBox 14"/>
          <p:cNvSpPr txBox="1"/>
          <p:nvPr/>
        </p:nvSpPr>
        <p:spPr>
          <a:xfrm>
            <a:off x="1524000" y="1600200"/>
            <a:ext cx="540533" cy="276999"/>
          </a:xfrm>
          <a:prstGeom prst="rect">
            <a:avLst/>
          </a:prstGeom>
          <a:noFill/>
        </p:spPr>
        <p:txBody>
          <a:bodyPr wrap="none" rtlCol="0">
            <a:spAutoFit/>
          </a:bodyPr>
          <a:lstStyle/>
          <a:p>
            <a:r>
              <a:rPr lang="en-US" sz="1200" b="1" dirty="0" smtClean="0">
                <a:latin typeface="Arial" pitchFamily="34" charset="0"/>
                <a:cs typeface="Arial" pitchFamily="34" charset="0"/>
              </a:rPr>
              <a:t>n = 4</a:t>
            </a:r>
            <a:endParaRPr lang="en-US" sz="1200" b="1" dirty="0">
              <a:latin typeface="Arial" pitchFamily="34" charset="0"/>
              <a:cs typeface="Arial" pitchFamily="34" charset="0"/>
            </a:endParaRPr>
          </a:p>
        </p:txBody>
      </p:sp>
      <p:sp>
        <p:nvSpPr>
          <p:cNvPr id="16" name="TextBox 15"/>
          <p:cNvSpPr txBox="1"/>
          <p:nvPr/>
        </p:nvSpPr>
        <p:spPr>
          <a:xfrm>
            <a:off x="2438400" y="3048000"/>
            <a:ext cx="797013" cy="246221"/>
          </a:xfrm>
          <a:prstGeom prst="rect">
            <a:avLst/>
          </a:prstGeom>
          <a:noFill/>
        </p:spPr>
        <p:txBody>
          <a:bodyPr wrap="none" rtlCol="0">
            <a:spAutoFit/>
          </a:bodyPr>
          <a:lstStyle/>
          <a:p>
            <a:r>
              <a:rPr lang="en-US" sz="1000" b="1" i="1" dirty="0" smtClean="0">
                <a:latin typeface="Arial" pitchFamily="34" charset="0"/>
                <a:cs typeface="Arial" pitchFamily="34" charset="0"/>
              </a:rPr>
              <a:t>p</a:t>
            </a:r>
            <a:r>
              <a:rPr lang="en-US" sz="1000" b="1" dirty="0" smtClean="0">
                <a:latin typeface="Arial" pitchFamily="34" charset="0"/>
                <a:cs typeface="Arial" pitchFamily="34" charset="0"/>
              </a:rPr>
              <a:t> &lt; 0.0001</a:t>
            </a:r>
          </a:p>
        </p:txBody>
      </p:sp>
      <p:sp>
        <p:nvSpPr>
          <p:cNvPr id="17" name="TextBox 16"/>
          <p:cNvSpPr txBox="1"/>
          <p:nvPr/>
        </p:nvSpPr>
        <p:spPr>
          <a:xfrm>
            <a:off x="2819400" y="2057400"/>
            <a:ext cx="797013" cy="246221"/>
          </a:xfrm>
          <a:prstGeom prst="rect">
            <a:avLst/>
          </a:prstGeom>
          <a:noFill/>
        </p:spPr>
        <p:txBody>
          <a:bodyPr wrap="none" rtlCol="0">
            <a:spAutoFit/>
          </a:bodyPr>
          <a:lstStyle/>
          <a:p>
            <a:r>
              <a:rPr lang="en-US" sz="1000" b="1" i="1" dirty="0" smtClean="0">
                <a:latin typeface="Arial" pitchFamily="34" charset="0"/>
                <a:cs typeface="Arial" pitchFamily="34" charset="0"/>
              </a:rPr>
              <a:t>p</a:t>
            </a:r>
            <a:r>
              <a:rPr lang="en-US" sz="1000" b="1" dirty="0" smtClean="0">
                <a:latin typeface="Arial" pitchFamily="34" charset="0"/>
                <a:cs typeface="Arial" pitchFamily="34" charset="0"/>
              </a:rPr>
              <a:t> &lt; 0.0001</a:t>
            </a:r>
          </a:p>
        </p:txBody>
      </p:sp>
      <p:sp>
        <p:nvSpPr>
          <p:cNvPr id="19" name="TextBox 18"/>
          <p:cNvSpPr txBox="1"/>
          <p:nvPr/>
        </p:nvSpPr>
        <p:spPr>
          <a:xfrm>
            <a:off x="6219825" y="5141267"/>
            <a:ext cx="428625" cy="281616"/>
          </a:xfrm>
          <a:prstGeom prst="rect">
            <a:avLst/>
          </a:prstGeom>
          <a:noFill/>
        </p:spPr>
        <p:txBody>
          <a:bodyPr wrap="square" rtlCol="0">
            <a:spAutoFit/>
          </a:bodyPr>
          <a:lstStyle/>
          <a:p>
            <a:r>
              <a:rPr lang="en-US" sz="1200" b="1" dirty="0" smtClean="0"/>
              <a:t>25</a:t>
            </a:r>
            <a:endParaRPr lang="en-US" sz="1200" b="1" dirty="0"/>
          </a:p>
        </p:txBody>
      </p:sp>
      <p:sp>
        <p:nvSpPr>
          <p:cNvPr id="20" name="TextBox 19"/>
          <p:cNvSpPr txBox="1"/>
          <p:nvPr/>
        </p:nvSpPr>
        <p:spPr>
          <a:xfrm>
            <a:off x="7324725" y="5131583"/>
            <a:ext cx="428625" cy="281616"/>
          </a:xfrm>
          <a:prstGeom prst="rect">
            <a:avLst/>
          </a:prstGeom>
          <a:noFill/>
        </p:spPr>
        <p:txBody>
          <a:bodyPr wrap="square" rtlCol="0">
            <a:spAutoFit/>
          </a:bodyPr>
          <a:lstStyle/>
          <a:p>
            <a:r>
              <a:rPr lang="en-US" sz="1200" b="1" dirty="0" smtClean="0"/>
              <a:t>100</a:t>
            </a:r>
            <a:endParaRPr lang="en-US" sz="1200" b="1" dirty="0"/>
          </a:p>
        </p:txBody>
      </p:sp>
      <p:cxnSp>
        <p:nvCxnSpPr>
          <p:cNvPr id="21" name="Straight Connector 20"/>
          <p:cNvCxnSpPr/>
          <p:nvPr/>
        </p:nvCxnSpPr>
        <p:spPr>
          <a:xfrm>
            <a:off x="6315075" y="5402569"/>
            <a:ext cx="1295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48400" y="5373518"/>
            <a:ext cx="1485900" cy="312907"/>
          </a:xfrm>
          <a:prstGeom prst="rect">
            <a:avLst/>
          </a:prstGeom>
          <a:noFill/>
        </p:spPr>
        <p:txBody>
          <a:bodyPr wrap="square" rtlCol="0">
            <a:spAutoFit/>
          </a:bodyPr>
          <a:lstStyle/>
          <a:p>
            <a:r>
              <a:rPr lang="en-US" sz="1400" b="1" dirty="0" err="1" smtClean="0"/>
              <a:t>Simvastatin</a:t>
            </a:r>
            <a:r>
              <a:rPr lang="en-US" sz="1400" b="1" dirty="0" smtClean="0"/>
              <a:t> (µM)</a:t>
            </a:r>
            <a:endParaRPr lang="en-US" sz="1400" b="1" dirty="0"/>
          </a:p>
        </p:txBody>
      </p:sp>
      <p:cxnSp>
        <p:nvCxnSpPr>
          <p:cNvPr id="29" name="Straight Connector 28"/>
          <p:cNvCxnSpPr/>
          <p:nvPr/>
        </p:nvCxnSpPr>
        <p:spPr>
          <a:xfrm>
            <a:off x="1518653" y="5186947"/>
            <a:ext cx="2438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91200" y="5192294"/>
            <a:ext cx="22098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62000" y="773668"/>
            <a:ext cx="317716" cy="369332"/>
          </a:xfrm>
          <a:prstGeom prst="rect">
            <a:avLst/>
          </a:prstGeom>
          <a:noFill/>
        </p:spPr>
        <p:txBody>
          <a:bodyPr wrap="none" rtlCol="0">
            <a:spAutoFit/>
          </a:bodyPr>
          <a:lstStyle/>
          <a:p>
            <a:r>
              <a:rPr lang="en-US" dirty="0" smtClean="0"/>
              <a:t>A</a:t>
            </a:r>
            <a:endParaRPr lang="en-US" dirty="0"/>
          </a:p>
        </p:txBody>
      </p:sp>
      <p:sp>
        <p:nvSpPr>
          <p:cNvPr id="24" name="TextBox 23"/>
          <p:cNvSpPr txBox="1"/>
          <p:nvPr/>
        </p:nvSpPr>
        <p:spPr>
          <a:xfrm>
            <a:off x="4795700" y="773668"/>
            <a:ext cx="309700" cy="369332"/>
          </a:xfrm>
          <a:prstGeom prst="rect">
            <a:avLst/>
          </a:prstGeom>
          <a:noFill/>
        </p:spPr>
        <p:txBody>
          <a:bodyPr wrap="none" rtlCol="0">
            <a:spAutoFit/>
          </a:bodyPr>
          <a:lstStyle/>
          <a:p>
            <a:r>
              <a:rPr lang="en-US" dirty="0" smtClean="0"/>
              <a:t>B</a:t>
            </a:r>
            <a:endParaRPr lang="en-US" dirty="0"/>
          </a:p>
        </p:txBody>
      </p:sp>
      <p:sp>
        <p:nvSpPr>
          <p:cNvPr id="25" name="TextBox 24"/>
          <p:cNvSpPr txBox="1"/>
          <p:nvPr/>
        </p:nvSpPr>
        <p:spPr>
          <a:xfrm>
            <a:off x="1600200" y="152400"/>
            <a:ext cx="7010400" cy="369332"/>
          </a:xfrm>
          <a:prstGeom prst="rect">
            <a:avLst/>
          </a:prstGeom>
          <a:noFill/>
        </p:spPr>
        <p:txBody>
          <a:bodyPr wrap="square" rtlCol="0">
            <a:spAutoFit/>
          </a:bodyPr>
          <a:lstStyle/>
          <a:p>
            <a:r>
              <a:rPr lang="en-US" b="1" dirty="0" smtClean="0">
                <a:solidFill>
                  <a:srgbClr val="FF0000"/>
                </a:solidFill>
              </a:rPr>
              <a:t>Simvastatin induces non specific cell death and apoptosis in PC 3 cells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Simvastatin induces Apoptosis in PC3 cells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A </a:t>
            </a:r>
            <a:r>
              <a:rPr lang="en-US" dirty="0" smtClean="0"/>
              <a:t>Cell viability was measured using </a:t>
            </a:r>
            <a:r>
              <a:rPr lang="en-US" dirty="0" err="1" smtClean="0"/>
              <a:t>trypan</a:t>
            </a:r>
            <a:r>
              <a:rPr lang="en-US" dirty="0" smtClean="0"/>
              <a:t> blue exclusion method. PC3 and LNCaP cells were grown to confluence and treated with simvastatin (25, 50 and 100 µM) for 24h.Cells then were collected, re-suspended in PBS with 0.4% Trypan blue solution. Total cells and Trypan Blue stained cells were counted separately and percentage of non viable cells were calculated. </a:t>
            </a:r>
          </a:p>
          <a:p>
            <a:r>
              <a:rPr lang="en-US" b="1" dirty="0" smtClean="0"/>
              <a:t>B</a:t>
            </a:r>
            <a:r>
              <a:rPr lang="en-US" dirty="0" smtClean="0"/>
              <a:t> PC3 cells were treated with 25 and 100 µM simvastatin for 16h and subjected for apoptosis assay. Bar graph shows the fold increase in apoptosis in simvastatin treated PC3 cells compared to saline control.</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57200" y="4881107"/>
            <a:ext cx="8229599" cy="1419459"/>
            <a:chOff x="0" y="4324688"/>
            <a:chExt cx="8229599" cy="1419459"/>
          </a:xfrm>
        </p:grpSpPr>
        <p:sp>
          <p:nvSpPr>
            <p:cNvPr id="36" name="Rectangle 35"/>
            <p:cNvSpPr/>
            <p:nvPr/>
          </p:nvSpPr>
          <p:spPr>
            <a:xfrm>
              <a:off x="0" y="4324688"/>
              <a:ext cx="8229599" cy="141945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ectangle 36"/>
            <p:cNvSpPr/>
            <p:nvPr/>
          </p:nvSpPr>
          <p:spPr>
            <a:xfrm>
              <a:off x="0" y="4324688"/>
              <a:ext cx="8229599" cy="766507"/>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Can this change be reversed if Akt is over expressed (constitutively active) ?</a:t>
              </a:r>
              <a:endParaRPr lang="en-US" sz="2000" kern="1200" dirty="0">
                <a:solidFill>
                  <a:schemeClr val="tx1"/>
                </a:solidFill>
              </a:endParaRPr>
            </a:p>
          </p:txBody>
        </p:sp>
      </p:grpSp>
      <p:grpSp>
        <p:nvGrpSpPr>
          <p:cNvPr id="12" name="Group 11"/>
          <p:cNvGrpSpPr/>
          <p:nvPr/>
        </p:nvGrpSpPr>
        <p:grpSpPr>
          <a:xfrm>
            <a:off x="457200" y="5619226"/>
            <a:ext cx="4114799" cy="652951"/>
            <a:chOff x="0" y="5062807"/>
            <a:chExt cx="4114799" cy="652951"/>
          </a:xfrm>
          <a:solidFill>
            <a:schemeClr val="tx2">
              <a:lumMod val="40000"/>
              <a:lumOff val="60000"/>
            </a:schemeClr>
          </a:solidFill>
        </p:grpSpPr>
        <p:sp>
          <p:nvSpPr>
            <p:cNvPr id="34" name="Rectangle 33"/>
            <p:cNvSpPr/>
            <p:nvPr/>
          </p:nvSpPr>
          <p:spPr>
            <a:xfrm>
              <a:off x="0" y="5062807"/>
              <a:ext cx="4114799" cy="652951"/>
            </a:xfrm>
            <a:prstGeom prst="rect">
              <a:avLst/>
            </a:prstGeom>
            <a:grpFill/>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ectangle 34"/>
            <p:cNvSpPr/>
            <p:nvPr/>
          </p:nvSpPr>
          <p:spPr>
            <a:xfrm>
              <a:off x="0" y="5062807"/>
              <a:ext cx="4114799" cy="652951"/>
            </a:xfrm>
            <a:prstGeom prst="rect">
              <a:avLst/>
            </a:prstGeom>
            <a:grp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Myr Akt</a:t>
              </a:r>
              <a:endParaRPr lang="en-US" sz="2000" kern="1200" dirty="0"/>
            </a:p>
          </p:txBody>
        </p:sp>
      </p:grpSp>
      <p:grpSp>
        <p:nvGrpSpPr>
          <p:cNvPr id="13" name="Group 12"/>
          <p:cNvGrpSpPr/>
          <p:nvPr/>
        </p:nvGrpSpPr>
        <p:grpSpPr>
          <a:xfrm>
            <a:off x="4572000" y="5619226"/>
            <a:ext cx="4114799" cy="652951"/>
            <a:chOff x="4114800" y="5062807"/>
            <a:chExt cx="4114799" cy="652951"/>
          </a:xfrm>
          <a:solidFill>
            <a:srgbClr val="FF0000"/>
          </a:solidFill>
        </p:grpSpPr>
        <p:sp>
          <p:nvSpPr>
            <p:cNvPr id="32" name="Rectangle 31"/>
            <p:cNvSpPr/>
            <p:nvPr/>
          </p:nvSpPr>
          <p:spPr>
            <a:xfrm>
              <a:off x="4114800" y="5062807"/>
              <a:ext cx="4114799" cy="652951"/>
            </a:xfrm>
            <a:prstGeom prst="rect">
              <a:avLst/>
            </a:prstGeom>
            <a:grpFill/>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3" name="Rectangle 32"/>
            <p:cNvSpPr/>
            <p:nvPr/>
          </p:nvSpPr>
          <p:spPr>
            <a:xfrm>
              <a:off x="4114800" y="5062807"/>
              <a:ext cx="4114799" cy="652951"/>
            </a:xfrm>
            <a:prstGeom prst="rect">
              <a:avLst/>
            </a:prstGeom>
            <a:solidFill>
              <a:schemeClr val="tx2">
                <a:lumMod val="40000"/>
                <a:lumOff val="60000"/>
              </a:schemeClr>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YES</a:t>
              </a:r>
              <a:endParaRPr lang="en-US" sz="2000" kern="1200" dirty="0"/>
            </a:p>
          </p:txBody>
        </p:sp>
      </p:grpSp>
      <p:grpSp>
        <p:nvGrpSpPr>
          <p:cNvPr id="14" name="Group 13"/>
          <p:cNvGrpSpPr/>
          <p:nvPr/>
        </p:nvGrpSpPr>
        <p:grpSpPr>
          <a:xfrm>
            <a:off x="457200" y="2719270"/>
            <a:ext cx="8229599" cy="2183128"/>
            <a:chOff x="0" y="2162851"/>
            <a:chExt cx="8229599" cy="2183128"/>
          </a:xfrm>
        </p:grpSpPr>
        <p:sp>
          <p:nvSpPr>
            <p:cNvPr id="30" name="Up Arrow Callout 29"/>
            <p:cNvSpPr/>
            <p:nvPr/>
          </p:nvSpPr>
          <p:spPr>
            <a:xfrm rot="10800000">
              <a:off x="0" y="2162851"/>
              <a:ext cx="8229599" cy="2183128"/>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Up Arrow Callout 10"/>
            <p:cNvSpPr/>
            <p:nvPr/>
          </p:nvSpPr>
          <p:spPr>
            <a:xfrm>
              <a:off x="0" y="2162851"/>
              <a:ext cx="8229599" cy="7662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Does this change translate to change in behavior of the tumor ?</a:t>
              </a:r>
              <a:endParaRPr lang="en-US" sz="2000" kern="1200" dirty="0">
                <a:solidFill>
                  <a:schemeClr val="tx1"/>
                </a:solidFill>
              </a:endParaRPr>
            </a:p>
          </p:txBody>
        </p:sp>
      </p:grpSp>
      <p:grpSp>
        <p:nvGrpSpPr>
          <p:cNvPr id="15" name="Group 14"/>
          <p:cNvGrpSpPr/>
          <p:nvPr/>
        </p:nvGrpSpPr>
        <p:grpSpPr>
          <a:xfrm>
            <a:off x="457200" y="3485548"/>
            <a:ext cx="4114799" cy="652755"/>
            <a:chOff x="0" y="2929129"/>
            <a:chExt cx="4114799" cy="652755"/>
          </a:xfrm>
        </p:grpSpPr>
        <p:sp>
          <p:nvSpPr>
            <p:cNvPr id="28" name="Rectangle 27"/>
            <p:cNvSpPr/>
            <p:nvPr/>
          </p:nvSpPr>
          <p:spPr>
            <a:xfrm>
              <a:off x="0" y="2929129"/>
              <a:ext cx="4114799" cy="65275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Rectangle 28"/>
            <p:cNvSpPr/>
            <p:nvPr/>
          </p:nvSpPr>
          <p:spPr>
            <a:xfrm>
              <a:off x="0" y="2929129"/>
              <a:ext cx="4114799" cy="6527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2000" kern="1200" dirty="0" smtClean="0"/>
                <a:t>Migration , Invasion , Proliferation ,</a:t>
              </a:r>
            </a:p>
            <a:p>
              <a:pPr lvl="0" algn="ctr" defTabSz="889000">
                <a:lnSpc>
                  <a:spcPct val="90000"/>
                </a:lnSpc>
                <a:spcBef>
                  <a:spcPct val="0"/>
                </a:spcBef>
                <a:spcAft>
                  <a:spcPct val="35000"/>
                </a:spcAft>
              </a:pPr>
              <a:r>
                <a:rPr lang="en-US" sz="2000" kern="1200" dirty="0" smtClean="0"/>
                <a:t>Apoptosis , Foci formation .</a:t>
              </a:r>
            </a:p>
            <a:p>
              <a:pPr lvl="0" algn="ctr" defTabSz="889000">
                <a:lnSpc>
                  <a:spcPct val="90000"/>
                </a:lnSpc>
                <a:spcBef>
                  <a:spcPct val="0"/>
                </a:spcBef>
                <a:spcAft>
                  <a:spcPct val="35000"/>
                </a:spcAft>
              </a:pPr>
              <a:r>
                <a:rPr lang="en-US" sz="1100" kern="1200" dirty="0" smtClean="0"/>
                <a:t> </a:t>
              </a:r>
            </a:p>
            <a:p>
              <a:pPr lvl="0" algn="ctr" defTabSz="889000">
                <a:lnSpc>
                  <a:spcPct val="90000"/>
                </a:lnSpc>
                <a:spcBef>
                  <a:spcPct val="0"/>
                </a:spcBef>
                <a:spcAft>
                  <a:spcPct val="35000"/>
                </a:spcAft>
              </a:pPr>
              <a:endParaRPr lang="en-US" sz="1100" kern="1200" dirty="0" smtClean="0"/>
            </a:p>
          </p:txBody>
        </p:sp>
      </p:grpSp>
      <p:grpSp>
        <p:nvGrpSpPr>
          <p:cNvPr id="16" name="Group 15"/>
          <p:cNvGrpSpPr/>
          <p:nvPr/>
        </p:nvGrpSpPr>
        <p:grpSpPr>
          <a:xfrm>
            <a:off x="4572000" y="3485548"/>
            <a:ext cx="4114799" cy="652755"/>
            <a:chOff x="4114800" y="2929129"/>
            <a:chExt cx="4114799" cy="652755"/>
          </a:xfrm>
        </p:grpSpPr>
        <p:sp>
          <p:nvSpPr>
            <p:cNvPr id="26" name="Rectangle 25"/>
            <p:cNvSpPr/>
            <p:nvPr/>
          </p:nvSpPr>
          <p:spPr>
            <a:xfrm>
              <a:off x="4114800" y="2929129"/>
              <a:ext cx="4114799" cy="65275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ectangle 26"/>
            <p:cNvSpPr/>
            <p:nvPr/>
          </p:nvSpPr>
          <p:spPr>
            <a:xfrm>
              <a:off x="4114800" y="2929129"/>
              <a:ext cx="4114799" cy="6527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YES</a:t>
              </a:r>
              <a:endParaRPr lang="en-US" sz="2000" kern="1200" dirty="0"/>
            </a:p>
          </p:txBody>
        </p:sp>
      </p:grpSp>
      <p:grpSp>
        <p:nvGrpSpPr>
          <p:cNvPr id="17" name="Group 16"/>
          <p:cNvGrpSpPr/>
          <p:nvPr/>
        </p:nvGrpSpPr>
        <p:grpSpPr>
          <a:xfrm>
            <a:off x="457200" y="557434"/>
            <a:ext cx="8229599" cy="2183128"/>
            <a:chOff x="0" y="1015"/>
            <a:chExt cx="8229599" cy="2183128"/>
          </a:xfrm>
        </p:grpSpPr>
        <p:sp>
          <p:nvSpPr>
            <p:cNvPr id="24" name="Up Arrow Callout 23"/>
            <p:cNvSpPr/>
            <p:nvPr/>
          </p:nvSpPr>
          <p:spPr>
            <a:xfrm rot="10800000">
              <a:off x="0" y="1015"/>
              <a:ext cx="8229599" cy="2183128"/>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Up Arrow Callout 16"/>
            <p:cNvSpPr/>
            <p:nvPr/>
          </p:nvSpPr>
          <p:spPr>
            <a:xfrm>
              <a:off x="0" y="1015"/>
              <a:ext cx="8229599" cy="7662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Does simvastatin affect phosphorylation of Akt ?</a:t>
              </a:r>
              <a:endParaRPr lang="en-US" sz="2000" kern="1200" dirty="0">
                <a:solidFill>
                  <a:schemeClr val="tx1"/>
                </a:solidFill>
              </a:endParaRPr>
            </a:p>
          </p:txBody>
        </p:sp>
      </p:grpSp>
      <p:grpSp>
        <p:nvGrpSpPr>
          <p:cNvPr id="18" name="Group 17"/>
          <p:cNvGrpSpPr/>
          <p:nvPr/>
        </p:nvGrpSpPr>
        <p:grpSpPr>
          <a:xfrm>
            <a:off x="457200" y="1323712"/>
            <a:ext cx="4114799" cy="652755"/>
            <a:chOff x="0" y="767293"/>
            <a:chExt cx="4114799" cy="652755"/>
          </a:xfrm>
        </p:grpSpPr>
        <p:sp>
          <p:nvSpPr>
            <p:cNvPr id="22" name="Rectangle 21"/>
            <p:cNvSpPr/>
            <p:nvPr/>
          </p:nvSpPr>
          <p:spPr>
            <a:xfrm>
              <a:off x="0" y="767293"/>
              <a:ext cx="4114799" cy="65275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ectangle 22"/>
            <p:cNvSpPr/>
            <p:nvPr/>
          </p:nvSpPr>
          <p:spPr>
            <a:xfrm>
              <a:off x="0" y="767293"/>
              <a:ext cx="4114799" cy="6527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Western Blot Analysis</a:t>
              </a:r>
              <a:endParaRPr lang="en-US" sz="2000" kern="1200" dirty="0"/>
            </a:p>
          </p:txBody>
        </p:sp>
      </p:grpSp>
      <p:grpSp>
        <p:nvGrpSpPr>
          <p:cNvPr id="19" name="Group 18"/>
          <p:cNvGrpSpPr/>
          <p:nvPr/>
        </p:nvGrpSpPr>
        <p:grpSpPr>
          <a:xfrm>
            <a:off x="4572000" y="1323712"/>
            <a:ext cx="4114799" cy="652755"/>
            <a:chOff x="4114800" y="767293"/>
            <a:chExt cx="4114799" cy="652755"/>
          </a:xfrm>
        </p:grpSpPr>
        <p:sp>
          <p:nvSpPr>
            <p:cNvPr id="20" name="Rectangle 19"/>
            <p:cNvSpPr/>
            <p:nvPr/>
          </p:nvSpPr>
          <p:spPr>
            <a:xfrm>
              <a:off x="4114800" y="767293"/>
              <a:ext cx="4114799" cy="65275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Rectangle 20"/>
            <p:cNvSpPr/>
            <p:nvPr/>
          </p:nvSpPr>
          <p:spPr>
            <a:xfrm>
              <a:off x="4114800" y="767293"/>
              <a:ext cx="4114799" cy="6527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YES</a:t>
              </a:r>
              <a:endParaRPr lang="en-US" sz="2000" kern="1200" dirty="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935162"/>
          </a:xfrm>
        </p:spPr>
        <p:txBody>
          <a:bodyPr/>
          <a:lstStyle/>
          <a:p>
            <a:r>
              <a:rPr lang="en-US" dirty="0" smtClean="0"/>
              <a:t>Myr Akt </a:t>
            </a:r>
            <a:r>
              <a:rPr lang="en-US" dirty="0" err="1" smtClean="0"/>
              <a:t>Transfection</a:t>
            </a:r>
            <a:endParaRPr lang="en-US" dirty="0"/>
          </a:p>
        </p:txBody>
      </p:sp>
      <p:pic>
        <p:nvPicPr>
          <p:cNvPr id="4" name="Content Placeholder 3" descr="adenovirus.gif"/>
          <p:cNvPicPr>
            <a:picLocks noGrp="1" noChangeAspect="1"/>
          </p:cNvPicPr>
          <p:nvPr>
            <p:ph idx="1"/>
          </p:nvPr>
        </p:nvPicPr>
        <p:blipFill>
          <a:blip r:embed="rId2" cstate="print"/>
          <a:stretch>
            <a:fillRect/>
          </a:stretch>
        </p:blipFill>
        <p:spPr>
          <a:xfrm>
            <a:off x="1524000" y="1447800"/>
            <a:ext cx="6324600" cy="3886200"/>
          </a:xfrm>
        </p:spPr>
      </p:pic>
      <p:cxnSp>
        <p:nvCxnSpPr>
          <p:cNvPr id="8" name="Straight Arrow Connector 7"/>
          <p:cNvCxnSpPr/>
          <p:nvPr/>
        </p:nvCxnSpPr>
        <p:spPr>
          <a:xfrm rot="10800000" flipV="1">
            <a:off x="1524000" y="5334000"/>
            <a:ext cx="8382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362200" y="5334000"/>
            <a:ext cx="838200" cy="76200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67000" y="6248401"/>
            <a:ext cx="2590800" cy="369332"/>
          </a:xfrm>
          <a:prstGeom prst="rect">
            <a:avLst/>
          </a:prstGeom>
          <a:solidFill>
            <a:srgbClr val="008000"/>
          </a:solidFill>
        </p:spPr>
        <p:txBody>
          <a:bodyPr wrap="square" rtlCol="0">
            <a:spAutoFit/>
          </a:bodyPr>
          <a:lstStyle/>
          <a:p>
            <a:r>
              <a:rPr lang="en-US" dirty="0" smtClean="0"/>
              <a:t> Green Florescent Protein</a:t>
            </a:r>
            <a:endParaRPr lang="en-US" dirty="0"/>
          </a:p>
        </p:txBody>
      </p:sp>
      <p:sp>
        <p:nvSpPr>
          <p:cNvPr id="22" name="TextBox 21"/>
          <p:cNvSpPr txBox="1"/>
          <p:nvPr/>
        </p:nvSpPr>
        <p:spPr>
          <a:xfrm>
            <a:off x="152400" y="6248400"/>
            <a:ext cx="2209800" cy="381000"/>
          </a:xfrm>
          <a:prstGeom prst="rect">
            <a:avLst/>
          </a:prstGeom>
          <a:solidFill>
            <a:srgbClr val="FF0000"/>
          </a:solidFill>
        </p:spPr>
        <p:txBody>
          <a:bodyPr wrap="square" rtlCol="0">
            <a:spAutoFit/>
          </a:bodyPr>
          <a:lstStyle/>
          <a:p>
            <a:r>
              <a:rPr lang="en-US" dirty="0" smtClean="0"/>
              <a:t>             Myr Akt</a:t>
            </a:r>
            <a:endParaRPr lang="en-US" dirty="0"/>
          </a:p>
        </p:txBody>
      </p:sp>
      <p:sp>
        <p:nvSpPr>
          <p:cNvPr id="23" name="TextBox 22"/>
          <p:cNvSpPr txBox="1"/>
          <p:nvPr/>
        </p:nvSpPr>
        <p:spPr>
          <a:xfrm>
            <a:off x="6781800" y="6183868"/>
            <a:ext cx="1600200" cy="369332"/>
          </a:xfrm>
          <a:prstGeom prst="rect">
            <a:avLst/>
          </a:prstGeom>
          <a:solidFill>
            <a:srgbClr val="FFFF00"/>
          </a:solidFill>
        </p:spPr>
        <p:txBody>
          <a:bodyPr wrap="square" rtlCol="0">
            <a:spAutoFit/>
          </a:bodyPr>
          <a:lstStyle/>
          <a:p>
            <a:r>
              <a:rPr lang="en-US" dirty="0" smtClean="0"/>
              <a:t>      PC 3 Cells</a:t>
            </a:r>
            <a:endParaRPr lang="en-US" dirty="0"/>
          </a:p>
        </p:txBody>
      </p:sp>
      <p:cxnSp>
        <p:nvCxnSpPr>
          <p:cNvPr id="25" name="Straight Arrow Connector 24"/>
          <p:cNvCxnSpPr/>
          <p:nvPr/>
        </p:nvCxnSpPr>
        <p:spPr>
          <a:xfrm rot="5400000">
            <a:off x="6781800" y="4953000"/>
            <a:ext cx="1981200"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Transfection</a:t>
            </a:r>
            <a:r>
              <a:rPr lang="en-US" dirty="0" smtClean="0"/>
              <a:t> with Adenovirus</a:t>
            </a:r>
            <a:endParaRPr lang="en-US" dirty="0"/>
          </a:p>
        </p:txBody>
      </p:sp>
      <p:pic>
        <p:nvPicPr>
          <p:cNvPr id="4" name="Content Placeholder 3" descr="GFP.jpg"/>
          <p:cNvPicPr>
            <a:picLocks noGrp="1" noChangeAspect="1"/>
          </p:cNvPicPr>
          <p:nvPr>
            <p:ph idx="1"/>
          </p:nvPr>
        </p:nvPicPr>
        <p:blipFill>
          <a:blip r:embed="rId2" cstate="print"/>
          <a:stretch>
            <a:fillRect/>
          </a:stretch>
        </p:blipFill>
        <p:spPr>
          <a:xfrm>
            <a:off x="791357" y="1600200"/>
            <a:ext cx="7561285" cy="4525963"/>
          </a:xfrm>
        </p:spPr>
      </p:pic>
      <p:sp>
        <p:nvSpPr>
          <p:cNvPr id="5" name="TextBox 4"/>
          <p:cNvSpPr txBox="1"/>
          <p:nvPr/>
        </p:nvSpPr>
        <p:spPr>
          <a:xfrm>
            <a:off x="6248400" y="6183868"/>
            <a:ext cx="2514600" cy="369332"/>
          </a:xfrm>
          <a:prstGeom prst="rect">
            <a:avLst/>
          </a:prstGeom>
          <a:noFill/>
        </p:spPr>
        <p:txBody>
          <a:bodyPr wrap="square" rtlCol="0">
            <a:spAutoFit/>
          </a:bodyPr>
          <a:lstStyle/>
          <a:p>
            <a:r>
              <a:rPr lang="en-US" dirty="0" smtClean="0"/>
              <a:t>   Representative Image</a:t>
            </a:r>
            <a:endParaRPr lang="en-US" dirty="0"/>
          </a:p>
        </p:txBody>
      </p:sp>
      <p:cxnSp>
        <p:nvCxnSpPr>
          <p:cNvPr id="7" name="Straight Arrow Connector 6"/>
          <p:cNvCxnSpPr/>
          <p:nvPr/>
        </p:nvCxnSpPr>
        <p:spPr>
          <a:xfrm flipV="1">
            <a:off x="3810000" y="5562600"/>
            <a:ext cx="16002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28800" y="6172200"/>
            <a:ext cx="2667000" cy="369332"/>
          </a:xfrm>
          <a:prstGeom prst="rect">
            <a:avLst/>
          </a:prstGeom>
          <a:solidFill>
            <a:srgbClr val="008000"/>
          </a:solidFill>
          <a:ln>
            <a:solidFill>
              <a:srgbClr val="008000"/>
            </a:solidFill>
          </a:ln>
        </p:spPr>
        <p:txBody>
          <a:bodyPr wrap="square" rtlCol="0">
            <a:spAutoFit/>
          </a:bodyPr>
          <a:lstStyle/>
          <a:p>
            <a:r>
              <a:rPr lang="en-US" dirty="0" smtClean="0"/>
              <a:t>Green Fluorescent Protein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Foci Assay</a:t>
            </a:r>
            <a:endParaRPr lang="en-US" dirty="0"/>
          </a:p>
        </p:txBody>
      </p:sp>
      <p:sp>
        <p:nvSpPr>
          <p:cNvPr id="3" name="Text Placeholder 2"/>
          <p:cNvSpPr>
            <a:spLocks noGrp="1"/>
          </p:cNvSpPr>
          <p:nvPr>
            <p:ph type="body" idx="1"/>
          </p:nvPr>
        </p:nvSpPr>
        <p:spPr/>
        <p:txBody>
          <a:bodyPr/>
          <a:lstStyle/>
          <a:p>
            <a:r>
              <a:rPr lang="en-US" dirty="0" smtClean="0"/>
              <a:t>                   Control</a:t>
            </a:r>
            <a:endParaRPr lang="en-US" dirty="0"/>
          </a:p>
        </p:txBody>
      </p:sp>
      <p:pic>
        <p:nvPicPr>
          <p:cNvPr id="7" name="Content Placeholder 6" descr="SNAP-131003-0025.jpg"/>
          <p:cNvPicPr>
            <a:picLocks noGrp="1" noChangeAspect="1"/>
          </p:cNvPicPr>
          <p:nvPr>
            <p:ph sz="half" idx="2"/>
          </p:nvPr>
        </p:nvPicPr>
        <p:blipFill>
          <a:blip r:embed="rId2" cstate="print"/>
          <a:stretch>
            <a:fillRect/>
          </a:stretch>
        </p:blipFill>
        <p:spPr>
          <a:xfrm>
            <a:off x="457200" y="2636904"/>
            <a:ext cx="4040188" cy="3027230"/>
          </a:xfrm>
        </p:spPr>
      </p:pic>
      <p:sp>
        <p:nvSpPr>
          <p:cNvPr id="5" name="Text Placeholder 4"/>
          <p:cNvSpPr>
            <a:spLocks noGrp="1"/>
          </p:cNvSpPr>
          <p:nvPr>
            <p:ph type="body" sz="quarter" idx="3"/>
          </p:nvPr>
        </p:nvSpPr>
        <p:spPr/>
        <p:txBody>
          <a:bodyPr/>
          <a:lstStyle/>
          <a:p>
            <a:r>
              <a:rPr lang="en-US" dirty="0" smtClean="0"/>
              <a:t>               Simvastatin</a:t>
            </a:r>
            <a:endParaRPr lang="en-US" dirty="0"/>
          </a:p>
        </p:txBody>
      </p:sp>
      <p:pic>
        <p:nvPicPr>
          <p:cNvPr id="8" name="Content Placeholder 7" descr="SNAP-131015-0027.jpg"/>
          <p:cNvPicPr>
            <a:picLocks noGrp="1" noChangeAspect="1"/>
          </p:cNvPicPr>
          <p:nvPr>
            <p:ph sz="quarter" idx="4"/>
          </p:nvPr>
        </p:nvPicPr>
        <p:blipFill>
          <a:blip r:embed="rId3" cstate="print"/>
          <a:stretch>
            <a:fillRect/>
          </a:stretch>
        </p:blipFill>
        <p:spPr>
          <a:xfrm>
            <a:off x="4645025" y="2636309"/>
            <a:ext cx="4041775" cy="3028419"/>
          </a:xfrm>
        </p:spPr>
      </p:pic>
      <p:cxnSp>
        <p:nvCxnSpPr>
          <p:cNvPr id="13" name="Straight Arrow Connector 12"/>
          <p:cNvCxnSpPr/>
          <p:nvPr/>
        </p:nvCxnSpPr>
        <p:spPr>
          <a:xfrm rot="5400000" flipH="1" flipV="1">
            <a:off x="2667000" y="4800600"/>
            <a:ext cx="19812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24200" y="6172200"/>
            <a:ext cx="559833" cy="369332"/>
          </a:xfrm>
          <a:prstGeom prst="rect">
            <a:avLst/>
          </a:prstGeom>
          <a:noFill/>
        </p:spPr>
        <p:txBody>
          <a:bodyPr wrap="none" rtlCol="0">
            <a:spAutoFit/>
          </a:bodyPr>
          <a:lstStyle/>
          <a:p>
            <a:r>
              <a:rPr lang="en-US" b="1" dirty="0" smtClean="0">
                <a:solidFill>
                  <a:srgbClr val="FF0000"/>
                </a:solidFill>
              </a:rPr>
              <a:t>Foci</a:t>
            </a:r>
            <a:endParaRPr lang="en-US" b="1" dirty="0">
              <a:solidFill>
                <a:srgbClr val="FF0000"/>
              </a:solidFill>
            </a:endParaRPr>
          </a:p>
        </p:txBody>
      </p:sp>
      <p:cxnSp>
        <p:nvCxnSpPr>
          <p:cNvPr id="16" name="Straight Arrow Connector 15"/>
          <p:cNvCxnSpPr/>
          <p:nvPr/>
        </p:nvCxnSpPr>
        <p:spPr>
          <a:xfrm flipV="1">
            <a:off x="3581400" y="4495800"/>
            <a:ext cx="2362200" cy="1676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0" y="1219200"/>
            <a:ext cx="5562600" cy="369332"/>
          </a:xfrm>
          <a:prstGeom prst="rect">
            <a:avLst/>
          </a:prstGeom>
          <a:noFill/>
        </p:spPr>
        <p:txBody>
          <a:bodyPr wrap="square" rtlCol="0">
            <a:spAutoFit/>
          </a:bodyPr>
          <a:lstStyle/>
          <a:p>
            <a:r>
              <a:rPr lang="en-US" b="1" dirty="0" smtClean="0">
                <a:solidFill>
                  <a:srgbClr val="FF0000"/>
                </a:solidFill>
              </a:rPr>
              <a:t>Simvastatin inhibits Foci formation in PC 3 cells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28600" y="152400"/>
            <a:ext cx="1142999" cy="400110"/>
          </a:xfrm>
          <a:prstGeom prst="rect">
            <a:avLst/>
          </a:prstGeom>
          <a:noFill/>
        </p:spPr>
        <p:txBody>
          <a:bodyPr wrap="square" rtlCol="0">
            <a:spAutoFit/>
          </a:bodyPr>
          <a:lstStyle/>
          <a:p>
            <a:r>
              <a:rPr lang="en-US" sz="2000" dirty="0" smtClean="0"/>
              <a:t>Figure 5</a:t>
            </a:r>
            <a:endParaRPr lang="en-US" sz="2000" dirty="0"/>
          </a:p>
        </p:txBody>
      </p:sp>
      <p:grpSp>
        <p:nvGrpSpPr>
          <p:cNvPr id="2" name="Group 52"/>
          <p:cNvGrpSpPr/>
          <p:nvPr/>
        </p:nvGrpSpPr>
        <p:grpSpPr>
          <a:xfrm>
            <a:off x="685800" y="1600200"/>
            <a:ext cx="2590800" cy="3276600"/>
            <a:chOff x="685800" y="1600200"/>
            <a:chExt cx="2590800" cy="3276600"/>
          </a:xfrm>
        </p:grpSpPr>
        <p:sp>
          <p:nvSpPr>
            <p:cNvPr id="13" name="TextBox 12"/>
            <p:cNvSpPr txBox="1"/>
            <p:nvPr/>
          </p:nvSpPr>
          <p:spPr>
            <a:xfrm rot="16200000">
              <a:off x="-358217" y="3165998"/>
              <a:ext cx="2669833" cy="276999"/>
            </a:xfrm>
            <a:prstGeom prst="rect">
              <a:avLst/>
            </a:prstGeom>
            <a:noFill/>
          </p:spPr>
          <p:txBody>
            <a:bodyPr wrap="none" rtlCol="0">
              <a:spAutoFit/>
            </a:bodyPr>
            <a:lstStyle/>
            <a:p>
              <a:pPr algn="ctr"/>
              <a:r>
                <a:rPr lang="en-US" sz="1200" b="1" dirty="0" smtClean="0">
                  <a:latin typeface="+mj-lt"/>
                </a:rPr>
                <a:t>Number of foci (Normalized to control)</a:t>
              </a:r>
              <a:endParaRPr lang="en-US" sz="1200" b="1" dirty="0">
                <a:latin typeface="+mj-lt"/>
              </a:endParaRPr>
            </a:p>
          </p:txBody>
        </p:sp>
        <p:graphicFrame>
          <p:nvGraphicFramePr>
            <p:cNvPr id="19" name="Chart 18"/>
            <p:cNvGraphicFramePr/>
            <p:nvPr/>
          </p:nvGraphicFramePr>
          <p:xfrm>
            <a:off x="990600" y="2133600"/>
            <a:ext cx="2286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p:cNvSpPr txBox="1"/>
            <p:nvPr/>
          </p:nvSpPr>
          <p:spPr>
            <a:xfrm>
              <a:off x="2286000" y="2362200"/>
              <a:ext cx="655949" cy="400110"/>
            </a:xfrm>
            <a:prstGeom prst="rect">
              <a:avLst/>
            </a:prstGeom>
            <a:noFill/>
          </p:spPr>
          <p:txBody>
            <a:bodyPr wrap="none" rtlCol="0">
              <a:spAutoFit/>
            </a:bodyPr>
            <a:lstStyle/>
            <a:p>
              <a:r>
                <a:rPr lang="en-US" sz="1000" b="1" i="1" dirty="0" smtClean="0">
                  <a:latin typeface="Arial" pitchFamily="34" charset="0"/>
                  <a:cs typeface="Arial" pitchFamily="34" charset="0"/>
                </a:rPr>
                <a:t>p</a:t>
              </a:r>
              <a:r>
                <a:rPr lang="en-US" sz="1000" b="1" dirty="0" smtClean="0">
                  <a:latin typeface="Arial" pitchFamily="34" charset="0"/>
                  <a:cs typeface="Arial" pitchFamily="34" charset="0"/>
                </a:rPr>
                <a:t> &lt; 0.04</a:t>
              </a:r>
            </a:p>
            <a:p>
              <a:r>
                <a:rPr lang="en-US" sz="1000" b="1" dirty="0" smtClean="0">
                  <a:latin typeface="Arial" pitchFamily="34" charset="0"/>
                  <a:cs typeface="Arial" pitchFamily="34" charset="0"/>
                </a:rPr>
                <a:t>n = 4</a:t>
              </a:r>
              <a:endParaRPr lang="en-US" sz="1000" b="1" dirty="0">
                <a:latin typeface="Arial" pitchFamily="34" charset="0"/>
                <a:cs typeface="Arial" pitchFamily="34" charset="0"/>
              </a:endParaRPr>
            </a:p>
          </p:txBody>
        </p:sp>
        <p:sp>
          <p:nvSpPr>
            <p:cNvPr id="23" name="TextBox 22"/>
            <p:cNvSpPr txBox="1"/>
            <p:nvPr/>
          </p:nvSpPr>
          <p:spPr>
            <a:xfrm>
              <a:off x="685800" y="1600200"/>
              <a:ext cx="317716" cy="369332"/>
            </a:xfrm>
            <a:prstGeom prst="rect">
              <a:avLst/>
            </a:prstGeom>
            <a:noFill/>
          </p:spPr>
          <p:txBody>
            <a:bodyPr wrap="none" rtlCol="0">
              <a:spAutoFit/>
            </a:bodyPr>
            <a:lstStyle/>
            <a:p>
              <a:r>
                <a:rPr lang="en-US" dirty="0" smtClean="0"/>
                <a:t>A</a:t>
              </a:r>
              <a:endParaRPr lang="en-US" dirty="0"/>
            </a:p>
          </p:txBody>
        </p:sp>
      </p:grpSp>
      <p:grpSp>
        <p:nvGrpSpPr>
          <p:cNvPr id="3" name="Group 51"/>
          <p:cNvGrpSpPr/>
          <p:nvPr/>
        </p:nvGrpSpPr>
        <p:grpSpPr>
          <a:xfrm>
            <a:off x="3200400" y="1600200"/>
            <a:ext cx="2362200" cy="3197538"/>
            <a:chOff x="3200400" y="1600200"/>
            <a:chExt cx="2362200" cy="3197538"/>
          </a:xfrm>
        </p:grpSpPr>
        <p:grpSp>
          <p:nvGrpSpPr>
            <p:cNvPr id="4" name="Group 16"/>
            <p:cNvGrpSpPr/>
            <p:nvPr/>
          </p:nvGrpSpPr>
          <p:grpSpPr>
            <a:xfrm>
              <a:off x="3337929" y="1972243"/>
              <a:ext cx="2224671" cy="2825495"/>
              <a:chOff x="3185529" y="451105"/>
              <a:chExt cx="2224671" cy="2825495"/>
            </a:xfrm>
          </p:grpSpPr>
          <p:graphicFrame>
            <p:nvGraphicFramePr>
              <p:cNvPr id="9" name="Chart 8"/>
              <p:cNvGraphicFramePr/>
              <p:nvPr/>
            </p:nvGraphicFramePr>
            <p:xfrm>
              <a:off x="3343276" y="533400"/>
              <a:ext cx="206692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744433" y="1342563"/>
                <a:ext cx="655949" cy="400110"/>
              </a:xfrm>
              <a:prstGeom prst="rect">
                <a:avLst/>
              </a:prstGeom>
              <a:noFill/>
            </p:spPr>
            <p:txBody>
              <a:bodyPr wrap="none" rtlCol="0">
                <a:spAutoFit/>
              </a:bodyPr>
              <a:lstStyle/>
              <a:p>
                <a:r>
                  <a:rPr lang="en-US" sz="1000" b="1" i="1" dirty="0" smtClean="0">
                    <a:latin typeface="Arial" pitchFamily="34" charset="0"/>
                    <a:cs typeface="Arial" pitchFamily="34" charset="0"/>
                  </a:rPr>
                  <a:t>p</a:t>
                </a:r>
                <a:r>
                  <a:rPr lang="en-US" sz="1000" b="1" dirty="0" smtClean="0">
                    <a:latin typeface="Arial" pitchFamily="34" charset="0"/>
                    <a:cs typeface="Arial" pitchFamily="34" charset="0"/>
                  </a:rPr>
                  <a:t> &lt; 0.03</a:t>
                </a:r>
              </a:p>
              <a:p>
                <a:r>
                  <a:rPr lang="en-US" sz="1000" b="1" dirty="0" smtClean="0">
                    <a:latin typeface="Arial" pitchFamily="34" charset="0"/>
                    <a:cs typeface="Arial" pitchFamily="34" charset="0"/>
                  </a:rPr>
                  <a:t>n = 4</a:t>
                </a:r>
                <a:endParaRPr lang="en-US" sz="1000" b="1" dirty="0">
                  <a:latin typeface="Arial" pitchFamily="34" charset="0"/>
                  <a:cs typeface="Arial" pitchFamily="34" charset="0"/>
                </a:endParaRPr>
              </a:p>
            </p:txBody>
          </p:sp>
          <p:sp>
            <p:nvSpPr>
              <p:cNvPr id="14" name="TextBox 13"/>
              <p:cNvSpPr txBox="1"/>
              <p:nvPr/>
            </p:nvSpPr>
            <p:spPr>
              <a:xfrm rot="16200000">
                <a:off x="1989112" y="1647522"/>
                <a:ext cx="2669833" cy="276999"/>
              </a:xfrm>
              <a:prstGeom prst="rect">
                <a:avLst/>
              </a:prstGeom>
              <a:noFill/>
            </p:spPr>
            <p:txBody>
              <a:bodyPr wrap="none" rtlCol="0">
                <a:spAutoFit/>
              </a:bodyPr>
              <a:lstStyle/>
              <a:p>
                <a:pPr algn="ctr"/>
                <a:r>
                  <a:rPr lang="en-US" sz="1200" b="1" dirty="0" smtClean="0">
                    <a:latin typeface="+mj-lt"/>
                  </a:rPr>
                  <a:t>Number of foci (Normalized to control)</a:t>
                </a:r>
                <a:endParaRPr lang="en-US" sz="1200" b="1" dirty="0">
                  <a:latin typeface="+mj-lt"/>
                </a:endParaRPr>
              </a:p>
            </p:txBody>
          </p:sp>
        </p:grpSp>
        <p:sp>
          <p:nvSpPr>
            <p:cNvPr id="24" name="TextBox 23"/>
            <p:cNvSpPr txBox="1"/>
            <p:nvPr/>
          </p:nvSpPr>
          <p:spPr>
            <a:xfrm>
              <a:off x="3200400" y="1600200"/>
              <a:ext cx="309700" cy="369332"/>
            </a:xfrm>
            <a:prstGeom prst="rect">
              <a:avLst/>
            </a:prstGeom>
            <a:noFill/>
          </p:spPr>
          <p:txBody>
            <a:bodyPr wrap="none" rtlCol="0">
              <a:spAutoFit/>
            </a:bodyPr>
            <a:lstStyle/>
            <a:p>
              <a:r>
                <a:rPr lang="en-US" dirty="0" smtClean="0"/>
                <a:t>B</a:t>
              </a:r>
              <a:endParaRPr lang="en-US" dirty="0"/>
            </a:p>
          </p:txBody>
        </p:sp>
        <p:grpSp>
          <p:nvGrpSpPr>
            <p:cNvPr id="5" name="Group 50"/>
            <p:cNvGrpSpPr/>
            <p:nvPr/>
          </p:nvGrpSpPr>
          <p:grpSpPr>
            <a:xfrm>
              <a:off x="3901353" y="2034365"/>
              <a:ext cx="1280247" cy="797240"/>
              <a:chOff x="4038600" y="363381"/>
              <a:chExt cx="1280247" cy="797240"/>
            </a:xfrm>
          </p:grpSpPr>
          <p:sp>
            <p:nvSpPr>
              <p:cNvPr id="35" name="Rectangle 34"/>
              <p:cNvSpPr/>
              <p:nvPr/>
            </p:nvSpPr>
            <p:spPr>
              <a:xfrm>
                <a:off x="4735033" y="914400"/>
                <a:ext cx="583814" cy="246221"/>
              </a:xfrm>
              <a:prstGeom prst="rect">
                <a:avLst/>
              </a:prstGeom>
            </p:spPr>
            <p:txBody>
              <a:bodyPr wrap="none">
                <a:spAutoFit/>
              </a:bodyPr>
              <a:lstStyle/>
              <a:p>
                <a:r>
                  <a:rPr lang="el-GR" sz="1000" b="1" dirty="0" smtClean="0"/>
                  <a:t>β</a:t>
                </a:r>
                <a:r>
                  <a:rPr lang="en-US" sz="1000" b="1" dirty="0" smtClean="0"/>
                  <a:t>-</a:t>
                </a:r>
                <a:r>
                  <a:rPr lang="en-US" sz="1000" b="1" dirty="0" err="1" smtClean="0"/>
                  <a:t>actin</a:t>
                </a:r>
                <a:r>
                  <a:rPr lang="en-US" sz="1000" b="1" dirty="0" smtClean="0"/>
                  <a:t> </a:t>
                </a:r>
                <a:endParaRPr lang="en-US" sz="1000" dirty="0"/>
              </a:p>
            </p:txBody>
          </p:sp>
          <p:sp>
            <p:nvSpPr>
              <p:cNvPr id="36" name="Rectangle 35"/>
              <p:cNvSpPr/>
              <p:nvPr/>
            </p:nvSpPr>
            <p:spPr>
              <a:xfrm>
                <a:off x="4735033" y="643268"/>
                <a:ext cx="436338" cy="246221"/>
              </a:xfrm>
              <a:prstGeom prst="rect">
                <a:avLst/>
              </a:prstGeom>
            </p:spPr>
            <p:txBody>
              <a:bodyPr wrap="none">
                <a:spAutoFit/>
              </a:bodyPr>
              <a:lstStyle/>
              <a:p>
                <a:r>
                  <a:rPr lang="en-US" sz="1000" b="1" dirty="0" smtClean="0"/>
                  <a:t>pAkt</a:t>
                </a:r>
              </a:p>
            </p:txBody>
          </p:sp>
          <p:grpSp>
            <p:nvGrpSpPr>
              <p:cNvPr id="6" name="Group 40"/>
              <p:cNvGrpSpPr/>
              <p:nvPr/>
            </p:nvGrpSpPr>
            <p:grpSpPr>
              <a:xfrm>
                <a:off x="4038600" y="685800"/>
                <a:ext cx="762000" cy="457200"/>
                <a:chOff x="4038600" y="685800"/>
                <a:chExt cx="1066800" cy="762222"/>
              </a:xfrm>
            </p:grpSpPr>
            <p:pic>
              <p:nvPicPr>
                <p:cNvPr id="34" name="Picture 2"/>
                <p:cNvPicPr>
                  <a:picLocks noChangeAspect="1" noChangeArrowheads="1"/>
                </p:cNvPicPr>
                <p:nvPr/>
              </p:nvPicPr>
              <p:blipFill>
                <a:blip r:embed="rId4" cstate="print"/>
                <a:srcRect/>
                <a:stretch>
                  <a:fillRect/>
                </a:stretch>
              </p:blipFill>
              <p:spPr bwMode="auto">
                <a:xfrm>
                  <a:off x="4038600" y="1066799"/>
                  <a:ext cx="1066800" cy="381223"/>
                </a:xfrm>
                <a:prstGeom prst="rect">
                  <a:avLst/>
                </a:prstGeom>
                <a:noFill/>
                <a:ln w="9525">
                  <a:noFill/>
                  <a:miter lim="800000"/>
                  <a:headEnd/>
                  <a:tailEnd/>
                </a:ln>
                <a:effectLst/>
              </p:spPr>
            </p:pic>
            <p:pic>
              <p:nvPicPr>
                <p:cNvPr id="37" name="Picture 4"/>
                <p:cNvPicPr>
                  <a:picLocks noChangeAspect="1" noChangeArrowheads="1"/>
                </p:cNvPicPr>
                <p:nvPr/>
              </p:nvPicPr>
              <p:blipFill>
                <a:blip r:embed="rId5" cstate="print"/>
                <a:srcRect/>
                <a:stretch>
                  <a:fillRect/>
                </a:stretch>
              </p:blipFill>
              <p:spPr bwMode="auto">
                <a:xfrm flipH="1">
                  <a:off x="4038600" y="685800"/>
                  <a:ext cx="1066800" cy="351897"/>
                </a:xfrm>
                <a:prstGeom prst="rect">
                  <a:avLst/>
                </a:prstGeom>
                <a:noFill/>
                <a:ln w="9525">
                  <a:noFill/>
                  <a:miter lim="800000"/>
                  <a:headEnd/>
                  <a:tailEnd/>
                </a:ln>
                <a:effectLst/>
              </p:spPr>
            </p:pic>
          </p:grpSp>
          <p:sp>
            <p:nvSpPr>
              <p:cNvPr id="42" name="Rectangle 41"/>
              <p:cNvSpPr/>
              <p:nvPr/>
            </p:nvSpPr>
            <p:spPr>
              <a:xfrm rot="19157524">
                <a:off x="4468718" y="363381"/>
                <a:ext cx="623889" cy="246221"/>
              </a:xfrm>
              <a:prstGeom prst="rect">
                <a:avLst/>
              </a:prstGeom>
            </p:spPr>
            <p:txBody>
              <a:bodyPr wrap="none">
                <a:spAutoFit/>
              </a:bodyPr>
              <a:lstStyle/>
              <a:p>
                <a:r>
                  <a:rPr lang="en-US" sz="1000" b="1" dirty="0" err="1" smtClean="0"/>
                  <a:t>Myr-Akt</a:t>
                </a:r>
                <a:endParaRPr lang="en-US" sz="1000" dirty="0"/>
              </a:p>
            </p:txBody>
          </p:sp>
          <p:sp>
            <p:nvSpPr>
              <p:cNvPr id="43" name="Rectangle 42"/>
              <p:cNvSpPr/>
              <p:nvPr/>
            </p:nvSpPr>
            <p:spPr>
              <a:xfrm rot="19157524">
                <a:off x="4060515" y="461168"/>
                <a:ext cx="394660" cy="246221"/>
              </a:xfrm>
              <a:prstGeom prst="rect">
                <a:avLst/>
              </a:prstGeom>
            </p:spPr>
            <p:txBody>
              <a:bodyPr wrap="none">
                <a:spAutoFit/>
              </a:bodyPr>
              <a:lstStyle/>
              <a:p>
                <a:r>
                  <a:rPr lang="en-US" sz="1000" b="1" dirty="0" smtClean="0"/>
                  <a:t>GFP</a:t>
                </a:r>
              </a:p>
            </p:txBody>
          </p:sp>
        </p:grpSp>
      </p:grpSp>
      <p:grpSp>
        <p:nvGrpSpPr>
          <p:cNvPr id="7" name="Group 49"/>
          <p:cNvGrpSpPr/>
          <p:nvPr/>
        </p:nvGrpSpPr>
        <p:grpSpPr>
          <a:xfrm>
            <a:off x="5633900" y="1600200"/>
            <a:ext cx="2443300" cy="3276600"/>
            <a:chOff x="5633900" y="1600200"/>
            <a:chExt cx="2443300" cy="3276600"/>
          </a:xfrm>
        </p:grpSpPr>
        <p:graphicFrame>
          <p:nvGraphicFramePr>
            <p:cNvPr id="15" name="Chart 14"/>
            <p:cNvGraphicFramePr/>
            <p:nvPr/>
          </p:nvGraphicFramePr>
          <p:xfrm>
            <a:off x="5943601" y="2133600"/>
            <a:ext cx="2133599"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p:cNvSpPr txBox="1"/>
            <p:nvPr/>
          </p:nvSpPr>
          <p:spPr>
            <a:xfrm rot="16200000">
              <a:off x="4662209" y="3235529"/>
              <a:ext cx="2669833" cy="276999"/>
            </a:xfrm>
            <a:prstGeom prst="rect">
              <a:avLst/>
            </a:prstGeom>
            <a:noFill/>
          </p:spPr>
          <p:txBody>
            <a:bodyPr wrap="none" rtlCol="0">
              <a:spAutoFit/>
            </a:bodyPr>
            <a:lstStyle/>
            <a:p>
              <a:pPr algn="ctr"/>
              <a:r>
                <a:rPr lang="en-US" sz="1200" b="1" dirty="0" smtClean="0">
                  <a:latin typeface="+mj-lt"/>
                </a:rPr>
                <a:t>Number of foci (Normalized to control)</a:t>
              </a:r>
              <a:endParaRPr lang="en-US" sz="1200" b="1" dirty="0">
                <a:latin typeface="+mj-lt"/>
              </a:endParaRPr>
            </a:p>
          </p:txBody>
        </p:sp>
        <p:sp>
          <p:nvSpPr>
            <p:cNvPr id="21" name="TextBox 20"/>
            <p:cNvSpPr txBox="1"/>
            <p:nvPr/>
          </p:nvSpPr>
          <p:spPr>
            <a:xfrm>
              <a:off x="6400800" y="2743200"/>
              <a:ext cx="655949" cy="400110"/>
            </a:xfrm>
            <a:prstGeom prst="rect">
              <a:avLst/>
            </a:prstGeom>
            <a:noFill/>
          </p:spPr>
          <p:txBody>
            <a:bodyPr wrap="none" rtlCol="0">
              <a:spAutoFit/>
            </a:bodyPr>
            <a:lstStyle/>
            <a:p>
              <a:r>
                <a:rPr lang="en-US" sz="1000" b="1" i="1" dirty="0" smtClean="0">
                  <a:latin typeface="Arial" pitchFamily="34" charset="0"/>
                  <a:cs typeface="Arial" pitchFamily="34" charset="0"/>
                </a:rPr>
                <a:t>p</a:t>
              </a:r>
              <a:r>
                <a:rPr lang="en-US" sz="1000" b="1" dirty="0" smtClean="0">
                  <a:latin typeface="Arial" pitchFamily="34" charset="0"/>
                  <a:cs typeface="Arial" pitchFamily="34" charset="0"/>
                </a:rPr>
                <a:t> = 0.43</a:t>
              </a:r>
            </a:p>
            <a:p>
              <a:r>
                <a:rPr lang="en-US" sz="1000" b="1" dirty="0" smtClean="0">
                  <a:latin typeface="Arial" pitchFamily="34" charset="0"/>
                  <a:cs typeface="Arial" pitchFamily="34" charset="0"/>
                </a:rPr>
                <a:t>n = 4</a:t>
              </a:r>
              <a:endParaRPr lang="en-US" sz="1000" b="1" dirty="0">
                <a:latin typeface="Arial" pitchFamily="34" charset="0"/>
                <a:cs typeface="Arial" pitchFamily="34" charset="0"/>
              </a:endParaRPr>
            </a:p>
          </p:txBody>
        </p:sp>
        <p:sp>
          <p:nvSpPr>
            <p:cNvPr id="25" name="TextBox 24"/>
            <p:cNvSpPr txBox="1"/>
            <p:nvPr/>
          </p:nvSpPr>
          <p:spPr>
            <a:xfrm>
              <a:off x="5633900" y="1600200"/>
              <a:ext cx="309700" cy="369332"/>
            </a:xfrm>
            <a:prstGeom prst="rect">
              <a:avLst/>
            </a:prstGeom>
            <a:noFill/>
          </p:spPr>
          <p:txBody>
            <a:bodyPr wrap="none" rtlCol="0">
              <a:spAutoFit/>
            </a:bodyPr>
            <a:lstStyle/>
            <a:p>
              <a:r>
                <a:rPr lang="en-US" dirty="0" smtClean="0"/>
                <a:t>C</a:t>
              </a:r>
              <a:endParaRPr lang="en-US" dirty="0"/>
            </a:p>
          </p:txBody>
        </p:sp>
        <p:grpSp>
          <p:nvGrpSpPr>
            <p:cNvPr id="8" name="Group 48"/>
            <p:cNvGrpSpPr/>
            <p:nvPr/>
          </p:nvGrpSpPr>
          <p:grpSpPr>
            <a:xfrm>
              <a:off x="6337002" y="1991833"/>
              <a:ext cx="1414124" cy="749598"/>
              <a:chOff x="5274798" y="306658"/>
              <a:chExt cx="1333336" cy="873460"/>
            </a:xfrm>
          </p:grpSpPr>
          <p:pic>
            <p:nvPicPr>
              <p:cNvPr id="38" name="Picture 5"/>
              <p:cNvPicPr>
                <a:picLocks noChangeAspect="1" noChangeArrowheads="1"/>
              </p:cNvPicPr>
              <p:nvPr/>
            </p:nvPicPr>
            <p:blipFill>
              <a:blip r:embed="rId7" cstate="print"/>
              <a:srcRect/>
              <a:stretch>
                <a:fillRect/>
              </a:stretch>
            </p:blipFill>
            <p:spPr bwMode="auto">
              <a:xfrm>
                <a:off x="5334000" y="685800"/>
                <a:ext cx="762000" cy="457200"/>
              </a:xfrm>
              <a:prstGeom prst="rect">
                <a:avLst/>
              </a:prstGeom>
              <a:noFill/>
              <a:ln w="9525">
                <a:noFill/>
                <a:miter lim="800000"/>
                <a:headEnd/>
                <a:tailEnd/>
              </a:ln>
              <a:effectLst/>
            </p:spPr>
          </p:pic>
          <p:sp>
            <p:nvSpPr>
              <p:cNvPr id="44" name="Rectangle 43"/>
              <p:cNvSpPr/>
              <p:nvPr/>
            </p:nvSpPr>
            <p:spPr>
              <a:xfrm>
                <a:off x="6024320" y="933897"/>
                <a:ext cx="583814" cy="246221"/>
              </a:xfrm>
              <a:prstGeom prst="rect">
                <a:avLst/>
              </a:prstGeom>
            </p:spPr>
            <p:txBody>
              <a:bodyPr wrap="none">
                <a:spAutoFit/>
              </a:bodyPr>
              <a:lstStyle/>
              <a:p>
                <a:r>
                  <a:rPr lang="el-GR" sz="1000" b="1" dirty="0" smtClean="0"/>
                  <a:t>β</a:t>
                </a:r>
                <a:r>
                  <a:rPr lang="en-US" sz="1000" b="1" dirty="0" smtClean="0"/>
                  <a:t>-</a:t>
                </a:r>
                <a:r>
                  <a:rPr lang="en-US" sz="1000" b="1" dirty="0" err="1" smtClean="0"/>
                  <a:t>actin</a:t>
                </a:r>
                <a:r>
                  <a:rPr lang="en-US" sz="1000" b="1" dirty="0" smtClean="0"/>
                  <a:t> </a:t>
                </a:r>
                <a:endParaRPr lang="en-US" sz="1000" dirty="0"/>
              </a:p>
            </p:txBody>
          </p:sp>
          <p:sp>
            <p:nvSpPr>
              <p:cNvPr id="45" name="Rectangle 44"/>
              <p:cNvSpPr/>
              <p:nvPr/>
            </p:nvSpPr>
            <p:spPr>
              <a:xfrm>
                <a:off x="6024320" y="662765"/>
                <a:ext cx="436338" cy="246221"/>
              </a:xfrm>
              <a:prstGeom prst="rect">
                <a:avLst/>
              </a:prstGeom>
            </p:spPr>
            <p:txBody>
              <a:bodyPr wrap="none">
                <a:spAutoFit/>
              </a:bodyPr>
              <a:lstStyle/>
              <a:p>
                <a:r>
                  <a:rPr lang="en-US" sz="1000" b="1" dirty="0" smtClean="0"/>
                  <a:t>pAkt</a:t>
                </a:r>
              </a:p>
            </p:txBody>
          </p:sp>
          <p:sp>
            <p:nvSpPr>
              <p:cNvPr id="46" name="Rectangle 45"/>
              <p:cNvSpPr/>
              <p:nvPr/>
            </p:nvSpPr>
            <p:spPr>
              <a:xfrm rot="19157524">
                <a:off x="5274798" y="306658"/>
                <a:ext cx="623890" cy="246221"/>
              </a:xfrm>
              <a:prstGeom prst="rect">
                <a:avLst/>
              </a:prstGeom>
            </p:spPr>
            <p:txBody>
              <a:bodyPr wrap="none">
                <a:spAutoFit/>
              </a:bodyPr>
              <a:lstStyle/>
              <a:p>
                <a:r>
                  <a:rPr lang="en-US" sz="1000" b="1" dirty="0" err="1" smtClean="0"/>
                  <a:t>Myr-Akt</a:t>
                </a:r>
                <a:endParaRPr lang="en-US" sz="1000" dirty="0"/>
              </a:p>
            </p:txBody>
          </p:sp>
          <p:sp>
            <p:nvSpPr>
              <p:cNvPr id="48" name="Rectangle 47"/>
              <p:cNvSpPr/>
              <p:nvPr/>
            </p:nvSpPr>
            <p:spPr>
              <a:xfrm rot="19157524">
                <a:off x="5746847" y="306658"/>
                <a:ext cx="569387" cy="246221"/>
              </a:xfrm>
              <a:prstGeom prst="rect">
                <a:avLst/>
              </a:prstGeom>
            </p:spPr>
            <p:txBody>
              <a:bodyPr wrap="none">
                <a:spAutoFit/>
              </a:bodyPr>
              <a:lstStyle/>
              <a:p>
                <a:r>
                  <a:rPr lang="en-US" sz="1000" b="1" dirty="0" smtClean="0"/>
                  <a:t>+</a:t>
                </a:r>
                <a:r>
                  <a:rPr lang="en-US" sz="1000" b="1" dirty="0" err="1" smtClean="0"/>
                  <a:t>Simva</a:t>
                </a:r>
                <a:endParaRPr lang="en-US" sz="1000" dirty="0"/>
              </a:p>
            </p:txBody>
          </p:sp>
        </p:grpSp>
      </p:grpSp>
      <p:sp>
        <p:nvSpPr>
          <p:cNvPr id="33" name="Rectangle 32"/>
          <p:cNvSpPr/>
          <p:nvPr/>
        </p:nvSpPr>
        <p:spPr>
          <a:xfrm>
            <a:off x="2209800" y="609600"/>
            <a:ext cx="5334000" cy="646331"/>
          </a:xfrm>
          <a:prstGeom prst="rect">
            <a:avLst/>
          </a:prstGeom>
        </p:spPr>
        <p:txBody>
          <a:bodyPr wrap="square">
            <a:spAutoFit/>
          </a:bodyPr>
          <a:lstStyle/>
          <a:p>
            <a:r>
              <a:rPr lang="en-US" b="1" dirty="0" smtClean="0">
                <a:solidFill>
                  <a:srgbClr val="FF0000"/>
                </a:solidFill>
              </a:rPr>
              <a:t>Simvastatin inhibits Foci formation in PC 3 cells. This effect was reversed in Myr Akt transfected cells.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prstClr val="black"/>
                </a:solidFill>
                <a:ea typeface="+mn-ea"/>
                <a:cs typeface="+mn-cs"/>
              </a:rPr>
              <a:t>Simvastatin inhibited colony formation by PC3 cells is rescued by expression with constitutively active Akt (</a:t>
            </a:r>
            <a:r>
              <a:rPr lang="en-US" sz="2400" b="1" dirty="0" err="1" smtClean="0">
                <a:solidFill>
                  <a:prstClr val="black"/>
                </a:solidFill>
                <a:ea typeface="+mn-ea"/>
                <a:cs typeface="+mn-cs"/>
              </a:rPr>
              <a:t>myr</a:t>
            </a:r>
            <a:r>
              <a:rPr lang="en-US" sz="2400" b="1" dirty="0" smtClean="0">
                <a:solidFill>
                  <a:prstClr val="black"/>
                </a:solidFill>
                <a:ea typeface="+mn-ea"/>
                <a:cs typeface="+mn-cs"/>
              </a:rPr>
              <a:t> Akt)</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A  </a:t>
            </a:r>
            <a:r>
              <a:rPr lang="en-US" dirty="0" smtClean="0"/>
              <a:t>Cells were allowed to form a monolayer and were subjected to treatment with saline (control) or 25 µM simvastatin. On day 5, cells were fixed, stained and counted for colonies. Bar graph showing reduced number of colonies compared to control with simvastatin treatment.</a:t>
            </a:r>
          </a:p>
          <a:p>
            <a:pPr>
              <a:buNone/>
            </a:pPr>
            <a:r>
              <a:rPr lang="en-US" dirty="0" smtClean="0"/>
              <a:t> </a:t>
            </a:r>
            <a:r>
              <a:rPr lang="en-US" b="1" dirty="0" smtClean="0"/>
              <a:t>B</a:t>
            </a:r>
            <a:r>
              <a:rPr lang="en-US" dirty="0" smtClean="0"/>
              <a:t> Bar graph showing PC3 cells stably expressing </a:t>
            </a:r>
            <a:r>
              <a:rPr lang="en-US" dirty="0" err="1" smtClean="0"/>
              <a:t>myr</a:t>
            </a:r>
            <a:r>
              <a:rPr lang="en-US" dirty="0" smtClean="0"/>
              <a:t> Akt (constitutively active) develop significantly higher number of colonies compared to cells stably expressing GFP (control). </a:t>
            </a:r>
          </a:p>
          <a:p>
            <a:pPr>
              <a:buNone/>
            </a:pPr>
            <a:r>
              <a:rPr lang="en-US" b="1" dirty="0" smtClean="0"/>
              <a:t>C</a:t>
            </a:r>
            <a:r>
              <a:rPr lang="en-US" dirty="0" smtClean="0"/>
              <a:t> Bar graph showing PC3 cells stably expressing </a:t>
            </a:r>
            <a:r>
              <a:rPr lang="en-US" dirty="0" err="1" smtClean="0"/>
              <a:t>myr</a:t>
            </a:r>
            <a:r>
              <a:rPr lang="en-US" dirty="0" smtClean="0"/>
              <a:t> Akt are resistant to inhibition of colony formation by simvastatin.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800" b="1" dirty="0"/>
              <a:t>Summary of four </a:t>
            </a:r>
            <a:r>
              <a:rPr lang="en-US" sz="2800" b="1" dirty="0" smtClean="0"/>
              <a:t>clinical </a:t>
            </a:r>
            <a:r>
              <a:rPr lang="en-US" sz="2800" b="1" dirty="0"/>
              <a:t>studies that associated statins with </a:t>
            </a:r>
            <a:r>
              <a:rPr lang="en-US" sz="2800" b="1" dirty="0" smtClean="0"/>
              <a:t>reduced risk of advanced </a:t>
            </a:r>
            <a:r>
              <a:rPr lang="en-US" sz="2800" b="1" dirty="0"/>
              <a:t>prostate cancer</a:t>
            </a:r>
            <a:endParaRPr lang="en-US" sz="2800" dirty="0"/>
          </a:p>
        </p:txBody>
      </p:sp>
      <p:graphicFrame>
        <p:nvGraphicFramePr>
          <p:cNvPr id="4" name="Content Placeholder 3"/>
          <p:cNvGraphicFramePr>
            <a:graphicFrameLocks noGrp="1"/>
          </p:cNvGraphicFramePr>
          <p:nvPr>
            <p:ph idx="1"/>
          </p:nvPr>
        </p:nvGraphicFramePr>
        <p:xfrm>
          <a:off x="457200" y="990601"/>
          <a:ext cx="8229600" cy="5760719"/>
        </p:xfrm>
        <a:graphic>
          <a:graphicData uri="http://schemas.openxmlformats.org/drawingml/2006/table">
            <a:tbl>
              <a:tblPr firstRow="1" bandRow="1">
                <a:tableStyleId>{5C22544A-7EE6-4342-B048-85BDC9FD1C3A}</a:tableStyleId>
              </a:tblPr>
              <a:tblGrid>
                <a:gridCol w="1645920"/>
                <a:gridCol w="2087880"/>
                <a:gridCol w="1203960"/>
                <a:gridCol w="1645920"/>
                <a:gridCol w="1645920"/>
              </a:tblGrid>
              <a:tr h="1166352">
                <a:tc>
                  <a:txBody>
                    <a:bodyPr/>
                    <a:lstStyle/>
                    <a:p>
                      <a:r>
                        <a:rPr lang="en-US" dirty="0" smtClean="0"/>
                        <a:t>  </a:t>
                      </a:r>
                    </a:p>
                    <a:p>
                      <a:r>
                        <a:rPr lang="en-US" baseline="0" dirty="0" smtClean="0"/>
                        <a:t>    </a:t>
                      </a:r>
                      <a:r>
                        <a:rPr lang="en-US" dirty="0" smtClean="0"/>
                        <a:t>    STUDY</a:t>
                      </a:r>
                      <a:endParaRPr lang="en-US" dirty="0"/>
                    </a:p>
                  </a:txBody>
                  <a:tcPr/>
                </a:tc>
                <a:tc>
                  <a:txBody>
                    <a:bodyPr/>
                    <a:lstStyle/>
                    <a:p>
                      <a:r>
                        <a:rPr lang="en-US" dirty="0" smtClean="0"/>
                        <a:t>     </a:t>
                      </a:r>
                    </a:p>
                    <a:p>
                      <a:r>
                        <a:rPr lang="en-US" baseline="0" dirty="0" smtClean="0"/>
                        <a:t>    </a:t>
                      </a:r>
                      <a:r>
                        <a:rPr lang="en-US" dirty="0" smtClean="0"/>
                        <a:t> DESIGN</a:t>
                      </a:r>
                      <a:endParaRPr lang="en-US" dirty="0"/>
                    </a:p>
                  </a:txBody>
                  <a:tcPr/>
                </a:tc>
                <a:tc>
                  <a:txBody>
                    <a:bodyPr/>
                    <a:lstStyle/>
                    <a:p>
                      <a:r>
                        <a:rPr lang="en-US" dirty="0" smtClean="0"/>
                        <a:t>         </a:t>
                      </a:r>
                    </a:p>
                    <a:p>
                      <a:r>
                        <a:rPr lang="en-US" baseline="0" dirty="0" smtClean="0"/>
                        <a:t>      </a:t>
                      </a:r>
                      <a:r>
                        <a:rPr lang="en-US" dirty="0" smtClean="0"/>
                        <a:t>  n</a:t>
                      </a:r>
                      <a:endParaRPr lang="en-US" dirty="0"/>
                    </a:p>
                  </a:txBody>
                  <a:tcPr/>
                </a:tc>
                <a:tc>
                  <a:txBody>
                    <a:bodyPr/>
                    <a:lstStyle/>
                    <a:p>
                      <a:r>
                        <a:rPr lang="en-US" sz="1800" b="1" kern="1200" baseline="0" dirty="0" smtClean="0">
                          <a:solidFill>
                            <a:schemeClr val="lt1"/>
                          </a:solidFill>
                          <a:latin typeface="+mn-lt"/>
                          <a:ea typeface="+mn-ea"/>
                          <a:cs typeface="+mn-cs"/>
                        </a:rPr>
                        <a:t>RR for overall</a:t>
                      </a:r>
                    </a:p>
                    <a:p>
                      <a:r>
                        <a:rPr lang="en-US" sz="1800" b="1" kern="1200" baseline="0" dirty="0" smtClean="0">
                          <a:solidFill>
                            <a:schemeClr val="lt1"/>
                          </a:solidFill>
                          <a:latin typeface="+mn-lt"/>
                          <a:ea typeface="+mn-ea"/>
                          <a:cs typeface="+mn-cs"/>
                        </a:rPr>
                        <a:t>prostate cancer</a:t>
                      </a:r>
                    </a:p>
                    <a:p>
                      <a:r>
                        <a:rPr lang="en-US" sz="1800" b="1" kern="1200" baseline="0" dirty="0" smtClean="0">
                          <a:solidFill>
                            <a:schemeClr val="lt1"/>
                          </a:solidFill>
                          <a:latin typeface="+mn-lt"/>
                          <a:ea typeface="+mn-ea"/>
                          <a:cs typeface="+mn-cs"/>
                        </a:rPr>
                        <a:t>(95% CI)</a:t>
                      </a:r>
                      <a:endParaRPr lang="en-US" dirty="0"/>
                    </a:p>
                  </a:txBody>
                  <a:tcPr/>
                </a:tc>
                <a:tc>
                  <a:txBody>
                    <a:bodyPr/>
                    <a:lstStyle/>
                    <a:p>
                      <a:r>
                        <a:rPr lang="en-US" sz="1800" b="1" kern="1200" baseline="0" dirty="0" smtClean="0">
                          <a:solidFill>
                            <a:schemeClr val="lt1"/>
                          </a:solidFill>
                          <a:latin typeface="+mn-lt"/>
                          <a:ea typeface="+mn-ea"/>
                          <a:cs typeface="+mn-cs"/>
                        </a:rPr>
                        <a:t>RR for advanced</a:t>
                      </a:r>
                    </a:p>
                    <a:p>
                      <a:r>
                        <a:rPr lang="en-US" sz="1800" b="1" kern="1200" baseline="0" dirty="0" smtClean="0">
                          <a:solidFill>
                            <a:schemeClr val="lt1"/>
                          </a:solidFill>
                          <a:latin typeface="+mn-lt"/>
                          <a:ea typeface="+mn-ea"/>
                          <a:cs typeface="+mn-cs"/>
                        </a:rPr>
                        <a:t>prostate cancer</a:t>
                      </a:r>
                    </a:p>
                    <a:p>
                      <a:r>
                        <a:rPr lang="en-US" sz="1800" b="1" kern="1200" baseline="0" dirty="0" smtClean="0">
                          <a:solidFill>
                            <a:schemeClr val="lt1"/>
                          </a:solidFill>
                          <a:latin typeface="+mn-lt"/>
                          <a:ea typeface="+mn-ea"/>
                          <a:cs typeface="+mn-cs"/>
                        </a:rPr>
                        <a:t>(95% CI)</a:t>
                      </a:r>
                      <a:endParaRPr lang="en-US" dirty="0"/>
                    </a:p>
                  </a:txBody>
                  <a:tcPr/>
                </a:tc>
              </a:tr>
              <a:tr h="1166352">
                <a:tc>
                  <a:txBody>
                    <a:bodyPr/>
                    <a:lstStyle/>
                    <a:p>
                      <a:r>
                        <a:rPr lang="en-US" sz="1800" kern="1200" baseline="0" dirty="0" smtClean="0">
                          <a:solidFill>
                            <a:schemeClr val="dk1"/>
                          </a:solidFill>
                          <a:latin typeface="+mn-lt"/>
                          <a:ea typeface="+mn-ea"/>
                          <a:cs typeface="+mn-cs"/>
                        </a:rPr>
                        <a:t>Health Professionals</a:t>
                      </a:r>
                    </a:p>
                    <a:p>
                      <a:r>
                        <a:rPr lang="en-US" sz="1800" kern="1200" baseline="0" dirty="0" smtClean="0">
                          <a:solidFill>
                            <a:schemeClr val="dk1"/>
                          </a:solidFill>
                          <a:latin typeface="+mn-lt"/>
                          <a:ea typeface="+mn-ea"/>
                          <a:cs typeface="+mn-cs"/>
                        </a:rPr>
                        <a:t>Follow-up Study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Prospective cohort of surveyed male</a:t>
                      </a:r>
                    </a:p>
                    <a:p>
                      <a:r>
                        <a:rPr lang="en-US" sz="1800" kern="1200" baseline="0" dirty="0" smtClean="0">
                          <a:solidFill>
                            <a:schemeClr val="dk1"/>
                          </a:solidFill>
                          <a:latin typeface="+mn-lt"/>
                          <a:ea typeface="+mn-ea"/>
                          <a:cs typeface="+mn-cs"/>
                        </a:rPr>
                        <a:t>health professionals throughout the US</a:t>
                      </a:r>
                    </a:p>
                  </a:txBody>
                  <a:tcPr/>
                </a:tc>
                <a:tc>
                  <a:txBody>
                    <a:bodyPr/>
                    <a:lstStyle/>
                    <a:p>
                      <a:endParaRPr lang="en-US" sz="1800" kern="1200" baseline="0" dirty="0" smtClean="0">
                        <a:solidFill>
                          <a:schemeClr val="dk1"/>
                        </a:solidFill>
                        <a:latin typeface="+mn-lt"/>
                        <a:ea typeface="+mn-ea"/>
                        <a:cs typeface="+mn-cs"/>
                      </a:endParaRPr>
                    </a:p>
                    <a:p>
                      <a:r>
                        <a:rPr lang="en-US" sz="1800" kern="1200" baseline="0" dirty="0" smtClean="0">
                          <a:solidFill>
                            <a:schemeClr val="dk1"/>
                          </a:solidFill>
                          <a:latin typeface="+mn-lt"/>
                          <a:ea typeface="+mn-ea"/>
                          <a:cs typeface="+mn-cs"/>
                        </a:rPr>
                        <a:t>    34,989</a:t>
                      </a:r>
                      <a:endParaRPr lang="en-US" dirty="0"/>
                    </a:p>
                  </a:txBody>
                  <a:tcPr/>
                </a:tc>
                <a:tc>
                  <a:txBody>
                    <a:bodyPr/>
                    <a:lstStyle/>
                    <a:p>
                      <a:endParaRPr lang="en-US" dirty="0" smtClean="0"/>
                    </a:p>
                    <a:p>
                      <a:r>
                        <a:rPr lang="en-US" sz="1800" kern="1200" baseline="0" dirty="0" smtClean="0">
                          <a:solidFill>
                            <a:schemeClr val="dk1"/>
                          </a:solidFill>
                          <a:latin typeface="+mn-lt"/>
                          <a:ea typeface="+mn-ea"/>
                          <a:cs typeface="+mn-cs"/>
                        </a:rPr>
                        <a:t>          0.85</a:t>
                      </a:r>
                    </a:p>
                    <a:p>
                      <a:r>
                        <a:rPr lang="en-US" sz="1800" kern="1200" baseline="0" dirty="0" smtClean="0">
                          <a:solidFill>
                            <a:schemeClr val="dk1"/>
                          </a:solidFill>
                          <a:latin typeface="+mn-lt"/>
                          <a:ea typeface="+mn-ea"/>
                          <a:cs typeface="+mn-cs"/>
                        </a:rPr>
                        <a:t>    (0.71–1.03)</a:t>
                      </a:r>
                      <a:endParaRPr lang="en-US" dirty="0"/>
                    </a:p>
                  </a:txBody>
                  <a:tcPr/>
                </a:tc>
                <a:tc>
                  <a:txBody>
                    <a:bodyPr/>
                    <a:lstStyle/>
                    <a:p>
                      <a:endParaRPr lang="en-US" dirty="0" smtClean="0"/>
                    </a:p>
                    <a:p>
                      <a:r>
                        <a:rPr lang="en-US" sz="1800" kern="1200" baseline="0" dirty="0" smtClean="0">
                          <a:solidFill>
                            <a:schemeClr val="dk1"/>
                          </a:solidFill>
                          <a:latin typeface="+mn-lt"/>
                          <a:ea typeface="+mn-ea"/>
                          <a:cs typeface="+mn-cs"/>
                        </a:rPr>
                        <a:t>          0.26</a:t>
                      </a:r>
                    </a:p>
                    <a:p>
                      <a:r>
                        <a:rPr lang="en-US" sz="1800" kern="1200" baseline="0" dirty="0" smtClean="0">
                          <a:solidFill>
                            <a:schemeClr val="dk1"/>
                          </a:solidFill>
                          <a:latin typeface="+mn-lt"/>
                          <a:ea typeface="+mn-ea"/>
                          <a:cs typeface="+mn-cs"/>
                        </a:rPr>
                        <a:t>   (0.08–0.83)</a:t>
                      </a:r>
                      <a:endParaRPr lang="en-US" dirty="0" smtClean="0"/>
                    </a:p>
                    <a:p>
                      <a:endParaRPr lang="en-US" dirty="0"/>
                    </a:p>
                  </a:txBody>
                  <a:tcPr/>
                </a:tc>
              </a:tr>
              <a:tr h="1280159">
                <a:tc>
                  <a:txBody>
                    <a:bodyPr/>
                    <a:lstStyle/>
                    <a:p>
                      <a:r>
                        <a:rPr lang="en-US" sz="1800" kern="1200" baseline="0" dirty="0" smtClean="0">
                          <a:solidFill>
                            <a:schemeClr val="dk1"/>
                          </a:solidFill>
                          <a:latin typeface="+mn-lt"/>
                          <a:ea typeface="+mn-ea"/>
                          <a:cs typeface="+mn-cs"/>
                        </a:rPr>
                        <a:t>Cancer Prevention Study II–</a:t>
                      </a:r>
                    </a:p>
                    <a:p>
                      <a:r>
                        <a:rPr lang="en-US" sz="1800" kern="1200" baseline="0" dirty="0" smtClean="0">
                          <a:solidFill>
                            <a:schemeClr val="dk1"/>
                          </a:solidFill>
                          <a:latin typeface="+mn-lt"/>
                          <a:ea typeface="+mn-ea"/>
                          <a:cs typeface="+mn-cs"/>
                        </a:rPr>
                        <a:t>Nutrition </a:t>
                      </a:r>
                      <a:endParaRPr lang="en-US" dirty="0"/>
                    </a:p>
                  </a:txBody>
                  <a:tcPr/>
                </a:tc>
                <a:tc>
                  <a:txBody>
                    <a:bodyPr/>
                    <a:lstStyle/>
                    <a:p>
                      <a:endParaRPr lang="en-US" sz="1800" kern="1200" baseline="0" dirty="0" smtClean="0">
                        <a:solidFill>
                          <a:schemeClr val="dk1"/>
                        </a:solidFill>
                        <a:latin typeface="+mn-lt"/>
                        <a:ea typeface="+mn-ea"/>
                        <a:cs typeface="+mn-cs"/>
                      </a:endParaRPr>
                    </a:p>
                    <a:p>
                      <a:r>
                        <a:rPr lang="en-US" sz="1800" kern="1200" baseline="0" dirty="0" smtClean="0">
                          <a:solidFill>
                            <a:schemeClr val="dk1"/>
                          </a:solidFill>
                          <a:latin typeface="+mn-lt"/>
                          <a:ea typeface="+mn-ea"/>
                          <a:cs typeface="+mn-cs"/>
                        </a:rPr>
                        <a:t>Prospective cohort of surveyed males</a:t>
                      </a:r>
                    </a:p>
                    <a:p>
                      <a:r>
                        <a:rPr lang="en-US" sz="1800" kern="1200" baseline="0" dirty="0" smtClean="0">
                          <a:solidFill>
                            <a:schemeClr val="dk1"/>
                          </a:solidFill>
                          <a:latin typeface="+mn-lt"/>
                          <a:ea typeface="+mn-ea"/>
                          <a:cs typeface="+mn-cs"/>
                        </a:rPr>
                        <a:t>throughout the US</a:t>
                      </a:r>
                      <a:endParaRPr lang="en-US" dirty="0"/>
                    </a:p>
                  </a:txBody>
                  <a:tcPr/>
                </a:tc>
                <a:tc>
                  <a:txBody>
                    <a:bodyPr/>
                    <a:lstStyle/>
                    <a:p>
                      <a:endParaRPr lang="en-US" dirty="0" smtClean="0"/>
                    </a:p>
                    <a:p>
                      <a:endParaRPr lang="en-US" dirty="0" smtClean="0"/>
                    </a:p>
                    <a:p>
                      <a:r>
                        <a:rPr lang="en-US" sz="1800" kern="1200" baseline="0" dirty="0" smtClean="0">
                          <a:solidFill>
                            <a:schemeClr val="dk1"/>
                          </a:solidFill>
                          <a:latin typeface="+mn-lt"/>
                          <a:ea typeface="+mn-ea"/>
                          <a:cs typeface="+mn-cs"/>
                        </a:rPr>
                        <a:t>   55,454</a:t>
                      </a:r>
                      <a:endParaRPr lang="en-US" dirty="0"/>
                    </a:p>
                  </a:txBody>
                  <a:tcPr/>
                </a:tc>
                <a:tc>
                  <a:txBody>
                    <a:bodyPr/>
                    <a:lstStyle/>
                    <a:p>
                      <a:endParaRPr lang="en-US" dirty="0" smtClean="0"/>
                    </a:p>
                    <a:p>
                      <a:endParaRPr lang="en-US" dirty="0" smtClean="0"/>
                    </a:p>
                    <a:p>
                      <a:r>
                        <a:rPr lang="en-US" sz="1800" kern="1200" baseline="0" dirty="0" smtClean="0">
                          <a:solidFill>
                            <a:schemeClr val="dk1"/>
                          </a:solidFill>
                          <a:latin typeface="+mn-lt"/>
                          <a:ea typeface="+mn-ea"/>
                          <a:cs typeface="+mn-cs"/>
                        </a:rPr>
                        <a:t>         1.06</a:t>
                      </a:r>
                    </a:p>
                    <a:p>
                      <a:r>
                        <a:rPr lang="en-US" sz="1800" kern="1200" baseline="0" dirty="0" smtClean="0">
                          <a:solidFill>
                            <a:schemeClr val="dk1"/>
                          </a:solidFill>
                          <a:latin typeface="+mn-lt"/>
                          <a:ea typeface="+mn-ea"/>
                          <a:cs typeface="+mn-cs"/>
                        </a:rPr>
                        <a:t>    (0.93–1.20)</a:t>
                      </a:r>
                      <a:endParaRPr lang="en-US" dirty="0"/>
                    </a:p>
                  </a:txBody>
                  <a:tcPr/>
                </a:tc>
                <a:tc>
                  <a:txBody>
                    <a:bodyPr/>
                    <a:lstStyle/>
                    <a:p>
                      <a:endParaRPr lang="en-US" dirty="0" smtClean="0"/>
                    </a:p>
                    <a:p>
                      <a:endParaRPr lang="en-US" dirty="0" smtClean="0"/>
                    </a:p>
                    <a:p>
                      <a:r>
                        <a:rPr lang="en-US" sz="1800" kern="1200" baseline="0" dirty="0" smtClean="0">
                          <a:solidFill>
                            <a:schemeClr val="dk1"/>
                          </a:solidFill>
                          <a:latin typeface="+mn-lt"/>
                          <a:ea typeface="+mn-ea"/>
                          <a:cs typeface="+mn-cs"/>
                        </a:rPr>
                        <a:t>          0.60</a:t>
                      </a:r>
                    </a:p>
                    <a:p>
                      <a:r>
                        <a:rPr lang="en-US" sz="1800" kern="1200" baseline="0" dirty="0" smtClean="0">
                          <a:solidFill>
                            <a:schemeClr val="dk1"/>
                          </a:solidFill>
                          <a:latin typeface="+mn-lt"/>
                          <a:ea typeface="+mn-ea"/>
                          <a:cs typeface="+mn-cs"/>
                        </a:rPr>
                        <a:t>    (0.36–1.00)</a:t>
                      </a:r>
                      <a:endParaRPr lang="en-US" dirty="0"/>
                    </a:p>
                  </a:txBody>
                  <a:tcPr/>
                </a:tc>
              </a:tr>
              <a:tr h="897193">
                <a:tc>
                  <a:txBody>
                    <a:bodyPr/>
                    <a:lstStyle/>
                    <a:p>
                      <a:r>
                        <a:rPr lang="en-US" sz="1800" kern="1200" baseline="0" dirty="0" smtClean="0">
                          <a:solidFill>
                            <a:schemeClr val="dk1"/>
                          </a:solidFill>
                          <a:latin typeface="+mn-lt"/>
                          <a:ea typeface="+mn-ea"/>
                          <a:cs typeface="+mn-cs"/>
                        </a:rPr>
                        <a:t>California Men’s</a:t>
                      </a:r>
                    </a:p>
                    <a:p>
                      <a:r>
                        <a:rPr lang="en-US" sz="1800" kern="1200" baseline="0" dirty="0" smtClean="0">
                          <a:solidFill>
                            <a:schemeClr val="dk1"/>
                          </a:solidFill>
                          <a:latin typeface="+mn-lt"/>
                          <a:ea typeface="+mn-ea"/>
                          <a:cs typeface="+mn-cs"/>
                        </a:rPr>
                        <a:t>Health Study</a:t>
                      </a:r>
                      <a:endParaRPr lang="en-US" dirty="0"/>
                    </a:p>
                  </a:txBody>
                  <a:tcPr/>
                </a:tc>
                <a:tc>
                  <a:txBody>
                    <a:bodyPr/>
                    <a:lstStyle/>
                    <a:p>
                      <a:r>
                        <a:rPr lang="en-US" sz="1800" kern="1200" baseline="0" dirty="0" smtClean="0">
                          <a:solidFill>
                            <a:schemeClr val="dk1"/>
                          </a:solidFill>
                          <a:latin typeface="+mn-lt"/>
                          <a:ea typeface="+mn-ea"/>
                          <a:cs typeface="+mn-cs"/>
                        </a:rPr>
                        <a:t>Prospective cohort of surveyed male</a:t>
                      </a:r>
                    </a:p>
                    <a:p>
                      <a:r>
                        <a:rPr lang="en-US" sz="1800" kern="1200" baseline="0" dirty="0" smtClean="0">
                          <a:solidFill>
                            <a:schemeClr val="dk1"/>
                          </a:solidFill>
                          <a:latin typeface="+mn-lt"/>
                          <a:ea typeface="+mn-ea"/>
                          <a:cs typeface="+mn-cs"/>
                        </a:rPr>
                        <a:t>in California.</a:t>
                      </a:r>
                    </a:p>
                  </a:txBody>
                  <a:tcPr/>
                </a:tc>
                <a:tc>
                  <a:txBody>
                    <a:bodyPr/>
                    <a:lstStyle/>
                    <a:p>
                      <a:endParaRPr lang="en-US" dirty="0" smtClean="0"/>
                    </a:p>
                    <a:p>
                      <a:r>
                        <a:rPr lang="en-US" sz="1800" kern="1200" baseline="0" dirty="0" smtClean="0">
                          <a:solidFill>
                            <a:schemeClr val="dk1"/>
                          </a:solidFill>
                          <a:latin typeface="+mn-lt"/>
                          <a:ea typeface="+mn-ea"/>
                          <a:cs typeface="+mn-cs"/>
                        </a:rPr>
                        <a:t>   69,047</a:t>
                      </a:r>
                      <a:endParaRPr lang="en-US" dirty="0"/>
                    </a:p>
                  </a:txBody>
                  <a:tcPr/>
                </a:tc>
                <a:tc>
                  <a:txBody>
                    <a:bodyPr/>
                    <a:lstStyle/>
                    <a:p>
                      <a:r>
                        <a:rPr lang="en-US" sz="1800" kern="1200" baseline="0" dirty="0" smtClean="0">
                          <a:solidFill>
                            <a:schemeClr val="dk1"/>
                          </a:solidFill>
                          <a:latin typeface="+mn-lt"/>
                          <a:ea typeface="+mn-ea"/>
                          <a:cs typeface="+mn-cs"/>
                        </a:rPr>
                        <a:t>        </a:t>
                      </a:r>
                    </a:p>
                    <a:p>
                      <a:r>
                        <a:rPr lang="en-US" sz="1800" kern="1200" baseline="0" dirty="0" smtClean="0">
                          <a:solidFill>
                            <a:schemeClr val="dk1"/>
                          </a:solidFill>
                          <a:latin typeface="+mn-lt"/>
                          <a:ea typeface="+mn-ea"/>
                          <a:cs typeface="+mn-cs"/>
                        </a:rPr>
                        <a:t>         0.72</a:t>
                      </a:r>
                    </a:p>
                    <a:p>
                      <a:r>
                        <a:rPr lang="en-US" sz="1800" kern="1200" baseline="0" dirty="0" smtClean="0">
                          <a:solidFill>
                            <a:schemeClr val="dk1"/>
                          </a:solidFill>
                          <a:latin typeface="+mn-lt"/>
                          <a:ea typeface="+mn-ea"/>
                          <a:cs typeface="+mn-cs"/>
                        </a:rPr>
                        <a:t>    (0.53–0.99)</a:t>
                      </a:r>
                      <a:endParaRPr lang="en-US" dirty="0"/>
                    </a:p>
                  </a:txBody>
                  <a:tcPr/>
                </a:tc>
                <a:tc>
                  <a:txBody>
                    <a:bodyPr/>
                    <a:lstStyle/>
                    <a:p>
                      <a:endParaRPr lang="en-US" dirty="0" smtClean="0"/>
                    </a:p>
                    <a:p>
                      <a:r>
                        <a:rPr lang="en-US" sz="1800" kern="1200" baseline="0" dirty="0" smtClean="0">
                          <a:solidFill>
                            <a:schemeClr val="dk1"/>
                          </a:solidFill>
                          <a:latin typeface="+mn-lt"/>
                          <a:ea typeface="+mn-ea"/>
                          <a:cs typeface="+mn-cs"/>
                        </a:rPr>
                        <a:t>         0.57</a:t>
                      </a:r>
                    </a:p>
                    <a:p>
                      <a:r>
                        <a:rPr lang="en-US" sz="1800" kern="1200" baseline="0" dirty="0" smtClean="0">
                          <a:solidFill>
                            <a:schemeClr val="dk1"/>
                          </a:solidFill>
                          <a:latin typeface="+mn-lt"/>
                          <a:ea typeface="+mn-ea"/>
                          <a:cs typeface="+mn-cs"/>
                        </a:rPr>
                        <a:t>   (0.23–1.40)</a:t>
                      </a:r>
                      <a:endParaRPr lang="en-US" dirty="0"/>
                    </a:p>
                  </a:txBody>
                  <a:tcPr/>
                </a:tc>
              </a:tr>
              <a:tr h="897193">
                <a:tc>
                  <a:txBody>
                    <a:bodyPr/>
                    <a:lstStyle/>
                    <a:p>
                      <a:r>
                        <a:rPr lang="en-US" sz="1800" kern="1200" baseline="0" dirty="0" smtClean="0">
                          <a:solidFill>
                            <a:schemeClr val="dk1"/>
                          </a:solidFill>
                          <a:latin typeface="+mn-lt"/>
                          <a:ea typeface="+mn-ea"/>
                          <a:cs typeface="+mn-cs"/>
                        </a:rPr>
                        <a:t>Finnish Population</a:t>
                      </a:r>
                    </a:p>
                    <a:p>
                      <a:r>
                        <a:rPr lang="en-US" sz="1800" kern="1200" baseline="0" dirty="0" smtClean="0">
                          <a:solidFill>
                            <a:schemeClr val="dk1"/>
                          </a:solidFill>
                          <a:latin typeface="+mn-lt"/>
                          <a:ea typeface="+mn-ea"/>
                          <a:cs typeface="+mn-cs"/>
                        </a:rPr>
                        <a:t>Study</a:t>
                      </a:r>
                      <a:endParaRPr lang="en-US" dirty="0"/>
                    </a:p>
                  </a:txBody>
                  <a:tcPr/>
                </a:tc>
                <a:tc>
                  <a:txBody>
                    <a:bodyPr/>
                    <a:lstStyle/>
                    <a:p>
                      <a:r>
                        <a:rPr lang="en-US" sz="1800" kern="1200" baseline="0" dirty="0" smtClean="0">
                          <a:solidFill>
                            <a:schemeClr val="dk1"/>
                          </a:solidFill>
                          <a:latin typeface="+mn-lt"/>
                          <a:ea typeface="+mn-ea"/>
                          <a:cs typeface="+mn-cs"/>
                        </a:rPr>
                        <a:t>Prospective case control using Finnish  Cancer Registry</a:t>
                      </a:r>
                      <a:endParaRPr lang="en-US" dirty="0"/>
                    </a:p>
                  </a:txBody>
                  <a:tcPr/>
                </a:tc>
                <a:tc>
                  <a:txBody>
                    <a:bodyPr/>
                    <a:lstStyle/>
                    <a:p>
                      <a:r>
                        <a:rPr lang="en-US" sz="1800" kern="1200" baseline="0" dirty="0" smtClean="0">
                          <a:solidFill>
                            <a:schemeClr val="dk1"/>
                          </a:solidFill>
                          <a:latin typeface="+mn-lt"/>
                          <a:ea typeface="+mn-ea"/>
                          <a:cs typeface="+mn-cs"/>
                        </a:rPr>
                        <a:t>   24,723</a:t>
                      </a:r>
                    </a:p>
                    <a:p>
                      <a:r>
                        <a:rPr lang="en-US" sz="1800" kern="1200" baseline="0" dirty="0" smtClean="0">
                          <a:solidFill>
                            <a:schemeClr val="dk1"/>
                          </a:solidFill>
                          <a:latin typeface="+mn-lt"/>
                          <a:ea typeface="+mn-ea"/>
                          <a:cs typeface="+mn-cs"/>
                        </a:rPr>
                        <a:t>  (matched</a:t>
                      </a:r>
                    </a:p>
                    <a:p>
                      <a:r>
                        <a:rPr lang="en-US" sz="1800" kern="1200" baseline="0" dirty="0" smtClean="0">
                          <a:solidFill>
                            <a:schemeClr val="dk1"/>
                          </a:solidFill>
                          <a:latin typeface="+mn-lt"/>
                          <a:ea typeface="+mn-ea"/>
                          <a:cs typeface="+mn-cs"/>
                        </a:rPr>
                        <a:t>    pairs)</a:t>
                      </a:r>
                      <a:endParaRPr lang="en-US" dirty="0" smtClean="0"/>
                    </a:p>
                    <a:p>
                      <a:r>
                        <a:rPr lang="en-US" dirty="0" smtClean="0"/>
                        <a:t> </a:t>
                      </a:r>
                      <a:endParaRPr lang="en-US" dirty="0"/>
                    </a:p>
                  </a:txBody>
                  <a:tcPr/>
                </a:tc>
                <a:tc>
                  <a:txBody>
                    <a:bodyPr/>
                    <a:lstStyle/>
                    <a:p>
                      <a:r>
                        <a:rPr lang="en-US" dirty="0" smtClean="0"/>
                        <a:t>     </a:t>
                      </a:r>
                    </a:p>
                    <a:p>
                      <a:r>
                        <a:rPr lang="en-US" dirty="0" smtClean="0"/>
                        <a:t>        </a:t>
                      </a:r>
                      <a:r>
                        <a:rPr lang="en-US" sz="1800" kern="1200" baseline="0" dirty="0" smtClean="0">
                          <a:solidFill>
                            <a:schemeClr val="dk1"/>
                          </a:solidFill>
                          <a:latin typeface="+mn-lt"/>
                          <a:ea typeface="+mn-ea"/>
                          <a:cs typeface="+mn-cs"/>
                        </a:rPr>
                        <a:t>1.16</a:t>
                      </a:r>
                    </a:p>
                    <a:p>
                      <a:r>
                        <a:rPr lang="en-US" sz="1800" kern="1200" baseline="0" dirty="0" smtClean="0">
                          <a:solidFill>
                            <a:schemeClr val="dk1"/>
                          </a:solidFill>
                          <a:latin typeface="+mn-lt"/>
                          <a:ea typeface="+mn-ea"/>
                          <a:cs typeface="+mn-cs"/>
                        </a:rPr>
                        <a:t>   (1.03–1.31)</a:t>
                      </a:r>
                      <a:endParaRPr lang="en-US" dirty="0"/>
                    </a:p>
                  </a:txBody>
                  <a:tcPr/>
                </a:tc>
                <a:tc>
                  <a:txBody>
                    <a:bodyPr/>
                    <a:lstStyle/>
                    <a:p>
                      <a:endParaRPr lang="en-US" dirty="0" smtClean="0"/>
                    </a:p>
                    <a:p>
                      <a:r>
                        <a:rPr lang="en-US" sz="1800" kern="1200" baseline="0" dirty="0" smtClean="0">
                          <a:solidFill>
                            <a:schemeClr val="dk1"/>
                          </a:solidFill>
                          <a:latin typeface="+mn-lt"/>
                          <a:ea typeface="+mn-ea"/>
                          <a:cs typeface="+mn-cs"/>
                        </a:rPr>
                        <a:t>       0.71</a:t>
                      </a:r>
                    </a:p>
                    <a:p>
                      <a:r>
                        <a:rPr lang="en-US" sz="1800" kern="1200" baseline="0" dirty="0" smtClean="0">
                          <a:solidFill>
                            <a:schemeClr val="dk1"/>
                          </a:solidFill>
                          <a:latin typeface="+mn-lt"/>
                          <a:ea typeface="+mn-ea"/>
                          <a:cs typeface="+mn-cs"/>
                        </a:rPr>
                        <a:t>   (0.48–1.07)</a:t>
                      </a:r>
                      <a:endParaRPr lang="en-US" dirty="0" smtClean="0"/>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457200" y="685800"/>
          <a:ext cx="8229600" cy="5440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Tumor Xenograft.</a:t>
            </a:r>
            <a:endParaRPr lang="en-US" dirty="0"/>
          </a:p>
        </p:txBody>
      </p:sp>
      <p:sp>
        <p:nvSpPr>
          <p:cNvPr id="5" name="Text Placeholder 4"/>
          <p:cNvSpPr>
            <a:spLocks noGrp="1"/>
          </p:cNvSpPr>
          <p:nvPr>
            <p:ph type="body" idx="1"/>
          </p:nvPr>
        </p:nvSpPr>
        <p:spPr/>
        <p:txBody>
          <a:bodyPr/>
          <a:lstStyle/>
          <a:p>
            <a:r>
              <a:rPr lang="en-US" dirty="0" smtClean="0"/>
              <a:t>                    SALINE</a:t>
            </a:r>
            <a:endParaRPr lang="en-US" dirty="0"/>
          </a:p>
        </p:txBody>
      </p:sp>
      <p:sp>
        <p:nvSpPr>
          <p:cNvPr id="7" name="Text Placeholder 6"/>
          <p:cNvSpPr>
            <a:spLocks noGrp="1"/>
          </p:cNvSpPr>
          <p:nvPr>
            <p:ph type="body" sz="quarter" idx="3"/>
          </p:nvPr>
        </p:nvSpPr>
        <p:spPr/>
        <p:txBody>
          <a:bodyPr/>
          <a:lstStyle/>
          <a:p>
            <a:r>
              <a:rPr lang="en-US" dirty="0" smtClean="0"/>
              <a:t>                 SIMVASTATIN</a:t>
            </a:r>
            <a:endParaRPr lang="en-US" dirty="0"/>
          </a:p>
        </p:txBody>
      </p:sp>
      <p:pic>
        <p:nvPicPr>
          <p:cNvPr id="9" name="Picture 4"/>
          <p:cNvPicPr>
            <a:picLocks noGrp="1" noChangeAspect="1" noChangeArrowheads="1"/>
          </p:cNvPicPr>
          <p:nvPr>
            <p:ph sz="half" idx="2"/>
          </p:nvPr>
        </p:nvPicPr>
        <p:blipFill>
          <a:blip r:embed="rId2" cstate="print"/>
          <a:srcRect/>
          <a:stretch>
            <a:fillRect/>
          </a:stretch>
        </p:blipFill>
        <p:spPr bwMode="auto">
          <a:xfrm rot="10800000">
            <a:off x="710097" y="2532888"/>
            <a:ext cx="2869130" cy="2953512"/>
          </a:xfrm>
          <a:prstGeom prst="rect">
            <a:avLst/>
          </a:prstGeom>
          <a:noFill/>
          <a:ln>
            <a:noFill/>
          </a:ln>
        </p:spPr>
      </p:pic>
      <p:pic>
        <p:nvPicPr>
          <p:cNvPr id="10" name="Picture 5"/>
          <p:cNvPicPr>
            <a:picLocks noGrp="1" noChangeAspect="1" noChangeArrowheads="1"/>
          </p:cNvPicPr>
          <p:nvPr>
            <p:ph sz="quarter" idx="4"/>
          </p:nvPr>
        </p:nvPicPr>
        <p:blipFill>
          <a:blip r:embed="rId3" cstate="print"/>
          <a:srcRect/>
          <a:stretch>
            <a:fillRect/>
          </a:stretch>
        </p:blipFill>
        <p:spPr bwMode="auto">
          <a:xfrm rot="10800000">
            <a:off x="5181599" y="2590802"/>
            <a:ext cx="2895599" cy="2971798"/>
          </a:xfrm>
          <a:prstGeom prst="rect">
            <a:avLst/>
          </a:prstGeom>
          <a:noFill/>
          <a:ln>
            <a:noFill/>
          </a:ln>
        </p:spPr>
      </p:pic>
      <p:sp>
        <p:nvSpPr>
          <p:cNvPr id="8" name="Rectangle 7"/>
          <p:cNvSpPr/>
          <p:nvPr/>
        </p:nvSpPr>
        <p:spPr>
          <a:xfrm>
            <a:off x="2286000" y="6059269"/>
            <a:ext cx="4572000" cy="369332"/>
          </a:xfrm>
          <a:prstGeom prst="rect">
            <a:avLst/>
          </a:prstGeom>
        </p:spPr>
        <p:txBody>
          <a:bodyPr>
            <a:spAutoFit/>
          </a:bodyPr>
          <a:lstStyle/>
          <a:p>
            <a:r>
              <a:rPr lang="en-US" b="1" dirty="0" smtClean="0">
                <a:solidFill>
                  <a:srgbClr val="FF0000"/>
                </a:solidFill>
              </a:rPr>
              <a:t>Simvastatin inhibits tumor growth In Vivo</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3244" y="378023"/>
            <a:ext cx="2310761" cy="307777"/>
          </a:xfrm>
          <a:prstGeom prst="rect">
            <a:avLst/>
          </a:prstGeom>
          <a:noFill/>
        </p:spPr>
        <p:txBody>
          <a:bodyPr wrap="none" rtlCol="0">
            <a:spAutoFit/>
          </a:bodyPr>
          <a:lstStyle/>
          <a:p>
            <a:r>
              <a:rPr lang="en-US" sz="1400" b="1" dirty="0" smtClean="0"/>
              <a:t>(</a:t>
            </a:r>
            <a:r>
              <a:rPr lang="en-US" sz="1400" b="1" dirty="0" err="1" smtClean="0"/>
              <a:t>i</a:t>
            </a:r>
            <a:r>
              <a:rPr lang="en-US" sz="1400" b="1" dirty="0" smtClean="0"/>
              <a:t>) 2mg/kg body weight/day</a:t>
            </a:r>
            <a:endParaRPr lang="en-US" sz="1400" b="1" dirty="0"/>
          </a:p>
        </p:txBody>
      </p:sp>
      <p:sp>
        <p:nvSpPr>
          <p:cNvPr id="14" name="TextBox 13"/>
          <p:cNvSpPr txBox="1"/>
          <p:nvPr/>
        </p:nvSpPr>
        <p:spPr>
          <a:xfrm rot="16200000">
            <a:off x="-475298" y="4841556"/>
            <a:ext cx="1951496" cy="276999"/>
          </a:xfrm>
          <a:prstGeom prst="rect">
            <a:avLst/>
          </a:prstGeom>
          <a:noFill/>
        </p:spPr>
        <p:txBody>
          <a:bodyPr wrap="none" rtlCol="0">
            <a:spAutoFit/>
          </a:bodyPr>
          <a:lstStyle/>
          <a:p>
            <a:pPr algn="ctr"/>
            <a:r>
              <a:rPr lang="en-US" sz="1200" b="1" dirty="0" smtClean="0"/>
              <a:t>Tumor weight (g) on Day 14</a:t>
            </a:r>
            <a:endParaRPr lang="en-US" sz="1200" b="1" dirty="0"/>
          </a:p>
        </p:txBody>
      </p:sp>
      <p:sp>
        <p:nvSpPr>
          <p:cNvPr id="32" name="TextBox 31"/>
          <p:cNvSpPr txBox="1"/>
          <p:nvPr/>
        </p:nvSpPr>
        <p:spPr>
          <a:xfrm>
            <a:off x="140208" y="3505200"/>
            <a:ext cx="2320443" cy="307777"/>
          </a:xfrm>
          <a:prstGeom prst="rect">
            <a:avLst/>
          </a:prstGeom>
          <a:noFill/>
        </p:spPr>
        <p:txBody>
          <a:bodyPr wrap="none" rtlCol="0">
            <a:spAutoFit/>
          </a:bodyPr>
          <a:lstStyle/>
          <a:p>
            <a:r>
              <a:rPr lang="en-US" sz="1400" b="1" dirty="0" smtClean="0"/>
              <a:t>(ii) 2mg/kg body weight/12h</a:t>
            </a:r>
            <a:endParaRPr lang="en-US" sz="1400" b="1" dirty="0"/>
          </a:p>
        </p:txBody>
      </p:sp>
      <p:grpSp>
        <p:nvGrpSpPr>
          <p:cNvPr id="2" name="Group 68"/>
          <p:cNvGrpSpPr/>
          <p:nvPr/>
        </p:nvGrpSpPr>
        <p:grpSpPr>
          <a:xfrm>
            <a:off x="4548050" y="667512"/>
            <a:ext cx="1776550" cy="2968752"/>
            <a:chOff x="4548050" y="667512"/>
            <a:chExt cx="1776550" cy="2968752"/>
          </a:xfrm>
        </p:grpSpPr>
        <p:grpSp>
          <p:nvGrpSpPr>
            <p:cNvPr id="3" name="Group 29"/>
            <p:cNvGrpSpPr/>
            <p:nvPr/>
          </p:nvGrpSpPr>
          <p:grpSpPr>
            <a:xfrm>
              <a:off x="4755070" y="838200"/>
              <a:ext cx="1569530" cy="2798064"/>
              <a:chOff x="2930645" y="478536"/>
              <a:chExt cx="2909323" cy="2798064"/>
            </a:xfrm>
          </p:grpSpPr>
          <p:graphicFrame>
            <p:nvGraphicFramePr>
              <p:cNvPr id="4" name="Chart 3"/>
              <p:cNvGraphicFramePr/>
              <p:nvPr/>
            </p:nvGraphicFramePr>
            <p:xfrm>
              <a:off x="3487293" y="533400"/>
              <a:ext cx="2352675"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361469" y="478536"/>
                <a:ext cx="1159429" cy="415498"/>
              </a:xfrm>
              <a:prstGeom prst="rect">
                <a:avLst/>
              </a:prstGeom>
              <a:noFill/>
            </p:spPr>
            <p:txBody>
              <a:bodyPr wrap="none" rtlCol="0">
                <a:spAutoFit/>
              </a:bodyPr>
              <a:lstStyle/>
              <a:p>
                <a:r>
                  <a:rPr lang="en-US" sz="1050" b="1" i="1" dirty="0" smtClean="0">
                    <a:latin typeface="+mj-lt"/>
                    <a:cs typeface="Arial" pitchFamily="34" charset="0"/>
                  </a:rPr>
                  <a:t>p</a:t>
                </a:r>
                <a:r>
                  <a:rPr lang="en-US" sz="1050" b="1" dirty="0" smtClean="0">
                    <a:latin typeface="+mj-lt"/>
                    <a:cs typeface="Arial" pitchFamily="34" charset="0"/>
                  </a:rPr>
                  <a:t> = 0.14</a:t>
                </a:r>
              </a:p>
              <a:p>
                <a:r>
                  <a:rPr lang="en-US" sz="1050" b="1" dirty="0" smtClean="0">
                    <a:latin typeface="+mj-lt"/>
                    <a:cs typeface="Arial" pitchFamily="34" charset="0"/>
                  </a:rPr>
                  <a:t>n = 6</a:t>
                </a:r>
                <a:endParaRPr lang="en-US" sz="1050" b="1" dirty="0">
                  <a:latin typeface="+mj-lt"/>
                  <a:cs typeface="Arial" pitchFamily="34" charset="0"/>
                </a:endParaRPr>
              </a:p>
            </p:txBody>
          </p:sp>
          <p:sp>
            <p:nvSpPr>
              <p:cNvPr id="10" name="TextBox 9"/>
              <p:cNvSpPr txBox="1"/>
              <p:nvPr/>
            </p:nvSpPr>
            <p:spPr>
              <a:xfrm rot="16200000">
                <a:off x="2185761" y="1299621"/>
                <a:ext cx="1951432" cy="461664"/>
              </a:xfrm>
              <a:prstGeom prst="rect">
                <a:avLst/>
              </a:prstGeom>
              <a:noFill/>
            </p:spPr>
            <p:txBody>
              <a:bodyPr wrap="none" rtlCol="0">
                <a:spAutoFit/>
              </a:bodyPr>
              <a:lstStyle/>
              <a:p>
                <a:pPr algn="ctr"/>
                <a:r>
                  <a:rPr lang="en-US" sz="1200" b="1" dirty="0" smtClean="0">
                    <a:latin typeface="+mj-lt"/>
                  </a:rPr>
                  <a:t>Change in tumor size (mm</a:t>
                </a:r>
                <a:r>
                  <a:rPr lang="en-US" sz="1200" b="1" baseline="30000" dirty="0" smtClean="0">
                    <a:latin typeface="+mj-lt"/>
                  </a:rPr>
                  <a:t>2</a:t>
                </a:r>
                <a:r>
                  <a:rPr lang="en-US" sz="1200" b="1" dirty="0" smtClean="0">
                    <a:latin typeface="+mj-lt"/>
                  </a:rPr>
                  <a:t>)</a:t>
                </a:r>
              </a:p>
              <a:p>
                <a:pPr algn="ctr"/>
                <a:r>
                  <a:rPr lang="en-US" sz="1200" b="1" dirty="0" smtClean="0">
                    <a:latin typeface="+mj-lt"/>
                  </a:rPr>
                  <a:t>Day7-Day11</a:t>
                </a:r>
                <a:endParaRPr lang="en-US" sz="1200" b="1" dirty="0">
                  <a:latin typeface="+mj-lt"/>
                </a:endParaRPr>
              </a:p>
            </p:txBody>
          </p:sp>
        </p:grpSp>
        <p:sp>
          <p:nvSpPr>
            <p:cNvPr id="34" name="TextBox 33"/>
            <p:cNvSpPr txBox="1"/>
            <p:nvPr/>
          </p:nvSpPr>
          <p:spPr>
            <a:xfrm>
              <a:off x="4548050" y="667512"/>
              <a:ext cx="309700" cy="369332"/>
            </a:xfrm>
            <a:prstGeom prst="rect">
              <a:avLst/>
            </a:prstGeom>
            <a:noFill/>
          </p:spPr>
          <p:txBody>
            <a:bodyPr wrap="none" rtlCol="0">
              <a:spAutoFit/>
            </a:bodyPr>
            <a:lstStyle/>
            <a:p>
              <a:r>
                <a:rPr lang="en-US" dirty="0" smtClean="0"/>
                <a:t>C</a:t>
              </a:r>
              <a:endParaRPr lang="en-US" dirty="0"/>
            </a:p>
          </p:txBody>
        </p:sp>
      </p:grpSp>
      <p:grpSp>
        <p:nvGrpSpPr>
          <p:cNvPr id="7" name="Group 67"/>
          <p:cNvGrpSpPr/>
          <p:nvPr/>
        </p:nvGrpSpPr>
        <p:grpSpPr>
          <a:xfrm>
            <a:off x="257175" y="3794760"/>
            <a:ext cx="1724025" cy="2947416"/>
            <a:chOff x="257175" y="3794760"/>
            <a:chExt cx="1724025" cy="2947416"/>
          </a:xfrm>
        </p:grpSpPr>
        <p:grpSp>
          <p:nvGrpSpPr>
            <p:cNvPr id="8" name="Group 25"/>
            <p:cNvGrpSpPr/>
            <p:nvPr/>
          </p:nvGrpSpPr>
          <p:grpSpPr>
            <a:xfrm>
              <a:off x="514350" y="3998976"/>
              <a:ext cx="1466850" cy="2743200"/>
              <a:chOff x="457200" y="3657600"/>
              <a:chExt cx="2362200" cy="2743200"/>
            </a:xfrm>
          </p:grpSpPr>
          <p:graphicFrame>
            <p:nvGraphicFramePr>
              <p:cNvPr id="13" name="Chart 12"/>
              <p:cNvGraphicFramePr/>
              <p:nvPr/>
            </p:nvGraphicFramePr>
            <p:xfrm>
              <a:off x="457200" y="3657600"/>
              <a:ext cx="23622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1537829" y="4154424"/>
                <a:ext cx="1007286" cy="415498"/>
              </a:xfrm>
              <a:prstGeom prst="rect">
                <a:avLst/>
              </a:prstGeom>
              <a:noFill/>
            </p:spPr>
            <p:txBody>
              <a:bodyPr wrap="none" rtlCol="0">
                <a:spAutoFit/>
              </a:bodyPr>
              <a:lstStyle/>
              <a:p>
                <a:pPr algn="ctr"/>
                <a:r>
                  <a:rPr lang="en-US" sz="1050" b="1" i="1" dirty="0" smtClean="0">
                    <a:latin typeface="+mj-lt"/>
                    <a:cs typeface="Arial" pitchFamily="34" charset="0"/>
                  </a:rPr>
                  <a:t>p</a:t>
                </a:r>
                <a:r>
                  <a:rPr lang="en-US" sz="1050" b="1" dirty="0" smtClean="0">
                    <a:latin typeface="+mj-lt"/>
                    <a:cs typeface="Arial" pitchFamily="34" charset="0"/>
                  </a:rPr>
                  <a:t> &lt; 0.03</a:t>
                </a:r>
              </a:p>
              <a:p>
                <a:pPr algn="ctr"/>
                <a:r>
                  <a:rPr lang="en-US" sz="1050" b="1" dirty="0" smtClean="0">
                    <a:latin typeface="+mj-lt"/>
                    <a:cs typeface="Arial" pitchFamily="34" charset="0"/>
                  </a:rPr>
                  <a:t>n = 6</a:t>
                </a:r>
                <a:endParaRPr lang="en-US" sz="1050" b="1" dirty="0">
                  <a:latin typeface="+mj-lt"/>
                  <a:cs typeface="Arial" pitchFamily="34" charset="0"/>
                </a:endParaRPr>
              </a:p>
            </p:txBody>
          </p:sp>
        </p:grpSp>
        <p:sp>
          <p:nvSpPr>
            <p:cNvPr id="36" name="TextBox 35"/>
            <p:cNvSpPr txBox="1"/>
            <p:nvPr/>
          </p:nvSpPr>
          <p:spPr>
            <a:xfrm>
              <a:off x="257175" y="3794760"/>
              <a:ext cx="296876" cy="369332"/>
            </a:xfrm>
            <a:prstGeom prst="rect">
              <a:avLst/>
            </a:prstGeom>
            <a:noFill/>
          </p:spPr>
          <p:txBody>
            <a:bodyPr wrap="none" rtlCol="0">
              <a:spAutoFit/>
            </a:bodyPr>
            <a:lstStyle/>
            <a:p>
              <a:r>
                <a:rPr lang="en-US" dirty="0" smtClean="0"/>
                <a:t>E</a:t>
              </a:r>
              <a:endParaRPr lang="en-US" dirty="0"/>
            </a:p>
          </p:txBody>
        </p:sp>
      </p:grpSp>
      <p:grpSp>
        <p:nvGrpSpPr>
          <p:cNvPr id="9" name="Group 62"/>
          <p:cNvGrpSpPr/>
          <p:nvPr/>
        </p:nvGrpSpPr>
        <p:grpSpPr>
          <a:xfrm>
            <a:off x="4533900" y="3776472"/>
            <a:ext cx="1943100" cy="2929128"/>
            <a:chOff x="4533900" y="3776472"/>
            <a:chExt cx="1943100" cy="2929128"/>
          </a:xfrm>
        </p:grpSpPr>
        <p:sp>
          <p:nvSpPr>
            <p:cNvPr id="37" name="TextBox 36"/>
            <p:cNvSpPr txBox="1"/>
            <p:nvPr/>
          </p:nvSpPr>
          <p:spPr>
            <a:xfrm>
              <a:off x="4533900" y="3776472"/>
              <a:ext cx="330540" cy="369332"/>
            </a:xfrm>
            <a:prstGeom prst="rect">
              <a:avLst/>
            </a:prstGeom>
            <a:noFill/>
          </p:spPr>
          <p:txBody>
            <a:bodyPr wrap="none" rtlCol="0">
              <a:spAutoFit/>
            </a:bodyPr>
            <a:lstStyle/>
            <a:p>
              <a:r>
                <a:rPr lang="en-US" dirty="0" smtClean="0"/>
                <a:t>G</a:t>
              </a:r>
              <a:endParaRPr lang="en-US" dirty="0"/>
            </a:p>
          </p:txBody>
        </p:sp>
        <p:grpSp>
          <p:nvGrpSpPr>
            <p:cNvPr id="12" name="Group 41"/>
            <p:cNvGrpSpPr/>
            <p:nvPr/>
          </p:nvGrpSpPr>
          <p:grpSpPr>
            <a:xfrm>
              <a:off x="4800600" y="3962400"/>
              <a:ext cx="1676400" cy="2743200"/>
              <a:chOff x="3020759" y="4008120"/>
              <a:chExt cx="2779585" cy="2743200"/>
            </a:xfrm>
          </p:grpSpPr>
          <p:sp>
            <p:nvSpPr>
              <p:cNvPr id="21" name="TextBox 20"/>
              <p:cNvSpPr txBox="1"/>
              <p:nvPr/>
            </p:nvSpPr>
            <p:spPr>
              <a:xfrm rot="16200000">
                <a:off x="2275875" y="4783484"/>
                <a:ext cx="1951432" cy="461664"/>
              </a:xfrm>
              <a:prstGeom prst="rect">
                <a:avLst/>
              </a:prstGeom>
              <a:noFill/>
            </p:spPr>
            <p:txBody>
              <a:bodyPr wrap="none" rtlCol="0">
                <a:spAutoFit/>
              </a:bodyPr>
              <a:lstStyle/>
              <a:p>
                <a:pPr algn="ctr"/>
                <a:r>
                  <a:rPr lang="en-US" sz="1200" b="1" dirty="0" smtClean="0">
                    <a:latin typeface="+mj-lt"/>
                  </a:rPr>
                  <a:t>Change in tumor size (mm</a:t>
                </a:r>
                <a:r>
                  <a:rPr lang="en-US" sz="1200" b="1" baseline="30000" dirty="0" smtClean="0">
                    <a:latin typeface="+mj-lt"/>
                  </a:rPr>
                  <a:t>2</a:t>
                </a:r>
                <a:r>
                  <a:rPr lang="en-US" sz="1200" b="1" dirty="0" smtClean="0">
                    <a:latin typeface="+mj-lt"/>
                  </a:rPr>
                  <a:t>)</a:t>
                </a:r>
              </a:p>
              <a:p>
                <a:pPr algn="ctr"/>
                <a:r>
                  <a:rPr lang="en-US" sz="1200" b="1" dirty="0" smtClean="0">
                    <a:latin typeface="+mj-lt"/>
                  </a:rPr>
                  <a:t>Day7-Day11</a:t>
                </a:r>
                <a:endParaRPr lang="en-US" sz="1200" b="1" dirty="0">
                  <a:latin typeface="+mj-lt"/>
                </a:endParaRPr>
              </a:p>
            </p:txBody>
          </p:sp>
          <p:graphicFrame>
            <p:nvGraphicFramePr>
              <p:cNvPr id="39" name="Chart 38"/>
              <p:cNvGraphicFramePr/>
              <p:nvPr/>
            </p:nvGraphicFramePr>
            <p:xfrm>
              <a:off x="3514344" y="4008120"/>
              <a:ext cx="2286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Box 39"/>
              <p:cNvSpPr txBox="1"/>
              <p:nvPr/>
            </p:nvSpPr>
            <p:spPr>
              <a:xfrm>
                <a:off x="4564438" y="4191000"/>
                <a:ext cx="1037108" cy="415498"/>
              </a:xfrm>
              <a:prstGeom prst="rect">
                <a:avLst/>
              </a:prstGeom>
              <a:noFill/>
            </p:spPr>
            <p:txBody>
              <a:bodyPr wrap="none" rtlCol="0">
                <a:spAutoFit/>
              </a:bodyPr>
              <a:lstStyle/>
              <a:p>
                <a:r>
                  <a:rPr lang="en-US" sz="1050" b="1" i="1" dirty="0" smtClean="0">
                    <a:cs typeface="Arial" pitchFamily="34" charset="0"/>
                  </a:rPr>
                  <a:t>p</a:t>
                </a:r>
                <a:r>
                  <a:rPr lang="en-US" sz="1050" b="1" dirty="0" smtClean="0">
                    <a:cs typeface="Arial" pitchFamily="34" charset="0"/>
                  </a:rPr>
                  <a:t> &lt; 0.02</a:t>
                </a:r>
              </a:p>
              <a:p>
                <a:r>
                  <a:rPr lang="en-US" sz="1050" b="1" dirty="0" smtClean="0">
                    <a:cs typeface="Arial" pitchFamily="34" charset="0"/>
                  </a:rPr>
                  <a:t>n = 6</a:t>
                </a:r>
                <a:endParaRPr lang="en-US" sz="1050" b="1" dirty="0">
                  <a:cs typeface="Arial" pitchFamily="34" charset="0"/>
                </a:endParaRPr>
              </a:p>
            </p:txBody>
          </p:sp>
        </p:grpSp>
      </p:grpSp>
      <p:grpSp>
        <p:nvGrpSpPr>
          <p:cNvPr id="16" name="Group 69"/>
          <p:cNvGrpSpPr/>
          <p:nvPr/>
        </p:nvGrpSpPr>
        <p:grpSpPr>
          <a:xfrm>
            <a:off x="6843957" y="664464"/>
            <a:ext cx="1690443" cy="2926461"/>
            <a:chOff x="6843957" y="664464"/>
            <a:chExt cx="1690443" cy="2926461"/>
          </a:xfrm>
        </p:grpSpPr>
        <p:grpSp>
          <p:nvGrpSpPr>
            <p:cNvPr id="17" name="Group 45"/>
            <p:cNvGrpSpPr/>
            <p:nvPr/>
          </p:nvGrpSpPr>
          <p:grpSpPr>
            <a:xfrm>
              <a:off x="6934201" y="762000"/>
              <a:ext cx="1600199" cy="2828925"/>
              <a:chOff x="5806352" y="600075"/>
              <a:chExt cx="2966173" cy="2828925"/>
            </a:xfrm>
          </p:grpSpPr>
          <p:sp>
            <p:nvSpPr>
              <p:cNvPr id="11" name="TextBox 10"/>
              <p:cNvSpPr txBox="1"/>
              <p:nvPr/>
            </p:nvSpPr>
            <p:spPr>
              <a:xfrm rot="16200000">
                <a:off x="5156045" y="1564706"/>
                <a:ext cx="1762277" cy="461664"/>
              </a:xfrm>
              <a:prstGeom prst="rect">
                <a:avLst/>
              </a:prstGeom>
              <a:noFill/>
            </p:spPr>
            <p:txBody>
              <a:bodyPr wrap="none" rtlCol="0">
                <a:spAutoFit/>
              </a:bodyPr>
              <a:lstStyle/>
              <a:p>
                <a:pPr algn="ctr"/>
                <a:r>
                  <a:rPr lang="en-US" sz="1200" b="1" dirty="0" smtClean="0">
                    <a:latin typeface="+mj-lt"/>
                  </a:rPr>
                  <a:t>Change in tumor size (%)</a:t>
                </a:r>
              </a:p>
              <a:p>
                <a:pPr algn="ctr"/>
                <a:r>
                  <a:rPr lang="en-US" sz="1200" b="1" dirty="0" smtClean="0">
                    <a:latin typeface="+mj-lt"/>
                  </a:rPr>
                  <a:t>Day7-Day11</a:t>
                </a:r>
              </a:p>
            </p:txBody>
          </p:sp>
          <p:graphicFrame>
            <p:nvGraphicFramePr>
              <p:cNvPr id="43" name="Chart 42"/>
              <p:cNvGraphicFramePr/>
              <p:nvPr/>
            </p:nvGraphicFramePr>
            <p:xfrm>
              <a:off x="6400800" y="685800"/>
              <a:ext cx="2371725"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44" name="TextBox 43"/>
              <p:cNvSpPr txBox="1"/>
              <p:nvPr/>
            </p:nvSpPr>
            <p:spPr>
              <a:xfrm>
                <a:off x="7360063" y="600075"/>
                <a:ext cx="1159429" cy="415498"/>
              </a:xfrm>
              <a:prstGeom prst="rect">
                <a:avLst/>
              </a:prstGeom>
              <a:noFill/>
            </p:spPr>
            <p:txBody>
              <a:bodyPr wrap="none" rtlCol="0">
                <a:spAutoFit/>
              </a:bodyPr>
              <a:lstStyle/>
              <a:p>
                <a:r>
                  <a:rPr lang="en-US" sz="1050" b="1" i="1" dirty="0" smtClean="0">
                    <a:latin typeface="+mj-lt"/>
                    <a:cs typeface="Arial" pitchFamily="34" charset="0"/>
                  </a:rPr>
                  <a:t>p</a:t>
                </a:r>
                <a:r>
                  <a:rPr lang="en-US" sz="1050" b="1" dirty="0" smtClean="0">
                    <a:latin typeface="+mj-lt"/>
                    <a:cs typeface="Arial" pitchFamily="34" charset="0"/>
                  </a:rPr>
                  <a:t> = 0.14</a:t>
                </a:r>
              </a:p>
              <a:p>
                <a:r>
                  <a:rPr lang="en-US" sz="1050" b="1" dirty="0" smtClean="0">
                    <a:latin typeface="+mj-lt"/>
                    <a:cs typeface="Arial" pitchFamily="34" charset="0"/>
                  </a:rPr>
                  <a:t>n = 6</a:t>
                </a:r>
                <a:endParaRPr lang="en-US" sz="1050" b="1" dirty="0">
                  <a:latin typeface="+mj-lt"/>
                  <a:cs typeface="Arial" pitchFamily="34" charset="0"/>
                </a:endParaRPr>
              </a:p>
            </p:txBody>
          </p:sp>
        </p:grpSp>
        <p:sp>
          <p:nvSpPr>
            <p:cNvPr id="45" name="TextBox 44"/>
            <p:cNvSpPr txBox="1"/>
            <p:nvPr/>
          </p:nvSpPr>
          <p:spPr>
            <a:xfrm>
              <a:off x="6843957" y="664464"/>
              <a:ext cx="327334" cy="369332"/>
            </a:xfrm>
            <a:prstGeom prst="rect">
              <a:avLst/>
            </a:prstGeom>
            <a:noFill/>
          </p:spPr>
          <p:txBody>
            <a:bodyPr wrap="none" rtlCol="0">
              <a:spAutoFit/>
            </a:bodyPr>
            <a:lstStyle/>
            <a:p>
              <a:r>
                <a:rPr lang="en-US" dirty="0" smtClean="0"/>
                <a:t>D</a:t>
              </a:r>
              <a:endParaRPr lang="en-US" dirty="0"/>
            </a:p>
          </p:txBody>
        </p:sp>
      </p:grpSp>
      <p:sp>
        <p:nvSpPr>
          <p:cNvPr id="35" name="TextBox 34"/>
          <p:cNvSpPr txBox="1"/>
          <p:nvPr/>
        </p:nvSpPr>
        <p:spPr>
          <a:xfrm>
            <a:off x="228600" y="0"/>
            <a:ext cx="1142999" cy="400110"/>
          </a:xfrm>
          <a:prstGeom prst="rect">
            <a:avLst/>
          </a:prstGeom>
          <a:noFill/>
        </p:spPr>
        <p:txBody>
          <a:bodyPr wrap="square" rtlCol="0">
            <a:spAutoFit/>
          </a:bodyPr>
          <a:lstStyle/>
          <a:p>
            <a:r>
              <a:rPr lang="en-US" sz="2000" dirty="0" smtClean="0"/>
              <a:t>Figure 6</a:t>
            </a:r>
            <a:endParaRPr lang="en-US" sz="2000" dirty="0"/>
          </a:p>
        </p:txBody>
      </p:sp>
      <p:grpSp>
        <p:nvGrpSpPr>
          <p:cNvPr id="18" name="Group 61"/>
          <p:cNvGrpSpPr/>
          <p:nvPr/>
        </p:nvGrpSpPr>
        <p:grpSpPr>
          <a:xfrm>
            <a:off x="2505075" y="3794760"/>
            <a:ext cx="1685925" cy="2910840"/>
            <a:chOff x="2505075" y="3794760"/>
            <a:chExt cx="1685925" cy="2910840"/>
          </a:xfrm>
        </p:grpSpPr>
        <p:sp>
          <p:nvSpPr>
            <p:cNvPr id="46" name="TextBox 45"/>
            <p:cNvSpPr txBox="1"/>
            <p:nvPr/>
          </p:nvSpPr>
          <p:spPr>
            <a:xfrm>
              <a:off x="2505075" y="3794760"/>
              <a:ext cx="290464" cy="369332"/>
            </a:xfrm>
            <a:prstGeom prst="rect">
              <a:avLst/>
            </a:prstGeom>
            <a:noFill/>
          </p:spPr>
          <p:txBody>
            <a:bodyPr wrap="none" rtlCol="0">
              <a:spAutoFit/>
            </a:bodyPr>
            <a:lstStyle/>
            <a:p>
              <a:r>
                <a:rPr lang="en-US" dirty="0" smtClean="0"/>
                <a:t>F</a:t>
              </a:r>
              <a:endParaRPr lang="en-US" dirty="0"/>
            </a:p>
          </p:txBody>
        </p:sp>
        <p:graphicFrame>
          <p:nvGraphicFramePr>
            <p:cNvPr id="52" name="Chart 51"/>
            <p:cNvGraphicFramePr/>
            <p:nvPr/>
          </p:nvGraphicFramePr>
          <p:xfrm>
            <a:off x="2743200" y="4114800"/>
            <a:ext cx="1447800" cy="2590800"/>
          </p:xfrm>
          <a:graphic>
            <a:graphicData uri="http://schemas.openxmlformats.org/drawingml/2006/chart">
              <c:chart xmlns:c="http://schemas.openxmlformats.org/drawingml/2006/chart" xmlns:r="http://schemas.openxmlformats.org/officeDocument/2006/relationships" r:id="rId7"/>
            </a:graphicData>
          </a:graphic>
        </p:graphicFrame>
        <p:sp>
          <p:nvSpPr>
            <p:cNvPr id="53" name="TextBox 52"/>
            <p:cNvSpPr txBox="1"/>
            <p:nvPr/>
          </p:nvSpPr>
          <p:spPr>
            <a:xfrm>
              <a:off x="3429000" y="4419600"/>
              <a:ext cx="625492" cy="415498"/>
            </a:xfrm>
            <a:prstGeom prst="rect">
              <a:avLst/>
            </a:prstGeom>
            <a:noFill/>
          </p:spPr>
          <p:txBody>
            <a:bodyPr wrap="none" rtlCol="0">
              <a:spAutoFit/>
            </a:bodyPr>
            <a:lstStyle/>
            <a:p>
              <a:r>
                <a:rPr lang="en-US" sz="1050" b="1" i="1" dirty="0" smtClean="0">
                  <a:latin typeface="+mj-lt"/>
                  <a:cs typeface="Arial" pitchFamily="34" charset="0"/>
                </a:rPr>
                <a:t>p</a:t>
              </a:r>
              <a:r>
                <a:rPr lang="en-US" sz="1050" b="1" dirty="0" smtClean="0">
                  <a:latin typeface="+mj-lt"/>
                  <a:cs typeface="Arial" pitchFamily="34" charset="0"/>
                </a:rPr>
                <a:t> &lt; 0.02</a:t>
              </a:r>
            </a:p>
            <a:p>
              <a:r>
                <a:rPr lang="en-US" sz="1050" b="1" dirty="0" smtClean="0">
                  <a:latin typeface="+mj-lt"/>
                  <a:cs typeface="Arial" pitchFamily="34" charset="0"/>
                </a:rPr>
                <a:t>n = 6</a:t>
              </a:r>
              <a:endParaRPr lang="en-US" sz="1050" b="1" dirty="0">
                <a:latin typeface="+mj-lt"/>
                <a:cs typeface="Arial" pitchFamily="34" charset="0"/>
              </a:endParaRPr>
            </a:p>
          </p:txBody>
        </p:sp>
        <p:sp>
          <p:nvSpPr>
            <p:cNvPr id="54" name="TextBox 53"/>
            <p:cNvSpPr txBox="1"/>
            <p:nvPr/>
          </p:nvSpPr>
          <p:spPr>
            <a:xfrm rot="16200000">
              <a:off x="1745958" y="4942016"/>
              <a:ext cx="1985736" cy="276999"/>
            </a:xfrm>
            <a:prstGeom prst="rect">
              <a:avLst/>
            </a:prstGeom>
            <a:noFill/>
          </p:spPr>
          <p:txBody>
            <a:bodyPr wrap="none" rtlCol="0">
              <a:spAutoFit/>
            </a:bodyPr>
            <a:lstStyle/>
            <a:p>
              <a:pPr algn="ctr"/>
              <a:r>
                <a:rPr lang="en-US" sz="1200" b="1" dirty="0" smtClean="0"/>
                <a:t>Tumor Size (mm</a:t>
              </a:r>
              <a:r>
                <a:rPr lang="en-US" sz="1200" b="1" baseline="30000" dirty="0" smtClean="0"/>
                <a:t>2</a:t>
              </a:r>
              <a:r>
                <a:rPr lang="en-US" sz="1200" b="1" dirty="0" smtClean="0"/>
                <a:t>) on Day 14</a:t>
              </a:r>
              <a:endParaRPr lang="en-US" sz="1200" b="1" dirty="0"/>
            </a:p>
          </p:txBody>
        </p:sp>
      </p:grpSp>
      <p:grpSp>
        <p:nvGrpSpPr>
          <p:cNvPr id="19" name="Group 55"/>
          <p:cNvGrpSpPr/>
          <p:nvPr/>
        </p:nvGrpSpPr>
        <p:grpSpPr>
          <a:xfrm>
            <a:off x="2481656" y="685800"/>
            <a:ext cx="1709344" cy="2971800"/>
            <a:chOff x="2481656" y="685800"/>
            <a:chExt cx="1709344" cy="2971800"/>
          </a:xfrm>
        </p:grpSpPr>
        <p:grpSp>
          <p:nvGrpSpPr>
            <p:cNvPr id="20" name="Group 66"/>
            <p:cNvGrpSpPr/>
            <p:nvPr/>
          </p:nvGrpSpPr>
          <p:grpSpPr>
            <a:xfrm>
              <a:off x="2481656" y="685800"/>
              <a:ext cx="1709344" cy="2971800"/>
              <a:chOff x="2481656" y="685800"/>
              <a:chExt cx="1709344" cy="2971800"/>
            </a:xfrm>
          </p:grpSpPr>
          <p:sp>
            <p:nvSpPr>
              <p:cNvPr id="42" name="TextBox 41"/>
              <p:cNvSpPr txBox="1"/>
              <p:nvPr/>
            </p:nvSpPr>
            <p:spPr>
              <a:xfrm>
                <a:off x="2481656" y="685800"/>
                <a:ext cx="309700" cy="369332"/>
              </a:xfrm>
              <a:prstGeom prst="rect">
                <a:avLst/>
              </a:prstGeom>
              <a:noFill/>
            </p:spPr>
            <p:txBody>
              <a:bodyPr wrap="none" rtlCol="0">
                <a:spAutoFit/>
              </a:bodyPr>
              <a:lstStyle/>
              <a:p>
                <a:r>
                  <a:rPr lang="en-US" dirty="0" smtClean="0"/>
                  <a:t>B</a:t>
                </a:r>
                <a:endParaRPr lang="en-US" dirty="0"/>
              </a:p>
            </p:txBody>
          </p:sp>
          <p:graphicFrame>
            <p:nvGraphicFramePr>
              <p:cNvPr id="58" name="Chart 57"/>
              <p:cNvGraphicFramePr/>
              <p:nvPr/>
            </p:nvGraphicFramePr>
            <p:xfrm>
              <a:off x="2743200" y="914400"/>
              <a:ext cx="1447800" cy="2743200"/>
            </p:xfrm>
            <a:graphic>
              <a:graphicData uri="http://schemas.openxmlformats.org/drawingml/2006/chart">
                <c:chart xmlns:c="http://schemas.openxmlformats.org/drawingml/2006/chart" xmlns:r="http://schemas.openxmlformats.org/officeDocument/2006/relationships" r:id="rId8"/>
              </a:graphicData>
            </a:graphic>
          </p:graphicFrame>
          <p:sp>
            <p:nvSpPr>
              <p:cNvPr id="65" name="TextBox 64"/>
              <p:cNvSpPr txBox="1"/>
              <p:nvPr/>
            </p:nvSpPr>
            <p:spPr>
              <a:xfrm rot="16200000">
                <a:off x="1755482" y="1751141"/>
                <a:ext cx="1985736" cy="276999"/>
              </a:xfrm>
              <a:prstGeom prst="rect">
                <a:avLst/>
              </a:prstGeom>
              <a:noFill/>
            </p:spPr>
            <p:txBody>
              <a:bodyPr wrap="none" rtlCol="0">
                <a:spAutoFit/>
              </a:bodyPr>
              <a:lstStyle/>
              <a:p>
                <a:pPr algn="ctr"/>
                <a:r>
                  <a:rPr lang="en-US" sz="1200" b="1" dirty="0" smtClean="0"/>
                  <a:t>Tumor Size (mm</a:t>
                </a:r>
                <a:r>
                  <a:rPr lang="en-US" sz="1200" b="1" baseline="30000" dirty="0" smtClean="0"/>
                  <a:t>2</a:t>
                </a:r>
                <a:r>
                  <a:rPr lang="en-US" sz="1200" b="1" dirty="0" smtClean="0"/>
                  <a:t>) on Day 14</a:t>
                </a:r>
                <a:endParaRPr lang="en-US" sz="1200" b="1" dirty="0"/>
              </a:p>
            </p:txBody>
          </p:sp>
        </p:grpSp>
        <p:sp>
          <p:nvSpPr>
            <p:cNvPr id="55" name="TextBox 54"/>
            <p:cNvSpPr txBox="1"/>
            <p:nvPr/>
          </p:nvSpPr>
          <p:spPr>
            <a:xfrm>
              <a:off x="3429000" y="1066800"/>
              <a:ext cx="625492" cy="415498"/>
            </a:xfrm>
            <a:prstGeom prst="rect">
              <a:avLst/>
            </a:prstGeom>
            <a:noFill/>
          </p:spPr>
          <p:txBody>
            <a:bodyPr wrap="none" rtlCol="0">
              <a:spAutoFit/>
            </a:bodyPr>
            <a:lstStyle/>
            <a:p>
              <a:r>
                <a:rPr lang="en-US" sz="1050" b="1" i="1" dirty="0" smtClean="0">
                  <a:latin typeface="+mj-lt"/>
                  <a:cs typeface="Arial" pitchFamily="34" charset="0"/>
                </a:rPr>
                <a:t>p</a:t>
              </a:r>
              <a:r>
                <a:rPr lang="en-US" sz="1050" b="1" dirty="0" smtClean="0">
                  <a:latin typeface="+mj-lt"/>
                  <a:cs typeface="Arial" pitchFamily="34" charset="0"/>
                </a:rPr>
                <a:t> &lt; 0.04</a:t>
              </a:r>
            </a:p>
            <a:p>
              <a:r>
                <a:rPr lang="en-US" sz="1050" b="1" dirty="0" smtClean="0">
                  <a:latin typeface="+mj-lt"/>
                  <a:cs typeface="Arial" pitchFamily="34" charset="0"/>
                </a:rPr>
                <a:t>n = 6</a:t>
              </a:r>
              <a:endParaRPr lang="en-US" sz="1050" b="1" dirty="0">
                <a:latin typeface="+mj-lt"/>
                <a:cs typeface="Arial" pitchFamily="34" charset="0"/>
              </a:endParaRPr>
            </a:p>
          </p:txBody>
        </p:sp>
      </p:grpSp>
      <p:grpSp>
        <p:nvGrpSpPr>
          <p:cNvPr id="22" name="Group 56"/>
          <p:cNvGrpSpPr/>
          <p:nvPr/>
        </p:nvGrpSpPr>
        <p:grpSpPr>
          <a:xfrm>
            <a:off x="6767757" y="3733800"/>
            <a:ext cx="1842843" cy="2987040"/>
            <a:chOff x="6843957" y="3773424"/>
            <a:chExt cx="1842843" cy="2987040"/>
          </a:xfrm>
        </p:grpSpPr>
        <p:grpSp>
          <p:nvGrpSpPr>
            <p:cNvPr id="23" name="Group 27"/>
            <p:cNvGrpSpPr/>
            <p:nvPr/>
          </p:nvGrpSpPr>
          <p:grpSpPr>
            <a:xfrm>
              <a:off x="6942316" y="4017264"/>
              <a:ext cx="1744484" cy="2743200"/>
              <a:chOff x="5791470" y="3657600"/>
              <a:chExt cx="2914380" cy="2743200"/>
            </a:xfrm>
          </p:grpSpPr>
          <p:graphicFrame>
            <p:nvGraphicFramePr>
              <p:cNvPr id="61" name="Chart 60"/>
              <p:cNvGraphicFramePr/>
              <p:nvPr/>
            </p:nvGraphicFramePr>
            <p:xfrm>
              <a:off x="6324600" y="3657600"/>
              <a:ext cx="2381250" cy="2743200"/>
            </p:xfrm>
            <a:graphic>
              <a:graphicData uri="http://schemas.openxmlformats.org/drawingml/2006/chart">
                <c:chart xmlns:c="http://schemas.openxmlformats.org/drawingml/2006/chart" xmlns:r="http://schemas.openxmlformats.org/officeDocument/2006/relationships" r:id="rId9"/>
              </a:graphicData>
            </a:graphic>
          </p:graphicFrame>
          <p:sp>
            <p:nvSpPr>
              <p:cNvPr id="71" name="TextBox 70"/>
              <p:cNvSpPr txBox="1"/>
              <p:nvPr/>
            </p:nvSpPr>
            <p:spPr>
              <a:xfrm rot="16200000">
                <a:off x="5141163" y="4434018"/>
                <a:ext cx="1762277" cy="461664"/>
              </a:xfrm>
              <a:prstGeom prst="rect">
                <a:avLst/>
              </a:prstGeom>
              <a:noFill/>
            </p:spPr>
            <p:txBody>
              <a:bodyPr wrap="none" rtlCol="0">
                <a:spAutoFit/>
              </a:bodyPr>
              <a:lstStyle/>
              <a:p>
                <a:pPr algn="ctr"/>
                <a:r>
                  <a:rPr lang="en-US" sz="1200" b="1" dirty="0" smtClean="0">
                    <a:latin typeface="+mj-lt"/>
                  </a:rPr>
                  <a:t>Change in tumor size (%)</a:t>
                </a:r>
              </a:p>
              <a:p>
                <a:pPr algn="ctr"/>
                <a:r>
                  <a:rPr lang="en-US" sz="1200" b="1" dirty="0" smtClean="0">
                    <a:latin typeface="+mj-lt"/>
                  </a:rPr>
                  <a:t>Day7-Day11</a:t>
                </a:r>
              </a:p>
            </p:txBody>
          </p:sp>
          <p:sp>
            <p:nvSpPr>
              <p:cNvPr id="72" name="TextBox 71"/>
              <p:cNvSpPr txBox="1"/>
              <p:nvPr/>
            </p:nvSpPr>
            <p:spPr>
              <a:xfrm>
                <a:off x="7471384" y="3907536"/>
                <a:ext cx="1044963" cy="415498"/>
              </a:xfrm>
              <a:prstGeom prst="rect">
                <a:avLst/>
              </a:prstGeom>
              <a:noFill/>
            </p:spPr>
            <p:txBody>
              <a:bodyPr wrap="none" rtlCol="0">
                <a:spAutoFit/>
              </a:bodyPr>
              <a:lstStyle/>
              <a:p>
                <a:r>
                  <a:rPr lang="en-US" sz="1050" b="1" i="1" dirty="0" smtClean="0">
                    <a:latin typeface="+mj-lt"/>
                    <a:cs typeface="Arial" pitchFamily="34" charset="0"/>
                  </a:rPr>
                  <a:t>p</a:t>
                </a:r>
                <a:r>
                  <a:rPr lang="en-US" sz="1050" b="1" dirty="0" smtClean="0">
                    <a:latin typeface="+mj-lt"/>
                    <a:cs typeface="Arial" pitchFamily="34" charset="0"/>
                  </a:rPr>
                  <a:t> &lt; 0.02</a:t>
                </a:r>
              </a:p>
              <a:p>
                <a:r>
                  <a:rPr lang="en-US" sz="1050" b="1" dirty="0" smtClean="0">
                    <a:latin typeface="+mj-lt"/>
                    <a:cs typeface="Arial" pitchFamily="34" charset="0"/>
                  </a:rPr>
                  <a:t>n = 6</a:t>
                </a:r>
                <a:endParaRPr lang="en-US" sz="1050" b="1" dirty="0">
                  <a:latin typeface="+mj-lt"/>
                  <a:cs typeface="Arial" pitchFamily="34" charset="0"/>
                </a:endParaRPr>
              </a:p>
            </p:txBody>
          </p:sp>
        </p:grpSp>
        <p:sp>
          <p:nvSpPr>
            <p:cNvPr id="60" name="TextBox 59"/>
            <p:cNvSpPr txBox="1"/>
            <p:nvPr/>
          </p:nvSpPr>
          <p:spPr>
            <a:xfrm>
              <a:off x="6843957" y="3773424"/>
              <a:ext cx="328936" cy="369332"/>
            </a:xfrm>
            <a:prstGeom prst="rect">
              <a:avLst/>
            </a:prstGeom>
            <a:noFill/>
          </p:spPr>
          <p:txBody>
            <a:bodyPr wrap="none" rtlCol="0">
              <a:spAutoFit/>
            </a:bodyPr>
            <a:lstStyle/>
            <a:p>
              <a:r>
                <a:rPr lang="en-US" dirty="0" smtClean="0"/>
                <a:t>H</a:t>
              </a:r>
              <a:endParaRPr lang="en-US" dirty="0"/>
            </a:p>
          </p:txBody>
        </p:sp>
      </p:grpSp>
      <p:grpSp>
        <p:nvGrpSpPr>
          <p:cNvPr id="24" name="Group 63"/>
          <p:cNvGrpSpPr/>
          <p:nvPr/>
        </p:nvGrpSpPr>
        <p:grpSpPr>
          <a:xfrm>
            <a:off x="304800" y="685800"/>
            <a:ext cx="1828800" cy="2950464"/>
            <a:chOff x="304800" y="685800"/>
            <a:chExt cx="1828800" cy="2950464"/>
          </a:xfrm>
        </p:grpSpPr>
        <p:grpSp>
          <p:nvGrpSpPr>
            <p:cNvPr id="25" name="Group 28"/>
            <p:cNvGrpSpPr/>
            <p:nvPr/>
          </p:nvGrpSpPr>
          <p:grpSpPr>
            <a:xfrm>
              <a:off x="404801" y="876300"/>
              <a:ext cx="1728799" cy="2759964"/>
              <a:chOff x="266972" y="516636"/>
              <a:chExt cx="2781028" cy="2759964"/>
            </a:xfrm>
          </p:grpSpPr>
          <p:graphicFrame>
            <p:nvGraphicFramePr>
              <p:cNvPr id="75" name="Chart 74"/>
              <p:cNvGraphicFramePr/>
              <p:nvPr/>
            </p:nvGraphicFramePr>
            <p:xfrm>
              <a:off x="609600" y="533400"/>
              <a:ext cx="2438400" cy="2743200"/>
            </p:xfrm>
            <a:graphic>
              <a:graphicData uri="http://schemas.openxmlformats.org/drawingml/2006/chart">
                <c:chart xmlns:c="http://schemas.openxmlformats.org/drawingml/2006/chart" xmlns:r="http://schemas.openxmlformats.org/officeDocument/2006/relationships" r:id="rId10"/>
              </a:graphicData>
            </a:graphic>
          </p:graphicFrame>
          <p:sp>
            <p:nvSpPr>
              <p:cNvPr id="76" name="TextBox 75"/>
              <p:cNvSpPr txBox="1"/>
              <p:nvPr/>
            </p:nvSpPr>
            <p:spPr>
              <a:xfrm rot="16200000">
                <a:off x="-485979" y="1285958"/>
                <a:ext cx="1951496" cy="445594"/>
              </a:xfrm>
              <a:prstGeom prst="rect">
                <a:avLst/>
              </a:prstGeom>
              <a:noFill/>
            </p:spPr>
            <p:txBody>
              <a:bodyPr wrap="none" rtlCol="0">
                <a:spAutoFit/>
              </a:bodyPr>
              <a:lstStyle/>
              <a:p>
                <a:pPr algn="ctr"/>
                <a:r>
                  <a:rPr lang="en-US" sz="1200" b="1" dirty="0" smtClean="0">
                    <a:latin typeface="+mj-lt"/>
                  </a:rPr>
                  <a:t>Tumor weight (g) on Day 14</a:t>
                </a:r>
                <a:endParaRPr lang="en-US" sz="1200" b="1" dirty="0">
                  <a:latin typeface="+mj-lt"/>
                </a:endParaRPr>
              </a:p>
            </p:txBody>
          </p:sp>
          <p:sp>
            <p:nvSpPr>
              <p:cNvPr id="77" name="TextBox 76"/>
              <p:cNvSpPr txBox="1"/>
              <p:nvPr/>
            </p:nvSpPr>
            <p:spPr>
              <a:xfrm>
                <a:off x="1619544" y="516636"/>
                <a:ext cx="1006196" cy="415498"/>
              </a:xfrm>
              <a:prstGeom prst="rect">
                <a:avLst/>
              </a:prstGeom>
              <a:noFill/>
            </p:spPr>
            <p:txBody>
              <a:bodyPr wrap="none" rtlCol="0">
                <a:spAutoFit/>
              </a:bodyPr>
              <a:lstStyle/>
              <a:p>
                <a:pPr algn="ctr"/>
                <a:r>
                  <a:rPr lang="en-US" sz="1050" b="1" i="1" dirty="0" smtClean="0">
                    <a:latin typeface="+mj-lt"/>
                    <a:cs typeface="Arial" pitchFamily="34" charset="0"/>
                  </a:rPr>
                  <a:t>p</a:t>
                </a:r>
                <a:r>
                  <a:rPr lang="en-US" sz="1050" b="1" dirty="0" smtClean="0">
                    <a:latin typeface="+mj-lt"/>
                    <a:cs typeface="Arial" pitchFamily="34" charset="0"/>
                  </a:rPr>
                  <a:t> = 0.92</a:t>
                </a:r>
              </a:p>
              <a:p>
                <a:pPr algn="ctr"/>
                <a:r>
                  <a:rPr lang="en-US" sz="1050" b="1" dirty="0" smtClean="0">
                    <a:latin typeface="+mj-lt"/>
                    <a:cs typeface="Arial" pitchFamily="34" charset="0"/>
                  </a:rPr>
                  <a:t>n = 8</a:t>
                </a:r>
                <a:endParaRPr lang="en-US" sz="1050" b="1" dirty="0">
                  <a:latin typeface="+mj-lt"/>
                  <a:cs typeface="Arial" pitchFamily="34" charset="0"/>
                </a:endParaRPr>
              </a:p>
            </p:txBody>
          </p:sp>
        </p:grpSp>
        <p:sp>
          <p:nvSpPr>
            <p:cNvPr id="74" name="TextBox 73"/>
            <p:cNvSpPr txBox="1"/>
            <p:nvPr/>
          </p:nvSpPr>
          <p:spPr>
            <a:xfrm>
              <a:off x="304800" y="685800"/>
              <a:ext cx="324128" cy="369332"/>
            </a:xfrm>
            <a:prstGeom prst="rect">
              <a:avLst/>
            </a:prstGeom>
            <a:noFill/>
          </p:spPr>
          <p:txBody>
            <a:bodyPr wrap="none" rtlCol="0">
              <a:spAutoFit/>
            </a:bodyPr>
            <a:lstStyle/>
            <a:p>
              <a:r>
                <a:rPr lang="en-US" dirty="0" smtClean="0"/>
                <a:t>A</a:t>
              </a:r>
              <a:endParaRPr lang="en-US" dirty="0"/>
            </a:p>
          </p:txBody>
        </p:sp>
      </p:grpSp>
      <p:sp>
        <p:nvSpPr>
          <p:cNvPr id="56" name="Rectangle 55"/>
          <p:cNvSpPr/>
          <p:nvPr/>
        </p:nvSpPr>
        <p:spPr>
          <a:xfrm>
            <a:off x="2667000" y="228600"/>
            <a:ext cx="4572000" cy="369332"/>
          </a:xfrm>
          <a:prstGeom prst="rect">
            <a:avLst/>
          </a:prstGeom>
        </p:spPr>
        <p:txBody>
          <a:bodyPr>
            <a:spAutoFit/>
          </a:bodyPr>
          <a:lstStyle/>
          <a:p>
            <a:r>
              <a:rPr lang="en-US" b="1" dirty="0" smtClean="0">
                <a:solidFill>
                  <a:srgbClr val="FF0000"/>
                </a:solidFill>
              </a:rPr>
              <a:t>Simvastatin inhibits tumor growth In Vivo</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
          <p:cNvGrpSpPr/>
          <p:nvPr/>
        </p:nvGrpSpPr>
        <p:grpSpPr>
          <a:xfrm>
            <a:off x="1371601" y="2133600"/>
            <a:ext cx="6324600" cy="3142090"/>
            <a:chOff x="2438400" y="2895600"/>
            <a:chExt cx="4248505" cy="3142090"/>
          </a:xfrm>
        </p:grpSpPr>
        <p:grpSp>
          <p:nvGrpSpPr>
            <p:cNvPr id="6" name="Group 41"/>
            <p:cNvGrpSpPr/>
            <p:nvPr/>
          </p:nvGrpSpPr>
          <p:grpSpPr>
            <a:xfrm>
              <a:off x="2438400" y="2895600"/>
              <a:ext cx="2062300" cy="3142090"/>
              <a:chOff x="985700" y="3352800"/>
              <a:chExt cx="2062300" cy="3142090"/>
            </a:xfrm>
          </p:grpSpPr>
          <p:sp>
            <p:nvSpPr>
              <p:cNvPr id="10" name="TextBox 9"/>
              <p:cNvSpPr txBox="1"/>
              <p:nvPr/>
            </p:nvSpPr>
            <p:spPr>
              <a:xfrm>
                <a:off x="985700" y="3505200"/>
                <a:ext cx="309700" cy="369332"/>
              </a:xfrm>
              <a:prstGeom prst="rect">
                <a:avLst/>
              </a:prstGeom>
              <a:noFill/>
            </p:spPr>
            <p:txBody>
              <a:bodyPr wrap="none" rtlCol="0">
                <a:spAutoFit/>
              </a:bodyPr>
              <a:lstStyle/>
              <a:p>
                <a:r>
                  <a:rPr lang="en-US" dirty="0" smtClean="0"/>
                  <a:t>B</a:t>
                </a:r>
                <a:endParaRPr lang="en-US" dirty="0"/>
              </a:p>
            </p:txBody>
          </p:sp>
          <p:grpSp>
            <p:nvGrpSpPr>
              <p:cNvPr id="7" name="Group 36"/>
              <p:cNvGrpSpPr/>
              <p:nvPr/>
            </p:nvGrpSpPr>
            <p:grpSpPr>
              <a:xfrm>
                <a:off x="1066800" y="3352800"/>
                <a:ext cx="1981200" cy="3142090"/>
                <a:chOff x="5791200" y="667910"/>
                <a:chExt cx="1981200" cy="3142090"/>
              </a:xfrm>
            </p:grpSpPr>
            <p:pic>
              <p:nvPicPr>
                <p:cNvPr id="28" name="Picture 9"/>
                <p:cNvPicPr>
                  <a:picLocks noChangeAspect="1" noChangeArrowheads="1"/>
                </p:cNvPicPr>
                <p:nvPr/>
              </p:nvPicPr>
              <p:blipFill>
                <a:blip r:embed="rId2" cstate="print"/>
                <a:srcRect/>
                <a:stretch>
                  <a:fillRect/>
                </a:stretch>
              </p:blipFill>
              <p:spPr bwMode="auto">
                <a:xfrm>
                  <a:off x="6618767" y="1119965"/>
                  <a:ext cx="295275" cy="196850"/>
                </a:xfrm>
                <a:prstGeom prst="rect">
                  <a:avLst/>
                </a:prstGeom>
                <a:noFill/>
                <a:ln>
                  <a:noFill/>
                </a:ln>
              </p:spPr>
            </p:pic>
            <p:pic>
              <p:nvPicPr>
                <p:cNvPr id="29" name="Picture 10"/>
                <p:cNvPicPr>
                  <a:picLocks noChangeAspect="1" noChangeArrowheads="1"/>
                </p:cNvPicPr>
                <p:nvPr/>
              </p:nvPicPr>
              <p:blipFill>
                <a:blip r:embed="rId3" cstate="print"/>
                <a:srcRect/>
                <a:stretch>
                  <a:fillRect/>
                </a:stretch>
              </p:blipFill>
              <p:spPr bwMode="auto">
                <a:xfrm>
                  <a:off x="6946602" y="1119965"/>
                  <a:ext cx="295275" cy="196850"/>
                </a:xfrm>
                <a:prstGeom prst="rect">
                  <a:avLst/>
                </a:prstGeom>
                <a:noFill/>
                <a:ln>
                  <a:noFill/>
                </a:ln>
              </p:spPr>
            </p:pic>
            <p:pic>
              <p:nvPicPr>
                <p:cNvPr id="30" name="Picture 11"/>
                <p:cNvPicPr>
                  <a:picLocks noChangeAspect="1" noChangeArrowheads="1"/>
                </p:cNvPicPr>
                <p:nvPr/>
              </p:nvPicPr>
              <p:blipFill>
                <a:blip r:embed="rId4" cstate="print"/>
                <a:srcRect/>
                <a:stretch>
                  <a:fillRect/>
                </a:stretch>
              </p:blipFill>
              <p:spPr bwMode="auto">
                <a:xfrm flipH="1">
                  <a:off x="6618767" y="1348565"/>
                  <a:ext cx="304800" cy="228600"/>
                </a:xfrm>
                <a:prstGeom prst="rect">
                  <a:avLst/>
                </a:prstGeom>
                <a:noFill/>
                <a:ln>
                  <a:noFill/>
                </a:ln>
              </p:spPr>
            </p:pic>
            <p:pic>
              <p:nvPicPr>
                <p:cNvPr id="31" name="Picture 12"/>
                <p:cNvPicPr>
                  <a:picLocks noChangeAspect="1" noChangeArrowheads="1"/>
                </p:cNvPicPr>
                <p:nvPr/>
              </p:nvPicPr>
              <p:blipFill>
                <a:blip r:embed="rId5" cstate="print"/>
                <a:srcRect t="3125"/>
                <a:stretch>
                  <a:fillRect/>
                </a:stretch>
              </p:blipFill>
              <p:spPr bwMode="auto">
                <a:xfrm>
                  <a:off x="6946602" y="1348565"/>
                  <a:ext cx="302411" cy="228600"/>
                </a:xfrm>
                <a:prstGeom prst="rect">
                  <a:avLst/>
                </a:prstGeom>
                <a:noFill/>
                <a:ln>
                  <a:noFill/>
                </a:ln>
              </p:spPr>
            </p:pic>
            <p:sp>
              <p:nvSpPr>
                <p:cNvPr id="32" name="TextBox 31"/>
                <p:cNvSpPr txBox="1"/>
                <p:nvPr/>
              </p:nvSpPr>
              <p:spPr>
                <a:xfrm>
                  <a:off x="7162800" y="1372258"/>
                  <a:ext cx="596638" cy="261610"/>
                </a:xfrm>
                <a:prstGeom prst="rect">
                  <a:avLst/>
                </a:prstGeom>
                <a:noFill/>
              </p:spPr>
              <p:txBody>
                <a:bodyPr wrap="none" rtlCol="0">
                  <a:spAutoFit/>
                </a:bodyPr>
                <a:lstStyle/>
                <a:p>
                  <a:r>
                    <a:rPr lang="el-GR" sz="1100" dirty="0" smtClean="0"/>
                    <a:t>β</a:t>
                  </a:r>
                  <a:r>
                    <a:rPr lang="en-US" sz="1100" dirty="0" smtClean="0"/>
                    <a:t>-</a:t>
                  </a:r>
                  <a:r>
                    <a:rPr lang="en-US" sz="1100" dirty="0" err="1" smtClean="0"/>
                    <a:t>Actin</a:t>
                  </a:r>
                  <a:endParaRPr lang="en-US" sz="1100" dirty="0" smtClean="0"/>
                </a:p>
              </p:txBody>
            </p:sp>
            <p:sp>
              <p:nvSpPr>
                <p:cNvPr id="33" name="TextBox 32"/>
                <p:cNvSpPr txBox="1"/>
                <p:nvPr/>
              </p:nvSpPr>
              <p:spPr>
                <a:xfrm>
                  <a:off x="7162800" y="1087408"/>
                  <a:ext cx="494046" cy="261610"/>
                </a:xfrm>
                <a:prstGeom prst="rect">
                  <a:avLst/>
                </a:prstGeom>
                <a:noFill/>
              </p:spPr>
              <p:txBody>
                <a:bodyPr wrap="none" rtlCol="0">
                  <a:spAutoFit/>
                </a:bodyPr>
                <a:lstStyle/>
                <a:p>
                  <a:r>
                    <a:rPr lang="en-US" sz="1100" dirty="0" smtClean="0"/>
                    <a:t>p-</a:t>
                  </a:r>
                  <a:r>
                    <a:rPr lang="en-US" sz="1100" dirty="0" err="1" smtClean="0"/>
                    <a:t>Akt</a:t>
                  </a:r>
                  <a:endParaRPr lang="en-US" sz="1100" dirty="0" smtClean="0"/>
                </a:p>
              </p:txBody>
            </p:sp>
            <p:graphicFrame>
              <p:nvGraphicFramePr>
                <p:cNvPr id="22" name="Chart 21"/>
                <p:cNvGraphicFramePr/>
                <p:nvPr/>
              </p:nvGraphicFramePr>
              <p:xfrm>
                <a:off x="5791200" y="1066800"/>
                <a:ext cx="19812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p:cNvSpPr txBox="1"/>
                <p:nvPr/>
              </p:nvSpPr>
              <p:spPr>
                <a:xfrm rot="18234160">
                  <a:off x="6891979" y="799357"/>
                  <a:ext cx="524503" cy="261610"/>
                </a:xfrm>
                <a:prstGeom prst="rect">
                  <a:avLst/>
                </a:prstGeom>
                <a:noFill/>
              </p:spPr>
              <p:txBody>
                <a:bodyPr wrap="none" rtlCol="0">
                  <a:spAutoFit/>
                </a:bodyPr>
                <a:lstStyle/>
                <a:p>
                  <a:r>
                    <a:rPr lang="en-US" sz="1100" dirty="0" err="1" smtClean="0"/>
                    <a:t>Simva</a:t>
                  </a:r>
                  <a:endParaRPr lang="en-US" sz="1100" dirty="0" smtClean="0"/>
                </a:p>
              </p:txBody>
            </p:sp>
            <p:sp>
              <p:nvSpPr>
                <p:cNvPr id="24" name="TextBox 23"/>
                <p:cNvSpPr txBox="1"/>
                <p:nvPr/>
              </p:nvSpPr>
              <p:spPr>
                <a:xfrm rot="18234160">
                  <a:off x="6558567" y="811717"/>
                  <a:ext cx="524503" cy="261610"/>
                </a:xfrm>
                <a:prstGeom prst="rect">
                  <a:avLst/>
                </a:prstGeom>
                <a:noFill/>
              </p:spPr>
              <p:txBody>
                <a:bodyPr wrap="none" rtlCol="0">
                  <a:spAutoFit/>
                </a:bodyPr>
                <a:lstStyle/>
                <a:p>
                  <a:r>
                    <a:rPr lang="en-US" sz="1100" dirty="0" smtClean="0"/>
                    <a:t>Saline</a:t>
                  </a:r>
                </a:p>
              </p:txBody>
            </p:sp>
          </p:grpSp>
        </p:grpSp>
        <p:grpSp>
          <p:nvGrpSpPr>
            <p:cNvPr id="8" name="Group 40"/>
            <p:cNvGrpSpPr/>
            <p:nvPr/>
          </p:nvGrpSpPr>
          <p:grpSpPr>
            <a:xfrm>
              <a:off x="4500700" y="2989542"/>
              <a:ext cx="2186205" cy="3030258"/>
              <a:chOff x="3505200" y="3446742"/>
              <a:chExt cx="2186205" cy="3030258"/>
            </a:xfrm>
          </p:grpSpPr>
          <p:sp>
            <p:nvSpPr>
              <p:cNvPr id="13" name="TextBox 12"/>
              <p:cNvSpPr txBox="1"/>
              <p:nvPr/>
            </p:nvSpPr>
            <p:spPr>
              <a:xfrm>
                <a:off x="3505200" y="3505200"/>
                <a:ext cx="308098" cy="369332"/>
              </a:xfrm>
              <a:prstGeom prst="rect">
                <a:avLst/>
              </a:prstGeom>
              <a:noFill/>
            </p:spPr>
            <p:txBody>
              <a:bodyPr wrap="none" rtlCol="0">
                <a:spAutoFit/>
              </a:bodyPr>
              <a:lstStyle/>
              <a:p>
                <a:r>
                  <a:rPr lang="en-US" dirty="0" smtClean="0"/>
                  <a:t>C</a:t>
                </a:r>
                <a:endParaRPr lang="en-US" dirty="0"/>
              </a:p>
            </p:txBody>
          </p:sp>
          <p:grpSp>
            <p:nvGrpSpPr>
              <p:cNvPr id="11" name="Group 37"/>
              <p:cNvGrpSpPr/>
              <p:nvPr/>
            </p:nvGrpSpPr>
            <p:grpSpPr>
              <a:xfrm>
                <a:off x="4724400" y="3886200"/>
                <a:ext cx="457200" cy="485775"/>
                <a:chOff x="7924800" y="5715000"/>
                <a:chExt cx="682625" cy="790575"/>
              </a:xfrm>
            </p:grpSpPr>
            <p:pic>
              <p:nvPicPr>
                <p:cNvPr id="26" name="Picture 6"/>
                <p:cNvPicPr>
                  <a:picLocks noChangeAspect="1" noChangeArrowheads="1"/>
                </p:cNvPicPr>
                <p:nvPr/>
              </p:nvPicPr>
              <p:blipFill>
                <a:blip r:embed="rId7" cstate="print"/>
                <a:srcRect/>
                <a:stretch>
                  <a:fillRect/>
                </a:stretch>
              </p:blipFill>
              <p:spPr bwMode="auto">
                <a:xfrm>
                  <a:off x="7924800" y="5715000"/>
                  <a:ext cx="301625" cy="790575"/>
                </a:xfrm>
                <a:prstGeom prst="rect">
                  <a:avLst/>
                </a:prstGeom>
                <a:noFill/>
                <a:ln>
                  <a:noFill/>
                </a:ln>
              </p:spPr>
            </p:pic>
            <p:pic>
              <p:nvPicPr>
                <p:cNvPr id="27" name="Picture 8"/>
                <p:cNvPicPr>
                  <a:picLocks noChangeAspect="1" noChangeArrowheads="1"/>
                </p:cNvPicPr>
                <p:nvPr/>
              </p:nvPicPr>
              <p:blipFill>
                <a:blip r:embed="rId8" cstate="print"/>
                <a:srcRect/>
                <a:stretch>
                  <a:fillRect/>
                </a:stretch>
              </p:blipFill>
              <p:spPr bwMode="auto">
                <a:xfrm>
                  <a:off x="8305800" y="5715000"/>
                  <a:ext cx="301625" cy="790575"/>
                </a:xfrm>
                <a:prstGeom prst="rect">
                  <a:avLst/>
                </a:prstGeom>
                <a:noFill/>
                <a:ln>
                  <a:noFill/>
                </a:ln>
              </p:spPr>
            </p:pic>
          </p:grpSp>
          <p:sp>
            <p:nvSpPr>
              <p:cNvPr id="34" name="TextBox 33"/>
              <p:cNvSpPr txBox="1"/>
              <p:nvPr/>
            </p:nvSpPr>
            <p:spPr>
              <a:xfrm>
                <a:off x="5094767" y="4189231"/>
                <a:ext cx="402674" cy="261610"/>
              </a:xfrm>
              <a:prstGeom prst="rect">
                <a:avLst/>
              </a:prstGeom>
              <a:noFill/>
            </p:spPr>
            <p:txBody>
              <a:bodyPr wrap="none" rtlCol="0">
                <a:spAutoFit/>
              </a:bodyPr>
              <a:lstStyle/>
              <a:p>
                <a:r>
                  <a:rPr lang="en-US" sz="1100" dirty="0" smtClean="0"/>
                  <a:t>PSA</a:t>
                </a:r>
                <a:endParaRPr lang="en-US" sz="1100" dirty="0"/>
              </a:p>
            </p:txBody>
          </p:sp>
          <p:sp>
            <p:nvSpPr>
              <p:cNvPr id="35" name="TextBox 34"/>
              <p:cNvSpPr txBox="1"/>
              <p:nvPr/>
            </p:nvSpPr>
            <p:spPr>
              <a:xfrm>
                <a:off x="5094767" y="3831266"/>
                <a:ext cx="596638" cy="261610"/>
              </a:xfrm>
              <a:prstGeom prst="rect">
                <a:avLst/>
              </a:prstGeom>
              <a:noFill/>
            </p:spPr>
            <p:txBody>
              <a:bodyPr wrap="none" rtlCol="0">
                <a:spAutoFit/>
              </a:bodyPr>
              <a:lstStyle/>
              <a:p>
                <a:r>
                  <a:rPr lang="el-GR" sz="1100" dirty="0" smtClean="0"/>
                  <a:t>β</a:t>
                </a:r>
                <a:r>
                  <a:rPr lang="en-US" sz="1100" dirty="0" smtClean="0"/>
                  <a:t>-</a:t>
                </a:r>
                <a:r>
                  <a:rPr lang="en-US" sz="1100" dirty="0" err="1" smtClean="0"/>
                  <a:t>Actin</a:t>
                </a:r>
                <a:endParaRPr lang="en-US" sz="1100" dirty="0" smtClean="0"/>
              </a:p>
            </p:txBody>
          </p:sp>
          <p:graphicFrame>
            <p:nvGraphicFramePr>
              <p:cNvPr id="36" name="Chart 35"/>
              <p:cNvGraphicFramePr/>
              <p:nvPr/>
            </p:nvGraphicFramePr>
            <p:xfrm>
              <a:off x="3657600" y="3733800"/>
              <a:ext cx="1905000" cy="2743200"/>
            </p:xfrm>
            <a:graphic>
              <a:graphicData uri="http://schemas.openxmlformats.org/drawingml/2006/chart">
                <c:chart xmlns:c="http://schemas.openxmlformats.org/drawingml/2006/chart" xmlns:r="http://schemas.openxmlformats.org/officeDocument/2006/relationships" r:id="rId9"/>
              </a:graphicData>
            </a:graphic>
          </p:graphicFrame>
          <p:sp>
            <p:nvSpPr>
              <p:cNvPr id="39" name="TextBox 38"/>
              <p:cNvSpPr txBox="1"/>
              <p:nvPr/>
            </p:nvSpPr>
            <p:spPr>
              <a:xfrm rot="18234160">
                <a:off x="4890661" y="3578189"/>
                <a:ext cx="524503" cy="261610"/>
              </a:xfrm>
              <a:prstGeom prst="rect">
                <a:avLst/>
              </a:prstGeom>
              <a:noFill/>
            </p:spPr>
            <p:txBody>
              <a:bodyPr wrap="none" rtlCol="0">
                <a:spAutoFit/>
              </a:bodyPr>
              <a:lstStyle/>
              <a:p>
                <a:r>
                  <a:rPr lang="en-US" sz="1100" dirty="0" err="1" smtClean="0"/>
                  <a:t>Simva</a:t>
                </a:r>
                <a:endParaRPr lang="en-US" sz="1100" dirty="0" smtClean="0"/>
              </a:p>
            </p:txBody>
          </p:sp>
          <p:sp>
            <p:nvSpPr>
              <p:cNvPr id="40" name="TextBox 39"/>
              <p:cNvSpPr txBox="1"/>
              <p:nvPr/>
            </p:nvSpPr>
            <p:spPr>
              <a:xfrm rot="18234160">
                <a:off x="4630162" y="3590549"/>
                <a:ext cx="524503" cy="261610"/>
              </a:xfrm>
              <a:prstGeom prst="rect">
                <a:avLst/>
              </a:prstGeom>
              <a:noFill/>
            </p:spPr>
            <p:txBody>
              <a:bodyPr wrap="none" rtlCol="0">
                <a:spAutoFit/>
              </a:bodyPr>
              <a:lstStyle/>
              <a:p>
                <a:r>
                  <a:rPr lang="en-US" sz="1100" dirty="0" smtClean="0"/>
                  <a:t>Saline</a:t>
                </a:r>
              </a:p>
            </p:txBody>
          </p:sp>
        </p:grpSp>
      </p:grpSp>
      <p:sp>
        <p:nvSpPr>
          <p:cNvPr id="41" name="Title 40"/>
          <p:cNvSpPr>
            <a:spLocks noGrp="1"/>
          </p:cNvSpPr>
          <p:nvPr>
            <p:ph type="title"/>
          </p:nvPr>
        </p:nvSpPr>
        <p:spPr/>
        <p:txBody>
          <a:bodyPr/>
          <a:lstStyle/>
          <a:p>
            <a:r>
              <a:rPr lang="en-US" dirty="0" smtClean="0"/>
              <a:t>Tumor Tissue p Akt &amp; PSA level.</a:t>
            </a:r>
            <a:endParaRPr lang="en-US" dirty="0"/>
          </a:p>
        </p:txBody>
      </p:sp>
      <p:sp>
        <p:nvSpPr>
          <p:cNvPr id="37" name="Rectangle 36"/>
          <p:cNvSpPr/>
          <p:nvPr/>
        </p:nvSpPr>
        <p:spPr>
          <a:xfrm>
            <a:off x="1600200" y="5943600"/>
            <a:ext cx="6248400" cy="369332"/>
          </a:xfrm>
          <a:prstGeom prst="rect">
            <a:avLst/>
          </a:prstGeom>
        </p:spPr>
        <p:txBody>
          <a:bodyPr wrap="square">
            <a:spAutoFit/>
          </a:bodyPr>
          <a:lstStyle/>
          <a:p>
            <a:r>
              <a:rPr lang="en-US" b="1" dirty="0" smtClean="0">
                <a:solidFill>
                  <a:srgbClr val="FF0000"/>
                </a:solidFill>
              </a:rPr>
              <a:t>Simvastatin inhibits tumor tissue p Akt and PSA level In Vivo</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Simvastatin inhibits growth of PC3 tumor xenograft in nude mice</a:t>
            </a:r>
            <a:endParaRPr lang="en-US" dirty="0"/>
          </a:p>
        </p:txBody>
      </p:sp>
      <p:sp>
        <p:nvSpPr>
          <p:cNvPr id="3" name="Content Placeholder 2"/>
          <p:cNvSpPr>
            <a:spLocks noGrp="1"/>
          </p:cNvSpPr>
          <p:nvPr>
            <p:ph idx="4294967295"/>
          </p:nvPr>
        </p:nvSpPr>
        <p:spPr>
          <a:xfrm>
            <a:off x="0" y="1600200"/>
            <a:ext cx="8229600" cy="4525963"/>
          </a:xfrm>
        </p:spPr>
        <p:txBody>
          <a:bodyPr>
            <a:noAutofit/>
          </a:bodyPr>
          <a:lstStyle/>
          <a:p>
            <a:pPr lvl="2">
              <a:buNone/>
            </a:pPr>
            <a:r>
              <a:rPr lang="en-US" b="1" dirty="0" smtClean="0"/>
              <a:t>A and E: </a:t>
            </a:r>
            <a:r>
              <a:rPr lang="en-US" dirty="0" err="1" smtClean="0"/>
              <a:t>Bargraph</a:t>
            </a:r>
            <a:r>
              <a:rPr lang="en-US" dirty="0" smtClean="0"/>
              <a:t> showing the effect of simvastatin administered every 24h and 12h , respectively, on the weight of 2 week old tumor </a:t>
            </a:r>
            <a:r>
              <a:rPr lang="en-US" dirty="0" err="1" smtClean="0"/>
              <a:t>xenografts</a:t>
            </a:r>
            <a:r>
              <a:rPr lang="en-US" dirty="0" smtClean="0"/>
              <a:t>.</a:t>
            </a:r>
          </a:p>
          <a:p>
            <a:pPr lvl="2">
              <a:buNone/>
            </a:pPr>
            <a:r>
              <a:rPr lang="en-US" b="1" dirty="0" smtClean="0"/>
              <a:t>B and F:</a:t>
            </a:r>
            <a:r>
              <a:rPr lang="en-US" dirty="0" smtClean="0"/>
              <a:t>Bargraph showing the effect of simvastatin  on the size (mm2) of 2 week old tumor </a:t>
            </a:r>
            <a:r>
              <a:rPr lang="en-US" dirty="0" err="1" smtClean="0"/>
              <a:t>xenografts</a:t>
            </a:r>
            <a:r>
              <a:rPr lang="en-US" dirty="0" smtClean="0"/>
              <a:t>.</a:t>
            </a:r>
          </a:p>
          <a:p>
            <a:pPr lvl="2" algn="just">
              <a:buNone/>
            </a:pPr>
            <a:r>
              <a:rPr lang="en-US" b="1" dirty="0" smtClean="0"/>
              <a:t>C and G:</a:t>
            </a:r>
            <a:r>
              <a:rPr lang="en-US" dirty="0" smtClean="0"/>
              <a:t>Bargraph showing the effect of simvastatin on the changes in tumor size (mm2), compared to control (saline), between day 7 and day 11 tumor sizes.</a:t>
            </a:r>
          </a:p>
          <a:p>
            <a:pPr lvl="2" algn="just">
              <a:buNone/>
            </a:pPr>
            <a:r>
              <a:rPr lang="en-US" b="1" dirty="0" smtClean="0"/>
              <a:t>D and H:</a:t>
            </a:r>
            <a:r>
              <a:rPr lang="en-US" dirty="0" smtClean="0"/>
              <a:t>Bargraph showing the effect of simvastatin on the percentage changes in tumor size (mm2), compared to control (saline) ,between day7 and day 11 tumors.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4804068"/>
            <a:ext cx="8229599" cy="1344152"/>
            <a:chOff x="0" y="4095249"/>
            <a:chExt cx="8229599" cy="1344152"/>
          </a:xfrm>
        </p:grpSpPr>
        <p:sp>
          <p:nvSpPr>
            <p:cNvPr id="27" name="Rectangle 26"/>
            <p:cNvSpPr/>
            <p:nvPr/>
          </p:nvSpPr>
          <p:spPr>
            <a:xfrm>
              <a:off x="0" y="4095249"/>
              <a:ext cx="8229599" cy="134415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ctangle 27"/>
            <p:cNvSpPr/>
            <p:nvPr/>
          </p:nvSpPr>
          <p:spPr>
            <a:xfrm>
              <a:off x="0" y="4095249"/>
              <a:ext cx="8229599" cy="725842"/>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rPr>
                <a:t>Prospective Clinical trial ? </a:t>
              </a:r>
              <a:endParaRPr lang="en-US" sz="2500" kern="1200" dirty="0">
                <a:solidFill>
                  <a:schemeClr val="tx1"/>
                </a:solidFill>
              </a:endParaRPr>
            </a:p>
          </p:txBody>
        </p:sp>
      </p:grpSp>
      <p:grpSp>
        <p:nvGrpSpPr>
          <p:cNvPr id="3" name="Group 2"/>
          <p:cNvGrpSpPr/>
          <p:nvPr/>
        </p:nvGrpSpPr>
        <p:grpSpPr>
          <a:xfrm>
            <a:off x="457200" y="5503027"/>
            <a:ext cx="4114799" cy="618310"/>
            <a:chOff x="0" y="4794208"/>
            <a:chExt cx="4114799" cy="618310"/>
          </a:xfrm>
          <a:solidFill>
            <a:schemeClr val="tx2">
              <a:lumMod val="40000"/>
              <a:lumOff val="60000"/>
            </a:schemeClr>
          </a:solidFill>
        </p:grpSpPr>
        <p:sp>
          <p:nvSpPr>
            <p:cNvPr id="25" name="Rectangle 24"/>
            <p:cNvSpPr/>
            <p:nvPr/>
          </p:nvSpPr>
          <p:spPr>
            <a:xfrm>
              <a:off x="0" y="4794208"/>
              <a:ext cx="4114799" cy="618310"/>
            </a:xfrm>
            <a:prstGeom prst="rect">
              <a:avLst/>
            </a:prstGeom>
            <a:grpFill/>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0" y="4794208"/>
              <a:ext cx="4114799" cy="618310"/>
            </a:xfrm>
            <a:prstGeom prst="rect">
              <a:avLst/>
            </a:prstGeom>
            <a:grp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Work in Progress</a:t>
              </a:r>
              <a:endParaRPr lang="en-US" sz="2000" kern="1200" dirty="0"/>
            </a:p>
          </p:txBody>
        </p:sp>
      </p:grpSp>
      <p:grpSp>
        <p:nvGrpSpPr>
          <p:cNvPr id="4" name="Group 3"/>
          <p:cNvGrpSpPr/>
          <p:nvPr/>
        </p:nvGrpSpPr>
        <p:grpSpPr>
          <a:xfrm>
            <a:off x="4572000" y="5503027"/>
            <a:ext cx="4114799" cy="618310"/>
            <a:chOff x="4114800" y="4794208"/>
            <a:chExt cx="4114799" cy="618310"/>
          </a:xfrm>
          <a:solidFill>
            <a:srgbClr val="FF0000"/>
          </a:solidFill>
        </p:grpSpPr>
        <p:sp>
          <p:nvSpPr>
            <p:cNvPr id="23" name="Rectangle 22"/>
            <p:cNvSpPr/>
            <p:nvPr/>
          </p:nvSpPr>
          <p:spPr>
            <a:xfrm>
              <a:off x="4114800" y="4794208"/>
              <a:ext cx="4114799" cy="618310"/>
            </a:xfrm>
            <a:prstGeom prst="rect">
              <a:avLst/>
            </a:prstGeom>
            <a:grpFill/>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Rectangle 23"/>
            <p:cNvSpPr/>
            <p:nvPr/>
          </p:nvSpPr>
          <p:spPr>
            <a:xfrm>
              <a:off x="4114800" y="4794208"/>
              <a:ext cx="4114799" cy="618310"/>
            </a:xfrm>
            <a:prstGeom prst="rect">
              <a:avLst/>
            </a:prstGeom>
            <a:solidFill>
              <a:schemeClr val="tx2">
                <a:lumMod val="40000"/>
                <a:lumOff val="60000"/>
              </a:schemeClr>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3144" tIns="46990" rIns="263144" bIns="46990" numCol="1" spcCol="1270" anchor="ctr" anchorCtr="0">
              <a:noAutofit/>
            </a:bodyPr>
            <a:lstStyle/>
            <a:p>
              <a:pPr lvl="0" algn="ctr" defTabSz="1644650">
                <a:lnSpc>
                  <a:spcPct val="90000"/>
                </a:lnSpc>
                <a:spcBef>
                  <a:spcPct val="0"/>
                </a:spcBef>
                <a:spcAft>
                  <a:spcPct val="35000"/>
                </a:spcAft>
              </a:pPr>
              <a:r>
                <a:rPr lang="en-US" sz="3700" kern="1200" dirty="0" smtClean="0"/>
                <a:t>?</a:t>
              </a:r>
              <a:endParaRPr lang="en-US" sz="3700" kern="1200" dirty="0"/>
            </a:p>
          </p:txBody>
        </p:sp>
      </p:grpSp>
      <p:grpSp>
        <p:nvGrpSpPr>
          <p:cNvPr id="5" name="Group 4"/>
          <p:cNvGrpSpPr/>
          <p:nvPr/>
        </p:nvGrpSpPr>
        <p:grpSpPr>
          <a:xfrm>
            <a:off x="457200" y="2756924"/>
            <a:ext cx="8229599" cy="2067306"/>
            <a:chOff x="0" y="2048105"/>
            <a:chExt cx="8229599" cy="2067306"/>
          </a:xfrm>
        </p:grpSpPr>
        <p:sp>
          <p:nvSpPr>
            <p:cNvPr id="21" name="Up Arrow Callout 20"/>
            <p:cNvSpPr/>
            <p:nvPr/>
          </p:nvSpPr>
          <p:spPr>
            <a:xfrm rot="10800000">
              <a:off x="0" y="2048105"/>
              <a:ext cx="8229599" cy="2067306"/>
            </a:xfrm>
            <a:prstGeom prst="upArrowCallout">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Up Arrow Callout 10"/>
            <p:cNvSpPr/>
            <p:nvPr/>
          </p:nvSpPr>
          <p:spPr>
            <a:xfrm>
              <a:off x="0" y="2048105"/>
              <a:ext cx="8229599" cy="725624"/>
            </a:xfrm>
            <a:prstGeom prst="rect">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rPr>
                <a:t>Are the same effects seen in patients  ?</a:t>
              </a:r>
              <a:endParaRPr lang="en-US" sz="2500" kern="1200" dirty="0">
                <a:solidFill>
                  <a:schemeClr val="tx1"/>
                </a:solidFill>
              </a:endParaRPr>
            </a:p>
          </p:txBody>
        </p:sp>
      </p:grpSp>
      <p:grpSp>
        <p:nvGrpSpPr>
          <p:cNvPr id="6" name="Group 5"/>
          <p:cNvGrpSpPr/>
          <p:nvPr/>
        </p:nvGrpSpPr>
        <p:grpSpPr>
          <a:xfrm>
            <a:off x="457200" y="3482548"/>
            <a:ext cx="4114799" cy="618124"/>
            <a:chOff x="0" y="2773729"/>
            <a:chExt cx="4114799" cy="618124"/>
          </a:xfrm>
          <a:solidFill>
            <a:srgbClr val="FF0000"/>
          </a:solidFill>
        </p:grpSpPr>
        <p:sp>
          <p:nvSpPr>
            <p:cNvPr id="19" name="Rectangle 18"/>
            <p:cNvSpPr/>
            <p:nvPr/>
          </p:nvSpPr>
          <p:spPr>
            <a:xfrm>
              <a:off x="0" y="2773729"/>
              <a:ext cx="4114799" cy="618124"/>
            </a:xfrm>
            <a:prstGeom prst="rect">
              <a:avLst/>
            </a:prstGeom>
            <a:grpFill/>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0" y="2773729"/>
              <a:ext cx="4114799" cy="618124"/>
            </a:xfrm>
            <a:prstGeom prst="rect">
              <a:avLst/>
            </a:prstGeom>
            <a:solidFill>
              <a:schemeClr val="tx2">
                <a:lumMod val="40000"/>
                <a:lumOff val="60000"/>
              </a:schemeClr>
            </a:solid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dirty="0" smtClean="0"/>
                <a:t>Tissue Biopsy: </a:t>
              </a:r>
              <a:r>
                <a:rPr lang="en-US" sz="2000" kern="1200" dirty="0" smtClean="0"/>
                <a:t>Work in progress</a:t>
              </a:r>
              <a:endParaRPr lang="en-US" sz="2000" kern="1200" dirty="0"/>
            </a:p>
          </p:txBody>
        </p:sp>
      </p:grpSp>
      <p:grpSp>
        <p:nvGrpSpPr>
          <p:cNvPr id="7" name="Group 6"/>
          <p:cNvGrpSpPr/>
          <p:nvPr/>
        </p:nvGrpSpPr>
        <p:grpSpPr>
          <a:xfrm>
            <a:off x="4572000" y="3482548"/>
            <a:ext cx="4114799" cy="618124"/>
            <a:chOff x="4114800" y="2773729"/>
            <a:chExt cx="4114799" cy="618124"/>
          </a:xfrm>
          <a:solidFill>
            <a:schemeClr val="tx2">
              <a:lumMod val="40000"/>
              <a:lumOff val="60000"/>
            </a:schemeClr>
          </a:solidFill>
        </p:grpSpPr>
        <p:sp>
          <p:nvSpPr>
            <p:cNvPr id="17" name="Rectangle 16"/>
            <p:cNvSpPr/>
            <p:nvPr/>
          </p:nvSpPr>
          <p:spPr>
            <a:xfrm>
              <a:off x="4114800" y="2773729"/>
              <a:ext cx="4114799" cy="618124"/>
            </a:xfrm>
            <a:prstGeom prst="rect">
              <a:avLst/>
            </a:prstGeom>
            <a:grpFill/>
            <a:ln>
              <a:solidFill>
                <a:schemeClr val="tx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4114800" y="2773729"/>
              <a:ext cx="4114799" cy="618124"/>
            </a:xfrm>
            <a:prstGeom prst="rect">
              <a:avLst/>
            </a:prstGeom>
            <a:grp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3144" tIns="46990" rIns="263144" bIns="46990" numCol="1" spcCol="1270" anchor="ctr" anchorCtr="0">
              <a:noAutofit/>
            </a:bodyPr>
            <a:lstStyle/>
            <a:p>
              <a:pPr lvl="0" algn="ctr" defTabSz="1644650">
                <a:lnSpc>
                  <a:spcPct val="90000"/>
                </a:lnSpc>
                <a:spcBef>
                  <a:spcPct val="0"/>
                </a:spcBef>
                <a:spcAft>
                  <a:spcPct val="35000"/>
                </a:spcAft>
              </a:pPr>
              <a:r>
                <a:rPr lang="en-US" sz="3700" kern="1200" dirty="0" smtClean="0"/>
                <a:t>?</a:t>
              </a:r>
              <a:endParaRPr lang="en-US" sz="3700" kern="1200" dirty="0"/>
            </a:p>
          </p:txBody>
        </p:sp>
      </p:grpSp>
      <p:grpSp>
        <p:nvGrpSpPr>
          <p:cNvPr id="8" name="Group 7"/>
          <p:cNvGrpSpPr/>
          <p:nvPr/>
        </p:nvGrpSpPr>
        <p:grpSpPr>
          <a:xfrm>
            <a:off x="457200" y="709780"/>
            <a:ext cx="8229599" cy="2067306"/>
            <a:chOff x="0" y="961"/>
            <a:chExt cx="8229599" cy="2067306"/>
          </a:xfrm>
        </p:grpSpPr>
        <p:sp>
          <p:nvSpPr>
            <p:cNvPr id="15" name="Up Arrow Callout 14"/>
            <p:cNvSpPr/>
            <p:nvPr/>
          </p:nvSpPr>
          <p:spPr>
            <a:xfrm rot="10800000">
              <a:off x="0" y="961"/>
              <a:ext cx="8229599" cy="2067306"/>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Up Arrow Callout 16"/>
            <p:cNvSpPr/>
            <p:nvPr/>
          </p:nvSpPr>
          <p:spPr>
            <a:xfrm>
              <a:off x="0" y="961"/>
              <a:ext cx="8229599" cy="7256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rPr>
                <a:t> Can this effect be reproduced In Vivo ?</a:t>
              </a:r>
              <a:endParaRPr lang="en-US" sz="2500" kern="1200" dirty="0">
                <a:solidFill>
                  <a:schemeClr val="tx1"/>
                </a:solidFill>
              </a:endParaRPr>
            </a:p>
          </p:txBody>
        </p:sp>
      </p:grpSp>
      <p:grpSp>
        <p:nvGrpSpPr>
          <p:cNvPr id="9" name="Group 8"/>
          <p:cNvGrpSpPr/>
          <p:nvPr/>
        </p:nvGrpSpPr>
        <p:grpSpPr>
          <a:xfrm>
            <a:off x="457200" y="1435405"/>
            <a:ext cx="4114799" cy="618124"/>
            <a:chOff x="0" y="726586"/>
            <a:chExt cx="4114799" cy="618124"/>
          </a:xfrm>
        </p:grpSpPr>
        <p:sp>
          <p:nvSpPr>
            <p:cNvPr id="13" name="Rectangle 12"/>
            <p:cNvSpPr/>
            <p:nvPr/>
          </p:nvSpPr>
          <p:spPr>
            <a:xfrm>
              <a:off x="0" y="726586"/>
              <a:ext cx="4114799" cy="61812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Rectangle 13"/>
            <p:cNvSpPr/>
            <p:nvPr/>
          </p:nvSpPr>
          <p:spPr>
            <a:xfrm>
              <a:off x="0" y="726586"/>
              <a:ext cx="4114799" cy="6181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Nude Mice Xenograft- Wt, Size, Growth, PSA level.</a:t>
              </a:r>
              <a:endParaRPr lang="en-US" sz="2000" kern="1200" dirty="0"/>
            </a:p>
          </p:txBody>
        </p:sp>
      </p:grpSp>
      <p:grpSp>
        <p:nvGrpSpPr>
          <p:cNvPr id="10" name="Group 9"/>
          <p:cNvGrpSpPr/>
          <p:nvPr/>
        </p:nvGrpSpPr>
        <p:grpSpPr>
          <a:xfrm>
            <a:off x="4572000" y="1435405"/>
            <a:ext cx="4114799" cy="618124"/>
            <a:chOff x="4114800" y="726586"/>
            <a:chExt cx="4114799" cy="618124"/>
          </a:xfrm>
        </p:grpSpPr>
        <p:sp>
          <p:nvSpPr>
            <p:cNvPr id="11" name="Rectangle 10"/>
            <p:cNvSpPr/>
            <p:nvPr/>
          </p:nvSpPr>
          <p:spPr>
            <a:xfrm>
              <a:off x="4114800" y="726586"/>
              <a:ext cx="4114799" cy="61812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Rectangle 11"/>
            <p:cNvSpPr/>
            <p:nvPr/>
          </p:nvSpPr>
          <p:spPr>
            <a:xfrm>
              <a:off x="4114800" y="726586"/>
              <a:ext cx="4114799" cy="6181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Yes</a:t>
              </a:r>
              <a:endParaRPr lang="en-US" sz="2000" kern="1200" dirty="0"/>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Trial – Future Direction</a:t>
            </a:r>
            <a:endParaRPr lang="en-US" dirty="0"/>
          </a:p>
        </p:txBody>
      </p:sp>
      <p:sp>
        <p:nvSpPr>
          <p:cNvPr id="3" name="Content Placeholder 2"/>
          <p:cNvSpPr>
            <a:spLocks noGrp="1"/>
          </p:cNvSpPr>
          <p:nvPr>
            <p:ph idx="1"/>
          </p:nvPr>
        </p:nvSpPr>
        <p:spPr/>
        <p:txBody>
          <a:bodyPr>
            <a:normAutofit fontScale="92500"/>
          </a:bodyPr>
          <a:lstStyle/>
          <a:p>
            <a:r>
              <a:rPr lang="en-US" dirty="0" smtClean="0"/>
              <a:t>Majority  of the existing evidence relating to statins and prostate cancer is derived from </a:t>
            </a:r>
            <a:r>
              <a:rPr lang="en-US" i="1" dirty="0" smtClean="0"/>
              <a:t>post hoc </a:t>
            </a:r>
            <a:r>
              <a:rPr lang="en-US" dirty="0" smtClean="0"/>
              <a:t>analyses of clinical trials or prospective studies of </a:t>
            </a:r>
            <a:r>
              <a:rPr lang="en-US" dirty="0" err="1" smtClean="0"/>
              <a:t>statin</a:t>
            </a:r>
            <a:r>
              <a:rPr lang="en-US" dirty="0" smtClean="0"/>
              <a:t> therapy in which prostate cancer was not the primary endpoint.</a:t>
            </a:r>
          </a:p>
          <a:p>
            <a:r>
              <a:rPr lang="en-US" dirty="0" smtClean="0"/>
              <a:t> Therefore, our objective is to further characterize the relationship between preoperative </a:t>
            </a:r>
            <a:r>
              <a:rPr lang="en-US" dirty="0" err="1" smtClean="0"/>
              <a:t>statin</a:t>
            </a:r>
            <a:r>
              <a:rPr lang="en-US" dirty="0" smtClean="0"/>
              <a:t> use and pathological tumor features in a cohort of men undergoing radical prostatectomy.</a:t>
            </a:r>
          </a:p>
          <a:p>
            <a:pPr>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Science-Future Directions</a:t>
            </a:r>
            <a:br>
              <a:rPr lang="en-US" dirty="0" smtClean="0"/>
            </a:br>
            <a:r>
              <a:rPr lang="en-US" sz="3100" dirty="0" smtClean="0"/>
              <a:t> (Currently underway in our Lab )</a:t>
            </a:r>
            <a:endParaRPr lang="en-US" sz="3100" dirty="0"/>
          </a:p>
        </p:txBody>
      </p:sp>
      <p:sp>
        <p:nvSpPr>
          <p:cNvPr id="3" name="Content Placeholder 2"/>
          <p:cNvSpPr>
            <a:spLocks noGrp="1"/>
          </p:cNvSpPr>
          <p:nvPr>
            <p:ph idx="1"/>
          </p:nvPr>
        </p:nvSpPr>
        <p:spPr>
          <a:xfrm>
            <a:off x="457200" y="2514600"/>
            <a:ext cx="8229600" cy="3611563"/>
          </a:xfrm>
        </p:spPr>
        <p:txBody>
          <a:bodyPr>
            <a:normAutofit/>
          </a:bodyPr>
          <a:lstStyle/>
          <a:p>
            <a:pPr algn="just"/>
            <a:r>
              <a:rPr lang="en-US" dirty="0" smtClean="0"/>
              <a:t>Decipher the Molecular Mechanism involved in </a:t>
            </a:r>
            <a:r>
              <a:rPr lang="en-US" dirty="0" err="1" smtClean="0"/>
              <a:t>statin</a:t>
            </a:r>
            <a:r>
              <a:rPr lang="en-US" dirty="0" smtClean="0"/>
              <a:t> induced  Apoptosis and   Proliferation.</a:t>
            </a:r>
          </a:p>
          <a:p>
            <a:pPr>
              <a:buNone/>
            </a:pPr>
            <a:endParaRPr lang="en-US" dirty="0" smtClean="0"/>
          </a:p>
          <a:p>
            <a:r>
              <a:rPr lang="en-US" dirty="0" smtClean="0"/>
              <a:t>Using TRAMP mice to study long term effect of statins In Vivo.</a:t>
            </a:r>
          </a:p>
          <a:p>
            <a:endParaRPr lang="en-US" dirty="0" smtClean="0"/>
          </a:p>
          <a:p>
            <a:pPr>
              <a:buNone/>
            </a:pPr>
            <a:endParaRPr lang="en-US" dirty="0" smtClean="0"/>
          </a:p>
          <a:p>
            <a:endParaRPr lang="en-US" dirty="0" smtClean="0"/>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Translational Research</a:t>
            </a:r>
            <a:endParaRPr lang="en-US"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Bench to Clinic</a:t>
            </a:r>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noAutofit/>
          </a:bodyPr>
          <a:lstStyle/>
          <a:p>
            <a:r>
              <a:rPr lang="en-US" sz="3200" dirty="0" smtClean="0"/>
              <a:t> Prostate cancer and PSA among </a:t>
            </a:r>
            <a:r>
              <a:rPr lang="en-US" sz="3200" dirty="0" err="1"/>
              <a:t>S</a:t>
            </a:r>
            <a:r>
              <a:rPr lang="en-US" sz="3200" dirty="0" err="1" smtClean="0"/>
              <a:t>tatin</a:t>
            </a:r>
            <a:r>
              <a:rPr lang="en-US" sz="3200" dirty="0" smtClean="0"/>
              <a:t> users in the Finnish trial  </a:t>
            </a:r>
            <a:endParaRPr lang="en-US" sz="3200" dirty="0"/>
          </a:p>
        </p:txBody>
      </p:sp>
      <p:sp>
        <p:nvSpPr>
          <p:cNvPr id="3" name="Content Placeholder 2"/>
          <p:cNvSpPr>
            <a:spLocks noGrp="1"/>
          </p:cNvSpPr>
          <p:nvPr>
            <p:ph idx="1"/>
          </p:nvPr>
        </p:nvSpPr>
        <p:spPr>
          <a:xfrm>
            <a:off x="457200" y="685800"/>
            <a:ext cx="8229600" cy="6172200"/>
          </a:xfrm>
        </p:spPr>
        <p:txBody>
          <a:bodyPr>
            <a:noAutofit/>
          </a:bodyPr>
          <a:lstStyle/>
          <a:p>
            <a:pPr>
              <a:buNone/>
            </a:pPr>
            <a:endParaRPr lang="en-US" sz="2400" dirty="0" smtClean="0"/>
          </a:p>
          <a:p>
            <a:pPr>
              <a:buNone/>
            </a:pPr>
            <a:r>
              <a:rPr lang="en-US" sz="1400" b="0" i="0" u="none" strike="noStrike" dirty="0" err="1" smtClean="0">
                <a:solidFill>
                  <a:srgbClr val="000000"/>
                </a:solidFill>
                <a:latin typeface="arial"/>
                <a:hlinkClick r:id="rId2"/>
              </a:rPr>
              <a:t>Murtola</a:t>
            </a:r>
            <a:r>
              <a:rPr lang="en-US" sz="1400" b="0" i="0" u="none" strike="noStrike" dirty="0" smtClean="0">
                <a:solidFill>
                  <a:srgbClr val="000000"/>
                </a:solidFill>
                <a:latin typeface="arial"/>
                <a:hlinkClick r:id="rId2"/>
              </a:rPr>
              <a:t> TJ</a:t>
            </a:r>
            <a:r>
              <a:rPr lang="en-US" sz="1400" b="0" i="0" dirty="0" smtClean="0">
                <a:solidFill>
                  <a:srgbClr val="000000"/>
                </a:solidFill>
                <a:latin typeface="arial"/>
              </a:rPr>
              <a:t>, </a:t>
            </a:r>
            <a:r>
              <a:rPr lang="en-US" sz="1400" b="0" i="0" u="none" strike="noStrike" dirty="0" err="1" smtClean="0">
                <a:solidFill>
                  <a:srgbClr val="000000"/>
                </a:solidFill>
                <a:latin typeface="arial"/>
                <a:hlinkClick r:id="rId3"/>
              </a:rPr>
              <a:t>Tammela</a:t>
            </a:r>
            <a:r>
              <a:rPr lang="en-US" sz="1400" b="0" i="0" u="none" strike="noStrike" dirty="0" smtClean="0">
                <a:solidFill>
                  <a:srgbClr val="000000"/>
                </a:solidFill>
                <a:latin typeface="arial"/>
                <a:hlinkClick r:id="rId3"/>
              </a:rPr>
              <a:t> TL</a:t>
            </a:r>
            <a:r>
              <a:rPr lang="en-US" sz="1400" b="0" i="0" dirty="0" smtClean="0">
                <a:solidFill>
                  <a:srgbClr val="000000"/>
                </a:solidFill>
                <a:latin typeface="arial"/>
              </a:rPr>
              <a:t>, </a:t>
            </a:r>
            <a:r>
              <a:rPr lang="en-US" sz="1400" b="0" i="0" u="none" strike="noStrike" dirty="0" err="1" smtClean="0">
                <a:solidFill>
                  <a:srgbClr val="000000"/>
                </a:solidFill>
                <a:latin typeface="arial"/>
                <a:hlinkClick r:id="rId4"/>
              </a:rPr>
              <a:t>Määttänen</a:t>
            </a:r>
            <a:r>
              <a:rPr lang="en-US" sz="1400" b="0" i="0" u="none" strike="noStrike" dirty="0" smtClean="0">
                <a:solidFill>
                  <a:srgbClr val="000000"/>
                </a:solidFill>
                <a:latin typeface="arial"/>
                <a:hlinkClick r:id="rId4"/>
              </a:rPr>
              <a:t> L</a:t>
            </a:r>
            <a:r>
              <a:rPr lang="en-US" sz="1400" b="0" i="0" dirty="0" smtClean="0">
                <a:solidFill>
                  <a:srgbClr val="000000"/>
                </a:solidFill>
                <a:latin typeface="arial"/>
              </a:rPr>
              <a:t>, </a:t>
            </a:r>
            <a:r>
              <a:rPr lang="en-US" sz="1400" b="0" i="0" u="none" strike="noStrike" dirty="0" err="1" smtClean="0">
                <a:solidFill>
                  <a:srgbClr val="000000"/>
                </a:solidFill>
                <a:latin typeface="arial"/>
                <a:hlinkClick r:id="rId5"/>
              </a:rPr>
              <a:t>Huhtala</a:t>
            </a:r>
            <a:r>
              <a:rPr lang="en-US" sz="1400" b="0" i="0" u="none" strike="noStrike" dirty="0" smtClean="0">
                <a:solidFill>
                  <a:srgbClr val="000000"/>
                </a:solidFill>
                <a:latin typeface="arial"/>
                <a:hlinkClick r:id="rId5"/>
              </a:rPr>
              <a:t> H</a:t>
            </a:r>
            <a:r>
              <a:rPr lang="en-US" sz="1400" b="0" i="0" dirty="0" smtClean="0">
                <a:solidFill>
                  <a:srgbClr val="000000"/>
                </a:solidFill>
                <a:latin typeface="arial"/>
              </a:rPr>
              <a:t>, </a:t>
            </a:r>
            <a:r>
              <a:rPr lang="en-US" sz="1400" b="0" i="0" u="none" strike="noStrike" dirty="0" err="1" smtClean="0">
                <a:solidFill>
                  <a:srgbClr val="000000"/>
                </a:solidFill>
                <a:latin typeface="arial"/>
                <a:hlinkClick r:id="rId6"/>
              </a:rPr>
              <a:t>Platz</a:t>
            </a:r>
            <a:r>
              <a:rPr lang="en-US" sz="1400" b="0" i="0" u="none" strike="noStrike" dirty="0" smtClean="0">
                <a:solidFill>
                  <a:srgbClr val="000000"/>
                </a:solidFill>
                <a:latin typeface="arial"/>
                <a:hlinkClick r:id="rId6"/>
              </a:rPr>
              <a:t> EA</a:t>
            </a:r>
            <a:r>
              <a:rPr lang="en-US" sz="1400" b="0" i="0" dirty="0" smtClean="0">
                <a:solidFill>
                  <a:srgbClr val="000000"/>
                </a:solidFill>
                <a:latin typeface="arial"/>
              </a:rPr>
              <a:t>, </a:t>
            </a:r>
            <a:r>
              <a:rPr lang="en-US" sz="1400" b="0" i="0" u="none" strike="noStrike" dirty="0" smtClean="0">
                <a:solidFill>
                  <a:srgbClr val="000000"/>
                </a:solidFill>
                <a:latin typeface="arial"/>
                <a:hlinkClick r:id="rId7"/>
              </a:rPr>
              <a:t>Ala-</a:t>
            </a:r>
            <a:r>
              <a:rPr lang="en-US" sz="1400" b="0" i="0" u="none" strike="noStrike" dirty="0" err="1" smtClean="0">
                <a:solidFill>
                  <a:srgbClr val="000000"/>
                </a:solidFill>
                <a:latin typeface="arial"/>
                <a:hlinkClick r:id="rId7"/>
              </a:rPr>
              <a:t>Opas</a:t>
            </a:r>
            <a:r>
              <a:rPr lang="en-US" sz="1400" b="0" i="0" u="none" strike="noStrike" dirty="0" smtClean="0">
                <a:solidFill>
                  <a:srgbClr val="000000"/>
                </a:solidFill>
                <a:latin typeface="arial"/>
                <a:hlinkClick r:id="rId7"/>
              </a:rPr>
              <a:t> M</a:t>
            </a:r>
            <a:r>
              <a:rPr lang="en-US" sz="1400" b="0" i="0" dirty="0" smtClean="0">
                <a:solidFill>
                  <a:srgbClr val="000000"/>
                </a:solidFill>
                <a:latin typeface="arial"/>
              </a:rPr>
              <a:t>, </a:t>
            </a:r>
            <a:r>
              <a:rPr lang="en-US" sz="1400" b="0" i="0" u="none" strike="noStrike" dirty="0" err="1" smtClean="0">
                <a:solidFill>
                  <a:srgbClr val="2222CC"/>
                </a:solidFill>
                <a:latin typeface="arial"/>
                <a:hlinkClick r:id="rId8"/>
              </a:rPr>
              <a:t>Stenman</a:t>
            </a:r>
            <a:r>
              <a:rPr lang="en-US" sz="1400" b="0" i="0" u="none" strike="noStrike" dirty="0" smtClean="0">
                <a:solidFill>
                  <a:srgbClr val="2222CC"/>
                </a:solidFill>
                <a:latin typeface="arial"/>
                <a:hlinkClick r:id="rId8"/>
              </a:rPr>
              <a:t> UH</a:t>
            </a:r>
            <a:r>
              <a:rPr lang="en-US" sz="1400" b="0" i="0" dirty="0" smtClean="0">
                <a:solidFill>
                  <a:srgbClr val="000000"/>
                </a:solidFill>
                <a:latin typeface="arial"/>
              </a:rPr>
              <a:t>, </a:t>
            </a:r>
            <a:r>
              <a:rPr lang="en-US" sz="1400" b="0" i="0" u="none" strike="noStrike" dirty="0" err="1" smtClean="0">
                <a:solidFill>
                  <a:srgbClr val="000000"/>
                </a:solidFill>
                <a:latin typeface="arial"/>
                <a:hlinkClick r:id="rId9"/>
              </a:rPr>
              <a:t>Auvinen</a:t>
            </a:r>
            <a:r>
              <a:rPr lang="en-US" sz="1400" b="0" i="0" u="none" strike="noStrike" dirty="0" smtClean="0">
                <a:solidFill>
                  <a:srgbClr val="000000"/>
                </a:solidFill>
                <a:latin typeface="arial"/>
                <a:hlinkClick r:id="rId9"/>
              </a:rPr>
              <a:t> A</a:t>
            </a:r>
            <a:r>
              <a:rPr lang="en-US" sz="1400" b="0" i="0" dirty="0" smtClean="0">
                <a:solidFill>
                  <a:srgbClr val="000000"/>
                </a:solidFill>
                <a:latin typeface="arial"/>
              </a:rPr>
              <a:t>.</a:t>
            </a:r>
            <a:endParaRPr lang="en-US" sz="1400" dirty="0" smtClean="0"/>
          </a:p>
          <a:p>
            <a:r>
              <a:rPr lang="en-US" sz="2400" dirty="0" smtClean="0"/>
              <a:t> </a:t>
            </a:r>
            <a:r>
              <a:rPr lang="en-US" sz="2400" dirty="0"/>
              <a:t>23,320 men :</a:t>
            </a:r>
            <a:r>
              <a:rPr lang="en-US" sz="2400" dirty="0" smtClean="0"/>
              <a:t> </a:t>
            </a:r>
            <a:r>
              <a:rPr lang="en-US" sz="2400" dirty="0"/>
              <a:t>Finnish prostate cancer screening trial during 1996-2004</a:t>
            </a:r>
            <a:r>
              <a:rPr lang="en-US" sz="2400" dirty="0" smtClean="0"/>
              <a:t>.</a:t>
            </a:r>
          </a:p>
          <a:p>
            <a:r>
              <a:rPr lang="en-US" sz="2400" dirty="0" smtClean="0"/>
              <a:t> Overall decreased  incidence of prostate cancer </a:t>
            </a:r>
            <a:r>
              <a:rPr lang="en-US" sz="2400" dirty="0"/>
              <a:t>among </a:t>
            </a:r>
            <a:r>
              <a:rPr lang="en-US" sz="2400" dirty="0" err="1"/>
              <a:t>statin</a:t>
            </a:r>
            <a:r>
              <a:rPr lang="en-US" sz="2400" dirty="0"/>
              <a:t> users [HR 0.75, 95% confidence interval (CI) 0.63-0.89</a:t>
            </a:r>
            <a:r>
              <a:rPr lang="en-US" sz="2400" dirty="0" smtClean="0"/>
              <a:t>].</a:t>
            </a:r>
          </a:p>
          <a:p>
            <a:r>
              <a:rPr lang="en-US" sz="2400" dirty="0" smtClean="0"/>
              <a:t> </a:t>
            </a:r>
            <a:r>
              <a:rPr lang="en-US" sz="2400" dirty="0"/>
              <a:t>The inverse association was dose-dependent with cumulative amount of </a:t>
            </a:r>
            <a:r>
              <a:rPr lang="en-US" sz="2400" dirty="0" err="1"/>
              <a:t>statin</a:t>
            </a:r>
            <a:r>
              <a:rPr lang="en-US" sz="2400" dirty="0"/>
              <a:t> use, and strongest for low-grade and early stage tumors. </a:t>
            </a:r>
            <a:endParaRPr lang="en-US" sz="2400" dirty="0" smtClean="0"/>
          </a:p>
          <a:p>
            <a:r>
              <a:rPr lang="en-US" sz="2400" dirty="0" smtClean="0"/>
              <a:t>The </a:t>
            </a:r>
            <a:r>
              <a:rPr lang="en-US" sz="2400" dirty="0"/>
              <a:t>incidence was </a:t>
            </a:r>
            <a:r>
              <a:rPr lang="en-US" sz="2400" dirty="0" smtClean="0"/>
              <a:t>non significantly </a:t>
            </a:r>
            <a:r>
              <a:rPr lang="en-US" sz="2400" dirty="0"/>
              <a:t>lower also among users of other types of cholesterol-lowering </a:t>
            </a:r>
            <a:r>
              <a:rPr lang="en-US" sz="2400" dirty="0" smtClean="0"/>
              <a:t>drugs (HR 0.62, 95% CI 0.28-1.38) and other common meds like COX2-I , Metformin.</a:t>
            </a:r>
          </a:p>
          <a:p>
            <a:r>
              <a:rPr lang="en-US" sz="2400" dirty="0" smtClean="0"/>
              <a:t> </a:t>
            </a:r>
            <a:r>
              <a:rPr lang="en-US" sz="2400" dirty="0"/>
              <a:t>Overall incidence of prostate cancer was lowered among </a:t>
            </a:r>
            <a:r>
              <a:rPr lang="en-US" sz="2400" dirty="0" err="1"/>
              <a:t>statin</a:t>
            </a:r>
            <a:r>
              <a:rPr lang="en-US" sz="2400" dirty="0"/>
              <a:t> users when bias due to differential PSA testing </a:t>
            </a:r>
            <a:r>
              <a:rPr lang="en-US" sz="2400" dirty="0" smtClean="0"/>
              <a:t>between </a:t>
            </a:r>
            <a:r>
              <a:rPr lang="en-US" sz="2400" dirty="0"/>
              <a:t>eliminated by systematical prostate cancer screening</a:t>
            </a:r>
            <a:r>
              <a:rPr lang="en-US" sz="2400" dirty="0" smtClean="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1.	</a:t>
            </a:r>
            <a:r>
              <a:rPr lang="en-US" dirty="0" err="1" smtClean="0"/>
              <a:t>Hippisley</a:t>
            </a:r>
            <a:r>
              <a:rPr lang="en-US" dirty="0" smtClean="0"/>
              <a:t>-Cox J, </a:t>
            </a:r>
            <a:r>
              <a:rPr lang="en-US" dirty="0" err="1" smtClean="0"/>
              <a:t>Coupland</a:t>
            </a:r>
            <a:r>
              <a:rPr lang="en-US" dirty="0" smtClean="0"/>
              <a:t> C. Unintended effects of statins in men and women in England and Wales: population based cohort study using the </a:t>
            </a:r>
            <a:r>
              <a:rPr lang="en-US" dirty="0" err="1" smtClean="0"/>
              <a:t>QResearch</a:t>
            </a:r>
            <a:r>
              <a:rPr lang="en-US" dirty="0" smtClean="0"/>
              <a:t> database. BMJ 2010;340:c2197.</a:t>
            </a:r>
          </a:p>
          <a:p>
            <a:r>
              <a:rPr lang="en-US" dirty="0" smtClean="0"/>
              <a:t>2.	</a:t>
            </a:r>
            <a:r>
              <a:rPr lang="en-US" dirty="0" err="1" smtClean="0"/>
              <a:t>Mascitelli</a:t>
            </a:r>
            <a:r>
              <a:rPr lang="en-US" dirty="0" smtClean="0"/>
              <a:t> L, </a:t>
            </a:r>
            <a:r>
              <a:rPr lang="en-US" dirty="0" err="1" smtClean="0"/>
              <a:t>Pezzetta</a:t>
            </a:r>
            <a:r>
              <a:rPr lang="en-US" dirty="0" smtClean="0"/>
              <a:t> F, Goldstein MR. Why </a:t>
            </a:r>
            <a:r>
              <a:rPr lang="en-US" dirty="0" err="1" smtClean="0"/>
              <a:t>statin</a:t>
            </a:r>
            <a:r>
              <a:rPr lang="en-US" dirty="0" smtClean="0"/>
              <a:t> therapy may increase the risk for </a:t>
            </a:r>
            <a:r>
              <a:rPr lang="en-US" dirty="0" err="1" smtClean="0"/>
              <a:t>posttransplantation</a:t>
            </a:r>
            <a:r>
              <a:rPr lang="en-US" dirty="0" smtClean="0"/>
              <a:t> </a:t>
            </a:r>
            <a:r>
              <a:rPr lang="en-US" dirty="0" err="1" smtClean="0"/>
              <a:t>squamous</a:t>
            </a:r>
            <a:r>
              <a:rPr lang="en-US" dirty="0" smtClean="0"/>
              <a:t> cell carcinoma. </a:t>
            </a:r>
            <a:r>
              <a:rPr lang="en-US" dirty="0" err="1" smtClean="0"/>
              <a:t>Transpl</a:t>
            </a:r>
            <a:r>
              <a:rPr lang="en-US" dirty="0" smtClean="0"/>
              <a:t> </a:t>
            </a:r>
            <a:r>
              <a:rPr lang="en-US" dirty="0" err="1" smtClean="0"/>
              <a:t>Immunol</a:t>
            </a:r>
            <a:r>
              <a:rPr lang="en-US" dirty="0" smtClean="0"/>
              <a:t> 2010 Jun 17.</a:t>
            </a:r>
          </a:p>
          <a:p>
            <a:r>
              <a:rPr lang="en-US" dirty="0" smtClean="0"/>
              <a:t>3.	Goldstein MR, </a:t>
            </a:r>
            <a:r>
              <a:rPr lang="en-US" dirty="0" err="1" smtClean="0"/>
              <a:t>Mascitelli</a:t>
            </a:r>
            <a:r>
              <a:rPr lang="en-US" dirty="0" smtClean="0"/>
              <a:t> L, </a:t>
            </a:r>
            <a:r>
              <a:rPr lang="en-US" dirty="0" err="1" smtClean="0"/>
              <a:t>Pezzetta</a:t>
            </a:r>
            <a:r>
              <a:rPr lang="en-US" dirty="0" smtClean="0"/>
              <a:t> F. Might the widespread use of </a:t>
            </a:r>
            <a:r>
              <a:rPr lang="en-US" dirty="0" err="1" smtClean="0"/>
              <a:t>statin</a:t>
            </a:r>
            <a:r>
              <a:rPr lang="en-US" dirty="0" smtClean="0"/>
              <a:t> drugs explain the increase in prevalence of breast carcinoma in situ? Med Hypotheses 2010; 74(3):613-4.</a:t>
            </a:r>
          </a:p>
          <a:p>
            <a:r>
              <a:rPr lang="en-US" dirty="0" smtClean="0"/>
              <a:t>4.	Friedman GD, Flick ED, </a:t>
            </a:r>
            <a:r>
              <a:rPr lang="en-US" dirty="0" err="1" smtClean="0"/>
              <a:t>Udaltsova</a:t>
            </a:r>
            <a:r>
              <a:rPr lang="en-US" dirty="0" smtClean="0"/>
              <a:t> N, Chan J, </a:t>
            </a:r>
            <a:r>
              <a:rPr lang="en-US" dirty="0" err="1" smtClean="0"/>
              <a:t>Quesenberry</a:t>
            </a:r>
            <a:r>
              <a:rPr lang="en-US" dirty="0" smtClean="0"/>
              <a:t> CP, Jr., </a:t>
            </a:r>
            <a:r>
              <a:rPr lang="en-US" dirty="0" err="1" smtClean="0"/>
              <a:t>Habel</a:t>
            </a:r>
            <a:r>
              <a:rPr lang="en-US" dirty="0" smtClean="0"/>
              <a:t> LA. Erratum: Screening statins for possible carcinogenic risk: up to 9 years of follow-up of 361 859 recipients. </a:t>
            </a:r>
            <a:r>
              <a:rPr lang="en-US" dirty="0" err="1" smtClean="0"/>
              <a:t>Pharmacoepidemiol</a:t>
            </a:r>
            <a:r>
              <a:rPr lang="en-US" dirty="0" smtClean="0"/>
              <a:t> Drug </a:t>
            </a:r>
            <a:r>
              <a:rPr lang="en-US" dirty="0" err="1" smtClean="0"/>
              <a:t>Saf</a:t>
            </a:r>
            <a:r>
              <a:rPr lang="en-US" dirty="0" smtClean="0"/>
              <a:t> 2008; 17(7):751.</a:t>
            </a:r>
          </a:p>
          <a:p>
            <a:r>
              <a:rPr lang="en-US" dirty="0" smtClean="0"/>
              <a:t>5.	</a:t>
            </a:r>
            <a:r>
              <a:rPr lang="en-US" dirty="0" err="1" smtClean="0"/>
              <a:t>Haukka</a:t>
            </a:r>
            <a:r>
              <a:rPr lang="en-US" dirty="0" smtClean="0"/>
              <a:t> J, </a:t>
            </a:r>
            <a:r>
              <a:rPr lang="en-US" dirty="0" err="1" smtClean="0"/>
              <a:t>Sankila</a:t>
            </a:r>
            <a:r>
              <a:rPr lang="en-US" dirty="0" smtClean="0"/>
              <a:t> R, </a:t>
            </a:r>
            <a:r>
              <a:rPr lang="en-US" dirty="0" err="1" smtClean="0"/>
              <a:t>Klaukka</a:t>
            </a:r>
            <a:r>
              <a:rPr lang="en-US" dirty="0" smtClean="0"/>
              <a:t> T, et al. Incidence of cancer and </a:t>
            </a:r>
            <a:r>
              <a:rPr lang="en-US" dirty="0" err="1" smtClean="0"/>
              <a:t>statin</a:t>
            </a:r>
            <a:r>
              <a:rPr lang="en-US" dirty="0" smtClean="0"/>
              <a:t> usage--record linkage study. </a:t>
            </a:r>
            <a:r>
              <a:rPr lang="en-US" dirty="0" err="1" smtClean="0"/>
              <a:t>Int</a:t>
            </a:r>
            <a:r>
              <a:rPr lang="en-US" dirty="0" smtClean="0"/>
              <a:t> J Cancer 2010; 126(1):279-84.</a:t>
            </a:r>
          </a:p>
          <a:p>
            <a:r>
              <a:rPr lang="en-US" dirty="0" smtClean="0"/>
              <a:t>6.	Dale KM, Coleman CI, </a:t>
            </a:r>
            <a:r>
              <a:rPr lang="en-US" dirty="0" err="1" smtClean="0"/>
              <a:t>Henyan</a:t>
            </a:r>
            <a:r>
              <a:rPr lang="en-US" dirty="0" smtClean="0"/>
              <a:t> NN, </a:t>
            </a:r>
            <a:r>
              <a:rPr lang="en-US" dirty="0" err="1" smtClean="0"/>
              <a:t>Kluger</a:t>
            </a:r>
            <a:r>
              <a:rPr lang="en-US" dirty="0" smtClean="0"/>
              <a:t> J, White CM. Statins and cancer risk: a meta-analysis. JAMA 2006; 295(1):74-80.</a:t>
            </a:r>
          </a:p>
          <a:p>
            <a:r>
              <a:rPr lang="en-US" dirty="0" smtClean="0"/>
              <a:t>7.	</a:t>
            </a:r>
            <a:r>
              <a:rPr lang="en-US" dirty="0" err="1" smtClean="0"/>
              <a:t>Breau</a:t>
            </a:r>
            <a:r>
              <a:rPr lang="en-US" dirty="0" smtClean="0"/>
              <a:t> RH, Karnes RJ, Jacobson DJ, et al. The association between </a:t>
            </a:r>
            <a:r>
              <a:rPr lang="en-US" dirty="0" err="1" smtClean="0"/>
              <a:t>statin</a:t>
            </a:r>
            <a:r>
              <a:rPr lang="en-US" dirty="0" smtClean="0"/>
              <a:t> use and the diagnosis of prostate cancer in a population based cohort. J </a:t>
            </a:r>
            <a:r>
              <a:rPr lang="en-US" dirty="0" err="1" smtClean="0"/>
              <a:t>Urol</a:t>
            </a:r>
            <a:r>
              <a:rPr lang="en-US" dirty="0" smtClean="0"/>
              <a:t> 2010; 184(2):494-9.</a:t>
            </a:r>
          </a:p>
          <a:p>
            <a:r>
              <a:rPr lang="en-US" dirty="0" smtClean="0"/>
              <a:t>8.	</a:t>
            </a:r>
            <a:r>
              <a:rPr lang="en-US" dirty="0" err="1" smtClean="0"/>
              <a:t>Bil</a:t>
            </a:r>
            <a:r>
              <a:rPr lang="en-US" dirty="0" smtClean="0"/>
              <a:t> J, </a:t>
            </a:r>
            <a:r>
              <a:rPr lang="en-US" dirty="0" err="1" smtClean="0"/>
              <a:t>Zapala</a:t>
            </a:r>
            <a:r>
              <a:rPr lang="en-US" dirty="0" smtClean="0"/>
              <a:t> L, </a:t>
            </a:r>
            <a:r>
              <a:rPr lang="en-US" dirty="0" err="1" smtClean="0"/>
              <a:t>Nowis</a:t>
            </a:r>
            <a:r>
              <a:rPr lang="en-US" dirty="0" smtClean="0"/>
              <a:t> D, </a:t>
            </a:r>
            <a:r>
              <a:rPr lang="en-US" dirty="0" err="1" smtClean="0"/>
              <a:t>Jakobisiak</a:t>
            </a:r>
            <a:r>
              <a:rPr lang="en-US" dirty="0" smtClean="0"/>
              <a:t> M, </a:t>
            </a:r>
            <a:r>
              <a:rPr lang="en-US" dirty="0" err="1" smtClean="0"/>
              <a:t>Golab</a:t>
            </a:r>
            <a:r>
              <a:rPr lang="en-US" dirty="0" smtClean="0"/>
              <a:t> J. Statins potentiate </a:t>
            </a:r>
            <a:r>
              <a:rPr lang="en-US" dirty="0" err="1" smtClean="0"/>
              <a:t>cytostatic</a:t>
            </a:r>
            <a:r>
              <a:rPr lang="en-US" dirty="0" smtClean="0"/>
              <a:t>/</a:t>
            </a:r>
            <a:r>
              <a:rPr lang="en-US" dirty="0" err="1" smtClean="0"/>
              <a:t>cytotoxic</a:t>
            </a:r>
            <a:r>
              <a:rPr lang="en-US" dirty="0" smtClean="0"/>
              <a:t> activity of </a:t>
            </a:r>
            <a:r>
              <a:rPr lang="en-US" dirty="0" err="1" smtClean="0"/>
              <a:t>sorafenib</a:t>
            </a:r>
            <a:r>
              <a:rPr lang="en-US" dirty="0" smtClean="0"/>
              <a:t> but not </a:t>
            </a:r>
            <a:r>
              <a:rPr lang="en-US" dirty="0" err="1" smtClean="0"/>
              <a:t>sunitinib</a:t>
            </a:r>
            <a:r>
              <a:rPr lang="en-US" dirty="0" smtClean="0"/>
              <a:t> against tumor cell lines in vitro. Cancer </a:t>
            </a:r>
            <a:r>
              <a:rPr lang="en-US" dirty="0" err="1" smtClean="0"/>
              <a:t>Lett</a:t>
            </a:r>
            <a:r>
              <a:rPr lang="en-US" dirty="0" smtClean="0"/>
              <a:t> 2010; 288(1):57-67.</a:t>
            </a:r>
          </a:p>
          <a:p>
            <a:r>
              <a:rPr lang="en-US" dirty="0" smtClean="0"/>
              <a:t>9.	</a:t>
            </a:r>
            <a:r>
              <a:rPr lang="en-US" dirty="0" err="1" smtClean="0"/>
              <a:t>Jakobisiak</a:t>
            </a:r>
            <a:r>
              <a:rPr lang="en-US" dirty="0" smtClean="0"/>
              <a:t> M, </a:t>
            </a:r>
            <a:r>
              <a:rPr lang="en-US" dirty="0" err="1" smtClean="0"/>
              <a:t>Golab</a:t>
            </a:r>
            <a:r>
              <a:rPr lang="en-US" dirty="0" smtClean="0"/>
              <a:t> J. Statins can modulate effectiveness of antitumor therapeutic modalities. Med Res Rev 2010; 30(1):102-35.</a:t>
            </a:r>
          </a:p>
          <a:p>
            <a:r>
              <a:rPr lang="en-US" dirty="0" smtClean="0"/>
              <a:t>10.	</a:t>
            </a:r>
            <a:r>
              <a:rPr lang="en-US" dirty="0" err="1" smtClean="0"/>
              <a:t>Elewa</a:t>
            </a:r>
            <a:r>
              <a:rPr lang="en-US" dirty="0" smtClean="0"/>
              <a:t> HF, El-</a:t>
            </a:r>
            <a:r>
              <a:rPr lang="en-US" dirty="0" err="1" smtClean="0"/>
              <a:t>Remessy</a:t>
            </a:r>
            <a:r>
              <a:rPr lang="en-US" dirty="0" smtClean="0"/>
              <a:t> AB, </a:t>
            </a:r>
            <a:r>
              <a:rPr lang="en-US" dirty="0" err="1" smtClean="0"/>
              <a:t>Somanath</a:t>
            </a:r>
            <a:r>
              <a:rPr lang="en-US" dirty="0" smtClean="0"/>
              <a:t> PR, Fagan SC. Diverse effects of statins on angiogenesis: new therapeutic avenues. Pharmacotherapy 2010; 30(2):169-76.</a:t>
            </a:r>
          </a:p>
          <a:p>
            <a:pPr>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a:xfrm>
            <a:off x="457200" y="1600200"/>
            <a:ext cx="8229600" cy="4724400"/>
          </a:xfrm>
        </p:spPr>
        <p:txBody>
          <a:bodyPr>
            <a:noAutofit/>
          </a:bodyPr>
          <a:lstStyle/>
          <a:p>
            <a:r>
              <a:rPr lang="en-US" sz="1200" dirty="0" smtClean="0"/>
              <a:t>11.	</a:t>
            </a:r>
            <a:r>
              <a:rPr lang="en-US" sz="1200" dirty="0" err="1" smtClean="0"/>
              <a:t>Murtola</a:t>
            </a:r>
            <a:r>
              <a:rPr lang="en-US" sz="1200" dirty="0" smtClean="0"/>
              <a:t> TJ, </a:t>
            </a:r>
            <a:r>
              <a:rPr lang="en-US" sz="1200" dirty="0" err="1" smtClean="0"/>
              <a:t>Visakorpi</a:t>
            </a:r>
            <a:r>
              <a:rPr lang="en-US" sz="1200" dirty="0" smtClean="0"/>
              <a:t> T, </a:t>
            </a:r>
            <a:r>
              <a:rPr lang="en-US" sz="1200" dirty="0" err="1" smtClean="0"/>
              <a:t>Lahtela</a:t>
            </a:r>
            <a:r>
              <a:rPr lang="en-US" sz="1200" dirty="0" smtClean="0"/>
              <a:t> J, </a:t>
            </a:r>
            <a:r>
              <a:rPr lang="en-US" sz="1200" dirty="0" err="1" smtClean="0"/>
              <a:t>Syvala</a:t>
            </a:r>
            <a:r>
              <a:rPr lang="en-US" sz="1200" dirty="0" smtClean="0"/>
              <a:t> H, </a:t>
            </a:r>
            <a:r>
              <a:rPr lang="en-US" sz="1200" dirty="0" err="1" smtClean="0"/>
              <a:t>Tammela</a:t>
            </a:r>
            <a:r>
              <a:rPr lang="en-US" sz="1200" dirty="0" smtClean="0"/>
              <a:t> T. Statins and prostate cancer prevention: where we are now, and future directions. Nat </a:t>
            </a:r>
            <a:r>
              <a:rPr lang="en-US" sz="1200" dirty="0" err="1" smtClean="0"/>
              <a:t>Clin</a:t>
            </a:r>
            <a:r>
              <a:rPr lang="en-US" sz="1200" dirty="0" smtClean="0"/>
              <a:t> </a:t>
            </a:r>
            <a:r>
              <a:rPr lang="en-US" sz="1200" dirty="0" err="1" smtClean="0"/>
              <a:t>Pract</a:t>
            </a:r>
            <a:r>
              <a:rPr lang="en-US" sz="1200" dirty="0" smtClean="0"/>
              <a:t> </a:t>
            </a:r>
            <a:r>
              <a:rPr lang="en-US" sz="1200" dirty="0" err="1" smtClean="0"/>
              <a:t>Urol</a:t>
            </a:r>
            <a:r>
              <a:rPr lang="en-US" sz="1200" dirty="0" smtClean="0"/>
              <a:t> 2008; 5(7):376-87.</a:t>
            </a:r>
          </a:p>
          <a:p>
            <a:r>
              <a:rPr lang="en-US" sz="1200" dirty="0" smtClean="0"/>
              <a:t>12.	</a:t>
            </a:r>
            <a:r>
              <a:rPr lang="en-US" sz="1200" dirty="0" err="1" smtClean="0"/>
              <a:t>Murtola</a:t>
            </a:r>
            <a:r>
              <a:rPr lang="en-US" sz="1200" dirty="0" smtClean="0"/>
              <a:t> TJ, </a:t>
            </a:r>
            <a:r>
              <a:rPr lang="en-US" sz="1200" dirty="0" err="1" smtClean="0"/>
              <a:t>Tammela</a:t>
            </a:r>
            <a:r>
              <a:rPr lang="en-US" sz="1200" dirty="0" smtClean="0"/>
              <a:t> TL, </a:t>
            </a:r>
            <a:r>
              <a:rPr lang="en-US" sz="1200" dirty="0" err="1" smtClean="0"/>
              <a:t>Lahtela</a:t>
            </a:r>
            <a:r>
              <a:rPr lang="en-US" sz="1200" dirty="0" smtClean="0"/>
              <a:t> J, </a:t>
            </a:r>
            <a:r>
              <a:rPr lang="en-US" sz="1200" dirty="0" err="1" smtClean="0"/>
              <a:t>Auvinen</a:t>
            </a:r>
            <a:r>
              <a:rPr lang="en-US" sz="1200" dirty="0" smtClean="0"/>
              <a:t> A. Cholesterol-lowering drugs and prostate cancer risk: a population-based case-control study. Cancer </a:t>
            </a:r>
            <a:r>
              <a:rPr lang="en-US" sz="1200" dirty="0" err="1" smtClean="0"/>
              <a:t>Epidemiol</a:t>
            </a:r>
            <a:r>
              <a:rPr lang="en-US" sz="1200" dirty="0" smtClean="0"/>
              <a:t> Biomarkers </a:t>
            </a:r>
            <a:r>
              <a:rPr lang="en-US" sz="1200" dirty="0" err="1" smtClean="0"/>
              <a:t>Prev</a:t>
            </a:r>
            <a:r>
              <a:rPr lang="en-US" sz="1200" dirty="0" smtClean="0"/>
              <a:t> 2007; 16(11):2226-32.</a:t>
            </a:r>
          </a:p>
          <a:p>
            <a:r>
              <a:rPr lang="en-US" sz="1200" dirty="0" smtClean="0"/>
              <a:t>13.	Takeda I, </a:t>
            </a:r>
            <a:r>
              <a:rPr lang="en-US" sz="1200" dirty="0" err="1" smtClean="0"/>
              <a:t>Maruya</a:t>
            </a:r>
            <a:r>
              <a:rPr lang="en-US" sz="1200" dirty="0" smtClean="0"/>
              <a:t> S, </a:t>
            </a:r>
            <a:r>
              <a:rPr lang="en-US" sz="1200" dirty="0" err="1" smtClean="0"/>
              <a:t>Shirasaki</a:t>
            </a:r>
            <a:r>
              <a:rPr lang="en-US" sz="1200" dirty="0" smtClean="0"/>
              <a:t> T, et al. Simvastatin inactivates beta1-integrin and extracellular signal-related </a:t>
            </a:r>
            <a:r>
              <a:rPr lang="en-US" sz="1200" dirty="0" err="1" smtClean="0"/>
              <a:t>kinase</a:t>
            </a:r>
            <a:r>
              <a:rPr lang="en-US" sz="1200" dirty="0" smtClean="0"/>
              <a:t> signaling and inhibits cell proliferation in head and neck </a:t>
            </a:r>
            <a:r>
              <a:rPr lang="en-US" sz="1200" dirty="0" err="1" smtClean="0"/>
              <a:t>squamous</a:t>
            </a:r>
            <a:r>
              <a:rPr lang="en-US" sz="1200" dirty="0" smtClean="0"/>
              <a:t> cell carcinoma cells. Cancer </a:t>
            </a:r>
            <a:r>
              <a:rPr lang="en-US" sz="1200" dirty="0" err="1" smtClean="0"/>
              <a:t>Sci</a:t>
            </a:r>
            <a:r>
              <a:rPr lang="en-US" sz="1200" dirty="0" smtClean="0"/>
              <a:t> 2007; 98(6):890-9.</a:t>
            </a:r>
          </a:p>
          <a:p>
            <a:r>
              <a:rPr lang="en-US" sz="1200" dirty="0" smtClean="0"/>
              <a:t>14.	</a:t>
            </a:r>
            <a:r>
              <a:rPr lang="en-US" sz="1200" dirty="0" err="1" smtClean="0"/>
              <a:t>Sivaprasad</a:t>
            </a:r>
            <a:r>
              <a:rPr lang="en-US" sz="1200" dirty="0" smtClean="0"/>
              <a:t> U, </a:t>
            </a:r>
            <a:r>
              <a:rPr lang="en-US" sz="1200" dirty="0" err="1" smtClean="0"/>
              <a:t>Abbas</a:t>
            </a:r>
            <a:r>
              <a:rPr lang="en-US" sz="1200" dirty="0" smtClean="0"/>
              <a:t> T, </a:t>
            </a:r>
            <a:r>
              <a:rPr lang="en-US" sz="1200" dirty="0" err="1" smtClean="0"/>
              <a:t>Dutta</a:t>
            </a:r>
            <a:r>
              <a:rPr lang="en-US" sz="1200" dirty="0" smtClean="0"/>
              <a:t> A. Differential efficacy of 3-hydroxy-3-methylglutaryl </a:t>
            </a:r>
            <a:r>
              <a:rPr lang="en-US" sz="1200" dirty="0" err="1" smtClean="0"/>
              <a:t>CoA</a:t>
            </a:r>
            <a:r>
              <a:rPr lang="en-US" sz="1200" dirty="0" smtClean="0"/>
              <a:t> </a:t>
            </a:r>
            <a:r>
              <a:rPr lang="en-US" sz="1200" dirty="0" err="1" smtClean="0"/>
              <a:t>reductase</a:t>
            </a:r>
            <a:r>
              <a:rPr lang="en-US" sz="1200" dirty="0" smtClean="0"/>
              <a:t> inhibitors on the cell cycle of prostate cancer cells. Mol Cancer </a:t>
            </a:r>
            <a:r>
              <a:rPr lang="en-US" sz="1200" dirty="0" err="1" smtClean="0"/>
              <a:t>Ther</a:t>
            </a:r>
            <a:r>
              <a:rPr lang="en-US" sz="1200" dirty="0" smtClean="0"/>
              <a:t> 2006; 5(9):2310-6.</a:t>
            </a:r>
          </a:p>
          <a:p>
            <a:r>
              <a:rPr lang="en-US" sz="1200" dirty="0" smtClean="0"/>
              <a:t>15.	</a:t>
            </a:r>
            <a:r>
              <a:rPr lang="en-US" sz="1200" dirty="0" err="1" smtClean="0"/>
              <a:t>Khanzada</a:t>
            </a:r>
            <a:r>
              <a:rPr lang="en-US" sz="1200" dirty="0" smtClean="0"/>
              <a:t> UK, </a:t>
            </a:r>
            <a:r>
              <a:rPr lang="en-US" sz="1200" dirty="0" err="1" smtClean="0"/>
              <a:t>Pardo</a:t>
            </a:r>
            <a:r>
              <a:rPr lang="en-US" sz="1200" dirty="0" smtClean="0"/>
              <a:t> OE, Meier C, Downward J, </a:t>
            </a:r>
            <a:r>
              <a:rPr lang="en-US" sz="1200" dirty="0" err="1" smtClean="0"/>
              <a:t>Seckl</a:t>
            </a:r>
            <a:r>
              <a:rPr lang="en-US" sz="1200" dirty="0" smtClean="0"/>
              <a:t> MJ, Arcaro A. Potent inhibition of small-cell lung cancer cell growth by simvastatin reveals selective functions of </a:t>
            </a:r>
            <a:r>
              <a:rPr lang="en-US" sz="1200" dirty="0" err="1" smtClean="0"/>
              <a:t>Ras</a:t>
            </a:r>
            <a:r>
              <a:rPr lang="en-US" sz="1200" dirty="0" smtClean="0"/>
              <a:t> </a:t>
            </a:r>
            <a:r>
              <a:rPr lang="en-US" sz="1200" dirty="0" err="1" smtClean="0"/>
              <a:t>isoforms</a:t>
            </a:r>
            <a:r>
              <a:rPr lang="en-US" sz="1200" dirty="0" smtClean="0"/>
              <a:t> in growth factor </a:t>
            </a:r>
            <a:r>
              <a:rPr lang="en-US" sz="1200" dirty="0" err="1" smtClean="0"/>
              <a:t>signalling</a:t>
            </a:r>
            <a:r>
              <a:rPr lang="en-US" sz="1200" dirty="0" smtClean="0"/>
              <a:t>. </a:t>
            </a:r>
            <a:r>
              <a:rPr lang="en-US" sz="1200" dirty="0" err="1" smtClean="0"/>
              <a:t>Oncogene</a:t>
            </a:r>
            <a:r>
              <a:rPr lang="en-US" sz="1200" dirty="0" smtClean="0"/>
              <a:t> 2006; 25(6):877-87.</a:t>
            </a:r>
          </a:p>
          <a:p>
            <a:r>
              <a:rPr lang="en-US" sz="1200" dirty="0" smtClean="0"/>
              <a:t>16.	Muck AO, Seeger H, </a:t>
            </a:r>
            <a:r>
              <a:rPr lang="en-US" sz="1200" dirty="0" err="1" smtClean="0"/>
              <a:t>Wallwiener</a:t>
            </a:r>
            <a:r>
              <a:rPr lang="en-US" sz="1200" dirty="0" smtClean="0"/>
              <a:t> D. Inhibitory effect of statins on the proliferation of human breast cancer cells. </a:t>
            </a:r>
            <a:r>
              <a:rPr lang="en-US" sz="1200" dirty="0" err="1" smtClean="0"/>
              <a:t>Int</a:t>
            </a:r>
            <a:r>
              <a:rPr lang="en-US" sz="1200" dirty="0" smtClean="0"/>
              <a:t> J </a:t>
            </a:r>
            <a:r>
              <a:rPr lang="en-US" sz="1200" dirty="0" err="1" smtClean="0"/>
              <a:t>Clin</a:t>
            </a:r>
            <a:r>
              <a:rPr lang="en-US" sz="1200" dirty="0" smtClean="0"/>
              <a:t> </a:t>
            </a:r>
            <a:r>
              <a:rPr lang="en-US" sz="1200" dirty="0" err="1" smtClean="0"/>
              <a:t>Pharmacol</a:t>
            </a:r>
            <a:r>
              <a:rPr lang="en-US" sz="1200" dirty="0" smtClean="0"/>
              <a:t> </a:t>
            </a:r>
            <a:r>
              <a:rPr lang="en-US" sz="1200" dirty="0" err="1" smtClean="0"/>
              <a:t>Ther</a:t>
            </a:r>
            <a:r>
              <a:rPr lang="en-US" sz="1200" dirty="0" smtClean="0"/>
              <a:t> 2004; 42(12):695-700.</a:t>
            </a:r>
          </a:p>
          <a:p>
            <a:r>
              <a:rPr lang="en-US" sz="1200" dirty="0" smtClean="0"/>
              <a:t>17.	</a:t>
            </a:r>
            <a:r>
              <a:rPr lang="en-US" sz="1200" dirty="0" err="1" smtClean="0"/>
              <a:t>Ukomadu</a:t>
            </a:r>
            <a:r>
              <a:rPr lang="en-US" sz="1200" dirty="0" smtClean="0"/>
              <a:t> C, </a:t>
            </a:r>
            <a:r>
              <a:rPr lang="en-US" sz="1200" dirty="0" err="1" smtClean="0"/>
              <a:t>Dutta</a:t>
            </a:r>
            <a:r>
              <a:rPr lang="en-US" sz="1200" dirty="0" smtClean="0"/>
              <a:t> A. p21-dependent inhibition of colon cancer cell growth by </a:t>
            </a:r>
            <a:r>
              <a:rPr lang="en-US" sz="1200" dirty="0" err="1" smtClean="0"/>
              <a:t>mevastatin</a:t>
            </a:r>
            <a:r>
              <a:rPr lang="en-US" sz="1200" dirty="0" smtClean="0"/>
              <a:t> is independent of inhibition of G1 </a:t>
            </a:r>
            <a:r>
              <a:rPr lang="en-US" sz="1200" dirty="0" err="1" smtClean="0"/>
              <a:t>cyclin</a:t>
            </a:r>
            <a:r>
              <a:rPr lang="en-US" sz="1200" dirty="0" smtClean="0"/>
              <a:t>-dependent </a:t>
            </a:r>
            <a:r>
              <a:rPr lang="en-US" sz="1200" dirty="0" err="1" smtClean="0"/>
              <a:t>kinases</a:t>
            </a:r>
            <a:r>
              <a:rPr lang="en-US" sz="1200" dirty="0" smtClean="0"/>
              <a:t>. J </a:t>
            </a:r>
            <a:r>
              <a:rPr lang="en-US" sz="1200" dirty="0" err="1" smtClean="0"/>
              <a:t>Biol</a:t>
            </a:r>
            <a:r>
              <a:rPr lang="en-US" sz="1200" dirty="0" smtClean="0"/>
              <a:t> </a:t>
            </a:r>
            <a:r>
              <a:rPr lang="en-US" sz="1200" dirty="0" err="1" smtClean="0"/>
              <a:t>Chem</a:t>
            </a:r>
            <a:r>
              <a:rPr lang="en-US" sz="1200" dirty="0" smtClean="0"/>
              <a:t> 2003; 278(44):43586-94.</a:t>
            </a:r>
          </a:p>
          <a:p>
            <a:r>
              <a:rPr lang="en-US" sz="1200" dirty="0" smtClean="0"/>
              <a:t>18.	</a:t>
            </a:r>
            <a:r>
              <a:rPr lang="en-US" sz="1200" dirty="0" err="1" smtClean="0"/>
              <a:t>Gbelcova</a:t>
            </a:r>
            <a:r>
              <a:rPr lang="en-US" sz="1200" dirty="0" smtClean="0"/>
              <a:t> H, </a:t>
            </a:r>
            <a:r>
              <a:rPr lang="en-US" sz="1200" dirty="0" err="1" smtClean="0"/>
              <a:t>Lenicek</a:t>
            </a:r>
            <a:r>
              <a:rPr lang="en-US" sz="1200" dirty="0" smtClean="0"/>
              <a:t> M, </a:t>
            </a:r>
            <a:r>
              <a:rPr lang="en-US" sz="1200" dirty="0" err="1" smtClean="0"/>
              <a:t>Zelenka</a:t>
            </a:r>
            <a:r>
              <a:rPr lang="en-US" sz="1200" dirty="0" smtClean="0"/>
              <a:t> J, et al. Differences in antitumor effects of various statins on human pancreatic cancer. </a:t>
            </a:r>
            <a:r>
              <a:rPr lang="en-US" sz="1200" dirty="0" err="1" smtClean="0"/>
              <a:t>Int</a:t>
            </a:r>
            <a:r>
              <a:rPr lang="en-US" sz="1200" dirty="0" smtClean="0"/>
              <a:t> J Cancer 2008; 122(6):1214-21.</a:t>
            </a:r>
          </a:p>
          <a:p>
            <a:r>
              <a:rPr lang="en-US" sz="1200" dirty="0" smtClean="0"/>
              <a:t>19.	Glynn SA, O'Sullivan D, Eustace AJ, </a:t>
            </a:r>
            <a:r>
              <a:rPr lang="en-US" sz="1200" dirty="0" err="1" smtClean="0"/>
              <a:t>Clynes</a:t>
            </a:r>
            <a:r>
              <a:rPr lang="en-US" sz="1200" dirty="0" smtClean="0"/>
              <a:t> M, O'Donovan N. The 3-hydroxy-3-methylglutaryl-coenzyme A </a:t>
            </a:r>
            <a:r>
              <a:rPr lang="en-US" sz="1200" dirty="0" err="1" smtClean="0"/>
              <a:t>reductase</a:t>
            </a:r>
            <a:r>
              <a:rPr lang="en-US" sz="1200" dirty="0" smtClean="0"/>
              <a:t> inhibitors, simvastatin, </a:t>
            </a:r>
            <a:r>
              <a:rPr lang="en-US" sz="1200" dirty="0" err="1" smtClean="0"/>
              <a:t>lovastatin</a:t>
            </a:r>
            <a:r>
              <a:rPr lang="en-US" sz="1200" dirty="0" smtClean="0"/>
              <a:t> and </a:t>
            </a:r>
            <a:r>
              <a:rPr lang="en-US" sz="1200" dirty="0" err="1" smtClean="0"/>
              <a:t>mevastatin</a:t>
            </a:r>
            <a:r>
              <a:rPr lang="en-US" sz="1200" dirty="0" smtClean="0"/>
              <a:t> inhibit proliferation and invasion of melanoma cells. BMC Cancer 2008;8:9.</a:t>
            </a:r>
          </a:p>
          <a:p>
            <a:r>
              <a:rPr lang="en-US" sz="1200" dirty="0" smtClean="0"/>
              <a:t>20.	Woodard J, </a:t>
            </a:r>
            <a:r>
              <a:rPr lang="en-US" sz="1200" dirty="0" err="1" smtClean="0"/>
              <a:t>Sassano</a:t>
            </a:r>
            <a:r>
              <a:rPr lang="en-US" sz="1200" dirty="0" smtClean="0"/>
              <a:t> A, Hay N, </a:t>
            </a:r>
            <a:r>
              <a:rPr lang="en-US" sz="1200" dirty="0" err="1" smtClean="0"/>
              <a:t>Platanias</a:t>
            </a:r>
            <a:r>
              <a:rPr lang="en-US" sz="1200" dirty="0" smtClean="0"/>
              <a:t> LC. </a:t>
            </a:r>
            <a:r>
              <a:rPr lang="en-US" sz="1200" dirty="0" err="1" smtClean="0"/>
              <a:t>Statin</a:t>
            </a:r>
            <a:r>
              <a:rPr lang="en-US" sz="1200" dirty="0" smtClean="0"/>
              <a:t>-dependent suppression of the Akt/mammalian target of </a:t>
            </a:r>
            <a:r>
              <a:rPr lang="en-US" sz="1200" dirty="0" err="1" smtClean="0"/>
              <a:t>rapamycin</a:t>
            </a:r>
            <a:r>
              <a:rPr lang="en-US" sz="1200" dirty="0" smtClean="0"/>
              <a:t> signaling cascade and programmed cell death 4 up-regulation in renal cell carcinoma. </a:t>
            </a:r>
            <a:r>
              <a:rPr lang="en-US" sz="1200" dirty="0" err="1" smtClean="0"/>
              <a:t>Clin</a:t>
            </a:r>
            <a:r>
              <a:rPr lang="en-US" sz="1200" dirty="0" smtClean="0"/>
              <a:t> Cancer Res 2008; 14(14):4640-9.</a:t>
            </a:r>
          </a:p>
          <a:p>
            <a:r>
              <a:rPr lang="en-US" sz="1200" dirty="0" smtClean="0"/>
              <a:t>21.	</a:t>
            </a:r>
            <a:r>
              <a:rPr lang="en-US" sz="1200" dirty="0" err="1" smtClean="0"/>
              <a:t>Kamat</a:t>
            </a:r>
            <a:r>
              <a:rPr lang="en-US" sz="1200" dirty="0" smtClean="0"/>
              <a:t> AM, </a:t>
            </a:r>
            <a:r>
              <a:rPr lang="en-US" sz="1200" dirty="0" err="1" smtClean="0"/>
              <a:t>Nelkin</a:t>
            </a:r>
            <a:r>
              <a:rPr lang="en-US" sz="1200" dirty="0" smtClean="0"/>
              <a:t> GM. </a:t>
            </a:r>
            <a:r>
              <a:rPr lang="en-US" sz="1200" dirty="0" err="1" smtClean="0"/>
              <a:t>Atorvastatin</a:t>
            </a:r>
            <a:r>
              <a:rPr lang="en-US" sz="1200" dirty="0" smtClean="0"/>
              <a:t>: a potential </a:t>
            </a:r>
            <a:r>
              <a:rPr lang="en-US" sz="1200" dirty="0" err="1" smtClean="0"/>
              <a:t>chemopreventive</a:t>
            </a:r>
            <a:r>
              <a:rPr lang="en-US" sz="1200" dirty="0" smtClean="0"/>
              <a:t> agent in bladder cancer. Urology 2005; 66(6):1209-12.</a:t>
            </a:r>
          </a:p>
          <a:p>
            <a:pPr>
              <a:buNone/>
            </a:pPr>
            <a:endParaRPr lang="en-US" sz="1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Team</a:t>
            </a:r>
            <a:endParaRPr lang="en-US" dirty="0"/>
          </a:p>
        </p:txBody>
      </p:sp>
      <p:sp>
        <p:nvSpPr>
          <p:cNvPr id="6" name="Content Placeholder 5"/>
          <p:cNvSpPr>
            <a:spLocks noGrp="1"/>
          </p:cNvSpPr>
          <p:nvPr>
            <p:ph sz="half" idx="2"/>
          </p:nvPr>
        </p:nvSpPr>
        <p:spPr/>
        <p:txBody>
          <a:bodyPr/>
          <a:lstStyle/>
          <a:p>
            <a:pPr>
              <a:buNone/>
            </a:pPr>
            <a:r>
              <a:rPr lang="en-US" dirty="0" smtClean="0"/>
              <a:t>Dr Teresa Coleman</a:t>
            </a:r>
          </a:p>
          <a:p>
            <a:pPr>
              <a:buNone/>
            </a:pPr>
            <a:r>
              <a:rPr lang="en-US" dirty="0" smtClean="0"/>
              <a:t>Dr Martha </a:t>
            </a:r>
            <a:r>
              <a:rPr lang="en-US" dirty="0" err="1" smtClean="0"/>
              <a:t>Terris</a:t>
            </a:r>
            <a:endParaRPr lang="en-US" dirty="0" smtClean="0"/>
          </a:p>
          <a:p>
            <a:pPr>
              <a:buNone/>
            </a:pPr>
            <a:r>
              <a:rPr lang="en-US" smtClean="0"/>
              <a:t>Ms </a:t>
            </a:r>
            <a:r>
              <a:rPr lang="en-US" smtClean="0"/>
              <a:t>Mary Ann </a:t>
            </a:r>
            <a:r>
              <a:rPr lang="en-US" dirty="0" smtClean="0"/>
              <a:t>Parks , RN</a:t>
            </a:r>
          </a:p>
          <a:p>
            <a:pPr>
              <a:buNone/>
            </a:pPr>
            <a:r>
              <a:rPr lang="en-US" dirty="0" smtClean="0"/>
              <a:t>Dr Judith </a:t>
            </a:r>
            <a:r>
              <a:rPr lang="en-US" dirty="0" err="1" smtClean="0"/>
              <a:t>Giri</a:t>
            </a:r>
            <a:endParaRPr lang="en-US" dirty="0" smtClean="0"/>
          </a:p>
          <a:p>
            <a:pPr>
              <a:buNone/>
            </a:pPr>
            <a:r>
              <a:rPr lang="en-US" dirty="0" smtClean="0"/>
              <a:t>Dr </a:t>
            </a:r>
            <a:r>
              <a:rPr lang="en-US" dirty="0" err="1" smtClean="0"/>
              <a:t>Somnath</a:t>
            </a:r>
            <a:r>
              <a:rPr lang="en-US" dirty="0" smtClean="0"/>
              <a:t> </a:t>
            </a:r>
            <a:r>
              <a:rPr lang="en-US" dirty="0" err="1" smtClean="0"/>
              <a:t>Shenoy</a:t>
            </a:r>
            <a:r>
              <a:rPr lang="en-US" dirty="0" smtClean="0"/>
              <a:t> </a:t>
            </a:r>
            <a:endParaRPr lang="en-US" dirty="0"/>
          </a:p>
        </p:txBody>
      </p:sp>
      <p:sp>
        <p:nvSpPr>
          <p:cNvPr id="7" name="Text Placeholder 6"/>
          <p:cNvSpPr>
            <a:spLocks noGrp="1"/>
          </p:cNvSpPr>
          <p:nvPr>
            <p:ph type="body" sz="quarter" idx="3"/>
          </p:nvPr>
        </p:nvSpPr>
        <p:spPr/>
        <p:txBody>
          <a:bodyPr/>
          <a:lstStyle/>
          <a:p>
            <a:r>
              <a:rPr lang="en-US" dirty="0" smtClean="0"/>
              <a:t>Dr </a:t>
            </a:r>
            <a:r>
              <a:rPr lang="en-US" dirty="0" err="1" smtClean="0"/>
              <a:t>Shenoy’s</a:t>
            </a:r>
            <a:r>
              <a:rPr lang="en-US" dirty="0" smtClean="0"/>
              <a:t> Lab</a:t>
            </a:r>
            <a:endParaRPr lang="en-US" dirty="0"/>
          </a:p>
        </p:txBody>
      </p:sp>
      <p:sp>
        <p:nvSpPr>
          <p:cNvPr id="8" name="Content Placeholder 7"/>
          <p:cNvSpPr>
            <a:spLocks noGrp="1"/>
          </p:cNvSpPr>
          <p:nvPr>
            <p:ph sz="quarter" idx="4"/>
          </p:nvPr>
        </p:nvSpPr>
        <p:spPr/>
        <p:txBody>
          <a:bodyPr>
            <a:normAutofit lnSpcReduction="10000"/>
          </a:bodyPr>
          <a:lstStyle/>
          <a:p>
            <a:pPr>
              <a:buNone/>
            </a:pPr>
            <a:r>
              <a:rPr lang="en-US" dirty="0" smtClean="0">
                <a:solidFill>
                  <a:srgbClr val="FF0000"/>
                </a:solidFill>
              </a:rPr>
              <a:t>Thomas </a:t>
            </a:r>
            <a:r>
              <a:rPr lang="en-US" dirty="0" err="1" smtClean="0">
                <a:solidFill>
                  <a:srgbClr val="FF0000"/>
                </a:solidFill>
              </a:rPr>
              <a:t>Kochuparambil</a:t>
            </a:r>
            <a:endParaRPr lang="en-US" dirty="0" smtClean="0">
              <a:solidFill>
                <a:srgbClr val="FF0000"/>
              </a:solidFill>
            </a:endParaRPr>
          </a:p>
          <a:p>
            <a:pPr>
              <a:buNone/>
            </a:pPr>
            <a:r>
              <a:rPr lang="en-US" dirty="0" err="1" smtClean="0">
                <a:solidFill>
                  <a:srgbClr val="FF0000"/>
                </a:solidFill>
              </a:rPr>
              <a:t>Belal</a:t>
            </a:r>
            <a:r>
              <a:rPr lang="en-US" dirty="0" smtClean="0">
                <a:solidFill>
                  <a:srgbClr val="FF0000"/>
                </a:solidFill>
              </a:rPr>
              <a:t> Al-</a:t>
            </a:r>
            <a:r>
              <a:rPr lang="en-US" dirty="0" err="1" smtClean="0">
                <a:solidFill>
                  <a:srgbClr val="FF0000"/>
                </a:solidFill>
              </a:rPr>
              <a:t>Husein</a:t>
            </a:r>
            <a:endParaRPr lang="en-US" dirty="0" smtClean="0">
              <a:solidFill>
                <a:srgbClr val="FF0000"/>
              </a:solidFill>
            </a:endParaRPr>
          </a:p>
          <a:p>
            <a:pPr>
              <a:buNone/>
            </a:pPr>
            <a:r>
              <a:rPr lang="en-US" dirty="0" smtClean="0">
                <a:solidFill>
                  <a:srgbClr val="FF0000"/>
                </a:solidFill>
              </a:rPr>
              <a:t>Anna </a:t>
            </a:r>
            <a:r>
              <a:rPr lang="en-US" dirty="0" err="1" smtClean="0">
                <a:solidFill>
                  <a:srgbClr val="FF0000"/>
                </a:solidFill>
              </a:rPr>
              <a:t>Goc</a:t>
            </a:r>
            <a:endParaRPr lang="en-US" dirty="0" smtClean="0">
              <a:solidFill>
                <a:srgbClr val="FF0000"/>
              </a:solidFill>
            </a:endParaRPr>
          </a:p>
          <a:p>
            <a:pPr>
              <a:buNone/>
            </a:pPr>
            <a:r>
              <a:rPr lang="en-US" dirty="0" err="1" smtClean="0"/>
              <a:t>Mrunal</a:t>
            </a:r>
            <a:r>
              <a:rPr lang="en-US" dirty="0" smtClean="0"/>
              <a:t> </a:t>
            </a:r>
            <a:r>
              <a:rPr lang="en-US" dirty="0" err="1" smtClean="0"/>
              <a:t>Choudhary</a:t>
            </a:r>
            <a:endParaRPr lang="en-US" dirty="0" smtClean="0"/>
          </a:p>
          <a:p>
            <a:pPr>
              <a:buNone/>
            </a:pPr>
            <a:r>
              <a:rPr lang="en-US" dirty="0" err="1" smtClean="0"/>
              <a:t>Junxiu</a:t>
            </a:r>
            <a:r>
              <a:rPr lang="en-US" dirty="0" smtClean="0"/>
              <a:t> Liu </a:t>
            </a:r>
          </a:p>
          <a:p>
            <a:pPr>
              <a:buNone/>
            </a:pPr>
            <a:r>
              <a:rPr lang="en-US" dirty="0" err="1" smtClean="0"/>
              <a:t>Sahar</a:t>
            </a:r>
            <a:r>
              <a:rPr lang="en-US" dirty="0" smtClean="0"/>
              <a:t> </a:t>
            </a:r>
            <a:r>
              <a:rPr lang="en-US" dirty="0" err="1" smtClean="0"/>
              <a:t>Sulaiman</a:t>
            </a:r>
            <a:endParaRPr lang="en-US" dirty="0" smtClean="0"/>
          </a:p>
          <a:p>
            <a:pPr>
              <a:buNone/>
            </a:pPr>
            <a:r>
              <a:rPr lang="en-US" dirty="0" smtClean="0"/>
              <a:t>Ahmed </a:t>
            </a:r>
            <a:r>
              <a:rPr lang="en-US" dirty="0" err="1" smtClean="0"/>
              <a:t>Alhusban</a:t>
            </a:r>
            <a:endParaRPr lang="en-US" dirty="0" smtClean="0"/>
          </a:p>
          <a:p>
            <a:pPr>
              <a:buNone/>
            </a:pPr>
            <a:r>
              <a:rPr lang="en-US" dirty="0" smtClean="0"/>
              <a:t>Diana </a:t>
            </a:r>
            <a:r>
              <a:rPr lang="en-US" dirty="0" err="1" smtClean="0"/>
              <a:t>Houng</a:t>
            </a:r>
            <a:endParaRPr lang="en-US" dirty="0" smtClean="0"/>
          </a:p>
          <a:p>
            <a:pPr>
              <a:buNone/>
            </a:pPr>
            <a:r>
              <a:rPr lang="en-US" dirty="0" err="1" smtClean="0"/>
              <a:t>Rahul</a:t>
            </a: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Thank You !</a:t>
            </a:r>
            <a:br>
              <a:rPr lang="en-US" dirty="0" smtClean="0"/>
            </a:br>
            <a:r>
              <a:rPr lang="en-US" dirty="0" smtClean="0"/>
              <a:t/>
            </a:r>
            <a:br>
              <a:rPr lang="en-US" dirty="0" smtClean="0"/>
            </a:br>
            <a:r>
              <a:rPr lang="en-US" dirty="0" smtClean="0"/>
              <a:t>Questions ?</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STATIN’S</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000000"/>
                </a:solidFill>
              </a:rPr>
              <a:t> </a:t>
            </a:r>
            <a:r>
              <a:rPr lang="en-US" dirty="0" smtClean="0"/>
              <a:t>Statins are a class of medication that inhibits HMG-</a:t>
            </a:r>
            <a:r>
              <a:rPr lang="en-US" dirty="0" err="1" smtClean="0"/>
              <a:t>CoA</a:t>
            </a:r>
            <a:r>
              <a:rPr lang="en-US" dirty="0" smtClean="0"/>
              <a:t> </a:t>
            </a:r>
            <a:r>
              <a:rPr lang="en-US" dirty="0" err="1" smtClean="0"/>
              <a:t>reductase</a:t>
            </a:r>
            <a:r>
              <a:rPr lang="en-US" dirty="0" smtClean="0"/>
              <a:t>, which catalyses the rate limiting step in cholesterol synthesis.</a:t>
            </a:r>
          </a:p>
          <a:p>
            <a:r>
              <a:rPr lang="en-US" dirty="0" smtClean="0"/>
              <a:t> They are the second most prescribed therapeutic drug class in the United States after analgesics.</a:t>
            </a:r>
          </a:p>
          <a:p>
            <a:pPr algn="just"/>
            <a:r>
              <a:rPr lang="en-US" dirty="0" smtClean="0"/>
              <a:t>National Health and Nutrition Exam Survey estimates that 57.9% of older adults (men &gt;or=50 years and women &gt;or=60 years), or 33,547 000  Americans are taking a </a:t>
            </a:r>
            <a:r>
              <a:rPr lang="en-US" dirty="0" err="1" smtClean="0"/>
              <a:t>statin</a:t>
            </a:r>
            <a:r>
              <a:rPr lang="en-US"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PATHWAYS</a:t>
            </a:r>
            <a:endParaRPr lang="en-US" dirty="0"/>
          </a:p>
        </p:txBody>
      </p:sp>
      <p:pic>
        <p:nvPicPr>
          <p:cNvPr id="4" name="Picture 77" descr="Poster GRD"/>
          <p:cNvPicPr>
            <a:picLocks noGrp="1" noChangeAspect="1" noChangeArrowheads="1"/>
          </p:cNvPicPr>
          <p:nvPr>
            <p:ph idx="1"/>
          </p:nvPr>
        </p:nvPicPr>
        <p:blipFill>
          <a:blip r:embed="rId2" cstate="print"/>
          <a:srcRect/>
          <a:stretch>
            <a:fillRect/>
          </a:stretch>
        </p:blipFill>
        <p:spPr bwMode="auto">
          <a:xfrm>
            <a:off x="1066800" y="1752600"/>
            <a:ext cx="7086600" cy="4191000"/>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Akt </a:t>
            </a:r>
            <a:r>
              <a:rPr lang="en-US" smtClean="0"/>
              <a:t>Signaling Pathway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Akt is central to many signaling pathways and is</a:t>
            </a:r>
          </a:p>
          <a:p>
            <a:pPr>
              <a:buNone/>
            </a:pPr>
            <a:r>
              <a:rPr lang="en-US" dirty="0" smtClean="0"/>
              <a:t>a known mediator of many functions of cancer</a:t>
            </a:r>
          </a:p>
          <a:p>
            <a:pPr>
              <a:buNone/>
            </a:pPr>
            <a:r>
              <a:rPr lang="en-US" dirty="0" smtClean="0"/>
              <a:t>cells . Our study has indicated that Akt activation</a:t>
            </a:r>
          </a:p>
          <a:p>
            <a:pPr>
              <a:buNone/>
            </a:pPr>
            <a:r>
              <a:rPr lang="en-US" dirty="0" smtClean="0"/>
              <a:t>results in enhanced </a:t>
            </a:r>
            <a:r>
              <a:rPr lang="en-US" dirty="0" err="1" smtClean="0"/>
              <a:t>tumorgenicity</a:t>
            </a:r>
            <a:r>
              <a:rPr lang="en-US" dirty="0" smtClean="0"/>
              <a:t> of prostate</a:t>
            </a:r>
          </a:p>
          <a:p>
            <a:pPr algn="just">
              <a:buNone/>
            </a:pPr>
            <a:r>
              <a:rPr lang="en-US" dirty="0" smtClean="0"/>
              <a:t>cancer cells (</a:t>
            </a:r>
            <a:r>
              <a:rPr lang="en-US" dirty="0" err="1" smtClean="0"/>
              <a:t>Goc</a:t>
            </a:r>
            <a:r>
              <a:rPr lang="en-US" dirty="0" smtClean="0"/>
              <a:t> A, Al </a:t>
            </a:r>
            <a:r>
              <a:rPr lang="en-US" dirty="0" err="1" smtClean="0"/>
              <a:t>Husein</a:t>
            </a:r>
            <a:r>
              <a:rPr lang="en-US" dirty="0" smtClean="0"/>
              <a:t> BH, </a:t>
            </a:r>
            <a:r>
              <a:rPr lang="en-US" dirty="0" err="1" smtClean="0"/>
              <a:t>Kochuparambil</a:t>
            </a:r>
            <a:r>
              <a:rPr lang="en-US" dirty="0" smtClean="0"/>
              <a:t> ST, </a:t>
            </a:r>
            <a:r>
              <a:rPr lang="en-US" dirty="0" err="1" smtClean="0"/>
              <a:t>Shenoy</a:t>
            </a:r>
            <a:r>
              <a:rPr lang="en-US" dirty="0" smtClean="0"/>
              <a:t> PR;  communicated).</a:t>
            </a:r>
          </a:p>
          <a:p>
            <a:pPr algn="just"/>
            <a:r>
              <a:rPr lang="en-US" dirty="0" smtClean="0"/>
              <a:t>Hence we sought to determine whether</a:t>
            </a:r>
          </a:p>
          <a:p>
            <a:pPr algn="just">
              <a:buNone/>
            </a:pPr>
            <a:r>
              <a:rPr lang="en-US" dirty="0" smtClean="0"/>
              <a:t>treatment with simvastatin will have any effect on</a:t>
            </a:r>
          </a:p>
          <a:p>
            <a:pPr algn="just">
              <a:buNone/>
            </a:pPr>
            <a:r>
              <a:rPr lang="en-US" dirty="0" smtClean="0"/>
              <a:t>phosphorylation and activity of Akt.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381000"/>
          <a:ext cx="8229600" cy="574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685800"/>
          <a:ext cx="8229600" cy="5440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2742</TotalTime>
  <Words>2213</Words>
  <Application>Microsoft Office PowerPoint</Application>
  <PresentationFormat>On-screen Show (4:3)</PresentationFormat>
  <Paragraphs>499</Paragraphs>
  <Slides>43</Slides>
  <Notes>7</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   Simvastatin and Prostate Cancer: Biochemical Changes and Clinical Implication </vt:lpstr>
      <vt:lpstr>Background</vt:lpstr>
      <vt:lpstr>Summary of four clinical studies that associated statins with reduced risk of advanced prostate cancer</vt:lpstr>
      <vt:lpstr> Prostate cancer and PSA among Statin users in the Finnish trial  </vt:lpstr>
      <vt:lpstr>STATIN’S</vt:lpstr>
      <vt:lpstr>PATHWAYS</vt:lpstr>
      <vt:lpstr>Akt Signaling Pathway  </vt:lpstr>
      <vt:lpstr>Slide 8</vt:lpstr>
      <vt:lpstr>Slide 9</vt:lpstr>
      <vt:lpstr>Cholesterol Independent Effect</vt:lpstr>
      <vt:lpstr>Bio Chemical Analysis</vt:lpstr>
      <vt:lpstr>Slide 12</vt:lpstr>
      <vt:lpstr> Simvastatin treatment inhibits Akt pathway in human prostate cancer cells</vt:lpstr>
      <vt:lpstr>Slide 14</vt:lpstr>
      <vt:lpstr>Migration Assay</vt:lpstr>
      <vt:lpstr>Invasion Assay</vt:lpstr>
      <vt:lpstr>Doubling Time &amp;Proliferation Assay </vt:lpstr>
      <vt:lpstr>Slide 18</vt:lpstr>
      <vt:lpstr>Slide 19</vt:lpstr>
      <vt:lpstr>Simvastatin inhibits PC3 cell proliferation</vt:lpstr>
      <vt:lpstr>Apoptosis /Cell Viability </vt:lpstr>
      <vt:lpstr>Slide 22</vt:lpstr>
      <vt:lpstr>Simvastatin induces Apoptosis in PC3 cells</vt:lpstr>
      <vt:lpstr>Slide 24</vt:lpstr>
      <vt:lpstr>Myr Akt Transfection</vt:lpstr>
      <vt:lpstr>Transfection with Adenovirus</vt:lpstr>
      <vt:lpstr>Foci Assay</vt:lpstr>
      <vt:lpstr>Slide 28</vt:lpstr>
      <vt:lpstr>Simvastatin inhibited colony formation by PC3 cells is rescued by expression with constitutively active Akt (myr Akt)</vt:lpstr>
      <vt:lpstr>Slide 30</vt:lpstr>
      <vt:lpstr>Tumor Xenograft.</vt:lpstr>
      <vt:lpstr>Slide 32</vt:lpstr>
      <vt:lpstr>Tumor Tissue p Akt &amp; PSA level.</vt:lpstr>
      <vt:lpstr>Simvastatin inhibits growth of PC3 tumor xenograft in nude mice</vt:lpstr>
      <vt:lpstr>Slide 35</vt:lpstr>
      <vt:lpstr>Clinical Trial – Future Direction</vt:lpstr>
      <vt:lpstr>Basic Science-Future Directions  (Currently underway in our Lab )</vt:lpstr>
      <vt:lpstr>Translational Research</vt:lpstr>
      <vt:lpstr>From Bench to Clinic</vt:lpstr>
      <vt:lpstr>Reference</vt:lpstr>
      <vt:lpstr>Reference….</vt:lpstr>
      <vt:lpstr>Team</vt:lpstr>
      <vt:lpstr>Thank You !  Questions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Simvastatin and Prostate Cancer: Biochemical Changes and Clinical Implication</dc:title>
  <dc:creator>Thomas</dc:creator>
  <cp:lastModifiedBy>Thomas</cp:lastModifiedBy>
  <cp:revision>90</cp:revision>
  <dcterms:created xsi:type="dcterms:W3CDTF">2010-09-11T20:32:46Z</dcterms:created>
  <dcterms:modified xsi:type="dcterms:W3CDTF">2010-09-15T21:29:40Z</dcterms:modified>
</cp:coreProperties>
</file>