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2" r:id="rId16"/>
    <p:sldId id="273" r:id="rId17"/>
    <p:sldId id="270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7" r:id="rId26"/>
    <p:sldId id="281" r:id="rId27"/>
    <p:sldId id="282" r:id="rId28"/>
    <p:sldId id="290" r:id="rId29"/>
    <p:sldId id="283" r:id="rId30"/>
    <p:sldId id="284" r:id="rId31"/>
    <p:sldId id="285" r:id="rId32"/>
    <p:sldId id="286" r:id="rId33"/>
    <p:sldId id="288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D47E2-AA77-4331-AAFF-A9CBEA8361DA}" type="datetimeFigureOut">
              <a:rPr lang="en-US" smtClean="0"/>
              <a:t>10/20/2010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29940C-0A23-4FF0-922D-5EE11F223AA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2A8A7-1510-4791-8484-53615950377A}" type="datetimeFigureOut">
              <a:rPr lang="en-US" smtClean="0"/>
              <a:t>10/20/2010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596D9-209B-4AB7-BD39-AB01B4EFC8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2A8A7-1510-4791-8484-53615950377A}" type="datetimeFigureOut">
              <a:rPr lang="en-US" smtClean="0"/>
              <a:t>10/20/2010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596D9-209B-4AB7-BD39-AB01B4EFC8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2A8A7-1510-4791-8484-53615950377A}" type="datetimeFigureOut">
              <a:rPr lang="en-US" smtClean="0"/>
              <a:t>10/20/2010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596D9-209B-4AB7-BD39-AB01B4EFC8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2A8A7-1510-4791-8484-53615950377A}" type="datetimeFigureOut">
              <a:rPr lang="en-US" smtClean="0"/>
              <a:t>10/20/2010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596D9-209B-4AB7-BD39-AB01B4EFC8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2A8A7-1510-4791-8484-53615950377A}" type="datetimeFigureOut">
              <a:rPr lang="en-US" smtClean="0"/>
              <a:t>10/20/2010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596D9-209B-4AB7-BD39-AB01B4EFC8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2A8A7-1510-4791-8484-53615950377A}" type="datetimeFigureOut">
              <a:rPr lang="en-US" smtClean="0"/>
              <a:t>10/20/2010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596D9-209B-4AB7-BD39-AB01B4EFC8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2A8A7-1510-4791-8484-53615950377A}" type="datetimeFigureOut">
              <a:rPr lang="en-US" smtClean="0"/>
              <a:t>10/20/2010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596D9-209B-4AB7-BD39-AB01B4EFC8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2A8A7-1510-4791-8484-53615950377A}" type="datetimeFigureOut">
              <a:rPr lang="en-US" smtClean="0"/>
              <a:t>10/20/2010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596D9-209B-4AB7-BD39-AB01B4EFC8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2A8A7-1510-4791-8484-53615950377A}" type="datetimeFigureOut">
              <a:rPr lang="en-US" smtClean="0"/>
              <a:t>10/20/2010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596D9-209B-4AB7-BD39-AB01B4EFC8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2A8A7-1510-4791-8484-53615950377A}" type="datetimeFigureOut">
              <a:rPr lang="en-US" smtClean="0"/>
              <a:t>10/20/2010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596D9-209B-4AB7-BD39-AB01B4EFC8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2A8A7-1510-4791-8484-53615950377A}" type="datetimeFigureOut">
              <a:rPr lang="en-US" smtClean="0"/>
              <a:t>10/20/2010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596D9-209B-4AB7-BD39-AB01B4EFC8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12A8A7-1510-4791-8484-53615950377A}" type="datetimeFigureOut">
              <a:rPr lang="en-US" smtClean="0"/>
              <a:t>10/20/2010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596D9-209B-4AB7-BD39-AB01B4EFC83B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1752600"/>
            <a:ext cx="6908800" cy="2514600"/>
          </a:xfrm>
        </p:spPr>
        <p:txBody>
          <a:bodyPr>
            <a:normAutofit/>
          </a:bodyPr>
          <a:lstStyle/>
          <a:p>
            <a:r>
              <a:rPr lang="en-US" dirty="0"/>
              <a:t>Non-Hodgkin’s </a:t>
            </a:r>
            <a:r>
              <a:rPr lang="en-US" dirty="0" smtClean="0"/>
              <a:t>Lymphoma</a:t>
            </a:r>
            <a:br>
              <a:rPr lang="en-US" dirty="0" smtClean="0"/>
            </a:br>
            <a:r>
              <a:rPr lang="en-US" sz="3200" dirty="0" smtClean="0"/>
              <a:t>Thomas </a:t>
            </a:r>
            <a:r>
              <a:rPr lang="en-US" sz="3200" dirty="0" err="1" smtClean="0"/>
              <a:t>Kochuparambil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10/20/10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/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Clinical Features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85800" y="1981200"/>
            <a:ext cx="8183563" cy="4114800"/>
          </a:xfrm>
          <a:prstGeom prst="rect">
            <a:avLst/>
          </a:prstGeom>
          <a:noFill/>
          <a:ln/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Lymphadenopathy may fluctuate or spontaneously remit, especially in low-grade lymphomas.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 symptoms more common in high-grade lymphomas.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Hematogenous spread of disease, with no predictable pattern.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685800" y="304800"/>
            <a:ext cx="7772400" cy="1143000"/>
          </a:xfrm>
          <a:prstGeom prst="rect">
            <a:avLst/>
          </a:prstGeom>
          <a:noFill/>
          <a:ln/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Epidemiology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152400" y="1295400"/>
            <a:ext cx="8991600" cy="4953000"/>
          </a:xfrm>
          <a:prstGeom prst="rect">
            <a:avLst/>
          </a:prstGeom>
          <a:noFill/>
          <a:ln/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Indolent lymphomas are rare in young people and increase in incidence with age.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Large cell lymphoma  is less age related, and is among most common cancers affecting the young.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Burkitt’s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lymphoblastic lymphoma are common in adolescents.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AIDS patients develop aggressive, high grade lymphomas.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/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Clinical Features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/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Classic lymphoma: arises in lymph node or bone marrow.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Extranodal primary more common in    high-grade lymphoma.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Waldeyer’s ring involvement frequent in  GI lymphomas.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/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Staging Workup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/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CBC, chemistries, urinalysis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CT scans of chest, abdomen and pelvis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Bone marrow biopsy and aspirate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(Lumbar puncture)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AIDS lymphoma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 cell lymphoblastic lymphoma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High grade lymphoma with positive marrow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533400" y="609600"/>
            <a:ext cx="7772400" cy="1143000"/>
          </a:xfrm>
          <a:prstGeom prst="rect">
            <a:avLst/>
          </a:prstGeom>
          <a:noFill/>
          <a:ln/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Diagnosis of NHL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85800" y="1905000"/>
            <a:ext cx="7772400" cy="4114800"/>
          </a:xfrm>
          <a:prstGeom prst="rect">
            <a:avLst/>
          </a:prstGeom>
          <a:noFill/>
          <a:ln/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Chromosome changes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14;18 translocation in follicular lymphoma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bcl-2</a:t>
            </a: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oncogene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t(8;14), t(2;8), t(8;22) in Burkitt’s lymphoma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c-myc</a:t>
            </a: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oncogene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t(11;14) in mantle cell lymphoma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cyclin D1</a:t>
            </a: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gene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762000" y="609600"/>
            <a:ext cx="7772400" cy="1143000"/>
          </a:xfrm>
          <a:prstGeom prst="rect">
            <a:avLst/>
          </a:prstGeom>
          <a:noFill/>
          <a:ln/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Staging Workup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762000" y="1981200"/>
            <a:ext cx="7772400" cy="4114800"/>
          </a:xfrm>
          <a:prstGeom prst="rect">
            <a:avLst/>
          </a:prstGeom>
          <a:noFill/>
          <a:ln/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CBC, chemistries, urinalysis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CT scans of chest, abdomen and pelvis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Bone marrow biopsy and aspirate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(Lumbar puncture)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AIDS lymphoma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 cell lymphoblastic lymphoma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High grade lymphoma with positive marrow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6"/>
          <p:cNvSpPr txBox="1">
            <a:spLocks noChangeArrowheads="1"/>
          </p:cNvSpPr>
          <p:nvPr/>
        </p:nvSpPr>
        <p:spPr>
          <a:xfrm>
            <a:off x="723900" y="304800"/>
            <a:ext cx="77724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Diagnosis of NHL</a:t>
            </a:r>
          </a:p>
        </p:txBody>
      </p:sp>
      <p:sp>
        <p:nvSpPr>
          <p:cNvPr id="3" name="Rectangle 1027"/>
          <p:cNvSpPr txBox="1">
            <a:spLocks noChangeArrowheads="1"/>
          </p:cNvSpPr>
          <p:nvPr/>
        </p:nvSpPr>
        <p:spPr>
          <a:xfrm>
            <a:off x="0" y="1447800"/>
            <a:ext cx="9410700" cy="50292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Excisional biopsy is preferred to show nodal architecture (follicular vs diffuse).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Immunohistochemistry to confirm cells are lymphoid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LCA (leukocyte common antigen)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Monoclonal staining with Ig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k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or Ig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l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Flow cytometry: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CD 19, CD20 for B cell lymphomas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CD 3, CD 4, CD8 for T cell lymphomas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838200" y="609600"/>
            <a:ext cx="7772400" cy="1143000"/>
          </a:xfrm>
          <a:prstGeom prst="rect">
            <a:avLst/>
          </a:prstGeom>
          <a:noFill/>
          <a:ln/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Staging: Ann Arbor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838200" y="1981200"/>
            <a:ext cx="7772400" cy="4114800"/>
          </a:xfrm>
          <a:prstGeom prst="rect">
            <a:avLst/>
          </a:prstGeom>
          <a:noFill/>
          <a:ln/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I.   1 lymph node region or structure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II.  &gt;1 lymph node region or structure, same side of diaphragm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III. Both sides of diaphragm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IV. Extranodal sites beyond “E” designation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subscripts: A, B, E, 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762000" y="609600"/>
            <a:ext cx="7772400" cy="1143000"/>
          </a:xfrm>
          <a:prstGeom prst="rect">
            <a:avLst/>
          </a:prstGeom>
          <a:noFill/>
          <a:ln/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Treatment Options:</a:t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Indolent lymphomas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762000" y="1981200"/>
            <a:ext cx="7772400" cy="4495800"/>
          </a:xfrm>
          <a:prstGeom prst="rect">
            <a:avLst/>
          </a:prstGeom>
          <a:noFill/>
          <a:ln/>
        </p:spPr>
        <p:txBody>
          <a:bodyPr/>
          <a:lstStyle/>
          <a:p>
            <a:pPr marL="342900" lvl="0" indent="-342900">
              <a:spcBef>
                <a:spcPct val="20000"/>
              </a:spcBef>
            </a:pPr>
            <a:r>
              <a:rPr lang="en-US" sz="3200" b="1" dirty="0" smtClean="0"/>
              <a:t>Diffuse well-differentiated lymphocytic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3200" b="1" dirty="0" smtClean="0"/>
              <a:t>Nodular poorly differentiated lymphocytic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10-15% in Stage I or II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potentially curable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local radiotherapy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85-90% Stage III or IV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incurable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treatment does not prolong survival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50"/>
          <p:cNvSpPr txBox="1">
            <a:spLocks noChangeArrowheads="1"/>
          </p:cNvSpPr>
          <p:nvPr/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/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Reasons to Treat in  </a:t>
            </a:r>
            <a:b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Advanced Indolent Lymphomas</a:t>
            </a:r>
          </a:p>
        </p:txBody>
      </p:sp>
      <p:sp>
        <p:nvSpPr>
          <p:cNvPr id="3" name="Rectangle 2051"/>
          <p:cNvSpPr txBox="1">
            <a:spLocks noChangeArrowheads="1"/>
          </p:cNvSpPr>
          <p:nvPr/>
        </p:nvSpPr>
        <p:spPr>
          <a:xfrm>
            <a:off x="1714500" y="2324100"/>
            <a:ext cx="6134100" cy="4114800"/>
          </a:xfrm>
          <a:prstGeom prst="rect">
            <a:avLst/>
          </a:prstGeom>
          <a:noFill/>
          <a:ln/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Constitutional symptoms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Anatomic obstruction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Organ dysfunction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Cosmetic considerations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Painful lymph nodes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Cytopenias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-457200" y="609600"/>
            <a:ext cx="9772650" cy="1143000"/>
          </a:xfrm>
          <a:prstGeom prst="rect">
            <a:avLst/>
          </a:prstGeom>
          <a:noFill/>
          <a:ln/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Non-Hodgkin’s Lymphoma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733425" y="2133600"/>
            <a:ext cx="7772400" cy="4114800"/>
          </a:xfrm>
          <a:prstGeom prst="rect">
            <a:avLst/>
          </a:prstGeom>
          <a:noFill/>
          <a:ln/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6th most common cause of cancer death in United States.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Increasing in incidence and mortality.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Since 1970, the incidence of lymphoma has almost doubled.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50"/>
          <p:cNvSpPr txBox="1">
            <a:spLocks noChangeArrowheads="1"/>
          </p:cNvSpPr>
          <p:nvPr/>
        </p:nvSpPr>
        <p:spPr>
          <a:xfrm>
            <a:off x="762000" y="609600"/>
            <a:ext cx="7772400" cy="1143000"/>
          </a:xfrm>
          <a:prstGeom prst="rect">
            <a:avLst/>
          </a:prstGeom>
          <a:noFill/>
          <a:ln/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Treatment Options in</a:t>
            </a:r>
            <a:b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Advanced Indolent Lymphomas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2051"/>
          <p:cNvSpPr txBox="1">
            <a:spLocks noChangeArrowheads="1"/>
          </p:cNvSpPr>
          <p:nvPr/>
        </p:nvSpPr>
        <p:spPr>
          <a:xfrm>
            <a:off x="762000" y="1981200"/>
            <a:ext cx="7772400" cy="4114800"/>
          </a:xfrm>
          <a:prstGeom prst="rect">
            <a:avLst/>
          </a:prstGeom>
          <a:noFill/>
          <a:ln/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Observation only.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Radiotherapy to site of problem.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Systemic chemotherapy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oral agents: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chlorambucil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prednisone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IV agents: CHOP, COP,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fludarabine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2-CDA.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Antibody against CD20: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Rituxan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Bexxar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Zevalin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Stem cell or bone marrow transplant.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381000" y="609600"/>
            <a:ext cx="7772400" cy="1143000"/>
          </a:xfrm>
          <a:prstGeom prst="rect">
            <a:avLst/>
          </a:prstGeom>
          <a:noFill/>
          <a:ln/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CHOP Chemotherapy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1427163" y="2051050"/>
            <a:ext cx="6859587" cy="4114800"/>
          </a:xfrm>
          <a:prstGeom prst="rect">
            <a:avLst/>
          </a:prstGeom>
          <a:noFill/>
          <a:ln/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yclophosphamide (Cytoxan)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ydroxydaunorubicin (Adriamycin)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ncovin (vincristine)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rednisone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50"/>
          <p:cNvSpPr txBox="1">
            <a:spLocks noChangeArrowheads="1"/>
          </p:cNvSpPr>
          <p:nvPr/>
        </p:nvSpPr>
        <p:spPr>
          <a:xfrm>
            <a:off x="838200" y="609600"/>
            <a:ext cx="7772400" cy="1143000"/>
          </a:xfrm>
          <a:prstGeom prst="rect">
            <a:avLst/>
          </a:prstGeom>
          <a:noFill/>
          <a:ln/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Treatment Options:</a:t>
            </a:r>
            <a:br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Aggressive Lymphomas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2051"/>
          <p:cNvSpPr txBox="1">
            <a:spLocks noChangeArrowheads="1"/>
          </p:cNvSpPr>
          <p:nvPr/>
        </p:nvSpPr>
        <p:spPr>
          <a:xfrm>
            <a:off x="838200" y="1981200"/>
            <a:ext cx="7772400" cy="4114800"/>
          </a:xfrm>
          <a:prstGeom prst="rect">
            <a:avLst/>
          </a:prstGeom>
          <a:noFill/>
          <a:ln/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Aggressive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Diffuse large cell lymphoma, large cell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anaplastic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lymphoma, peripheral T cell lymphoma.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Very Aggressive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Burkitt’s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lymphoma and lymphoblastic lymphoma.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838200" y="609600"/>
            <a:ext cx="7772400" cy="1143000"/>
          </a:xfrm>
          <a:prstGeom prst="rect">
            <a:avLst/>
          </a:prstGeom>
          <a:noFill/>
          <a:ln/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Treatment Options for Early Stage Aggressive Lymphomas</a:t>
            </a: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838200" y="1981200"/>
            <a:ext cx="7772400" cy="4114800"/>
          </a:xfrm>
          <a:prstGeom prst="rect">
            <a:avLst/>
          </a:prstGeom>
          <a:noFill/>
          <a:ln/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Often in Stage I or II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potentially curable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disseminates through bloodstream early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must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use systemic chemotherapy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CHOP x 6 cycles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CHOP x 3 cycles followed by radiotherapy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6"/>
          <p:cNvSpPr txBox="1">
            <a:spLocks noChangeArrowheads="1"/>
          </p:cNvSpPr>
          <p:nvPr/>
        </p:nvSpPr>
        <p:spPr>
          <a:xfrm>
            <a:off x="762000" y="609600"/>
            <a:ext cx="7772400" cy="1143000"/>
          </a:xfrm>
          <a:prstGeom prst="rect">
            <a:avLst/>
          </a:prstGeom>
          <a:noFill/>
          <a:ln/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Treatment Options for Advanced Stage Aggressive Lymphomas</a:t>
            </a:r>
            <a:endParaRPr kumimoji="0" lang="en-US" sz="4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1027"/>
          <p:cNvSpPr txBox="1">
            <a:spLocks noChangeArrowheads="1"/>
          </p:cNvSpPr>
          <p:nvPr/>
        </p:nvSpPr>
        <p:spPr>
          <a:xfrm>
            <a:off x="762000" y="1981200"/>
            <a:ext cx="7772400" cy="4114800"/>
          </a:xfrm>
          <a:prstGeom prst="rect">
            <a:avLst/>
          </a:prstGeom>
          <a:noFill/>
          <a:ln/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Systemic chemotherapy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CHOP (±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Rituxan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for over 70 age group)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±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Intrathecal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chemotherapy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AIDS patients and CNS involvement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± Radiotherapy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Spinal cord compression, bulky disease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R-CHOP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French group ‘GELA’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Randomized trial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399 pts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Elderly (higher risk pts)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CHOP x 8 +/- </a:t>
            </a:r>
            <a:r>
              <a:rPr lang="en-US" dirty="0" err="1" smtClean="0"/>
              <a:t>Rituximab</a:t>
            </a: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 Improved results with addition of ‘</a:t>
            </a:r>
            <a:r>
              <a:rPr lang="en-US" dirty="0" err="1" smtClean="0"/>
              <a:t>Rituxaimab</a:t>
            </a:r>
            <a:r>
              <a:rPr lang="en-US" dirty="0" smtClean="0"/>
              <a:t>’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 smtClean="0"/>
              <a:t>       RR 63%</a:t>
            </a:r>
            <a:r>
              <a:rPr lang="en-US" dirty="0" smtClean="0">
                <a:sym typeface="Wingdings" pitchFamily="2" charset="2"/>
              </a:rPr>
              <a:t> 75%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 smtClean="0">
                <a:sym typeface="Wingdings" pitchFamily="2" charset="2"/>
              </a:rPr>
              <a:t>       2yr EFS 38%57%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 smtClean="0">
                <a:sym typeface="Wingdings" pitchFamily="2" charset="2"/>
              </a:rPr>
              <a:t>       2 yr OS 57%70%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dirty="0" smtClean="0">
              <a:sym typeface="Wingdings" pitchFamily="2" charset="2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dirty="0" smtClean="0">
                <a:sym typeface="Wingdings" pitchFamily="2" charset="2"/>
              </a:rPr>
              <a:t>(</a:t>
            </a:r>
            <a:r>
              <a:rPr lang="en-US" sz="2400" dirty="0" err="1" smtClean="0">
                <a:sym typeface="Wingdings" pitchFamily="2" charset="2"/>
              </a:rPr>
              <a:t>Coiffier</a:t>
            </a:r>
            <a:r>
              <a:rPr lang="en-US" sz="2400" dirty="0" smtClean="0">
                <a:sym typeface="Wingdings" pitchFamily="2" charset="2"/>
              </a:rPr>
              <a:t> B; N Eng J Med 2002:346:235)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 smtClean="0">
                <a:sym typeface="Wingdings" pitchFamily="2" charset="2"/>
              </a:rPr>
              <a:t>     </a:t>
            </a:r>
            <a:endParaRPr lang="en-US" dirty="0" smtClean="0"/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6477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Lymphoblastic Lymphoma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533400" y="1828800"/>
            <a:ext cx="8382000" cy="4114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 cell malignancy.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Male adolescents.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Mediastinal mass.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 cell variant of T cell acute lymphoblastic leukemia.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Prognosis improving with intensive ALL regimens.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3810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Burkitt’s Lymphoma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19100" y="1752600"/>
            <a:ext cx="8496300" cy="4114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African variety: jaw tumor, strongly linked to Epstein-Barr Virus infection.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 U.S., about 50% EBV infection.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May present as abdominal mass.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Most rapidly growing human tumor.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Typical chromosome abnormality: 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c-</a:t>
            </a:r>
            <a:r>
              <a:rPr kumimoji="0" lang="en-US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myc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oncogene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linked to one of the immunoglobulin genes.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CHOP alone is not sufficient</a:t>
            </a:r>
          </a:p>
          <a:p>
            <a:pPr>
              <a:buFontTx/>
              <a:buChar char="-"/>
            </a:pPr>
            <a:r>
              <a:rPr lang="en-US" dirty="0" smtClean="0"/>
              <a:t>CAL GB 9251</a:t>
            </a:r>
          </a:p>
          <a:p>
            <a:pPr>
              <a:buFontTx/>
              <a:buChar char="-"/>
            </a:pPr>
            <a:r>
              <a:rPr lang="en-US" dirty="0" smtClean="0"/>
              <a:t>CODOX M</a:t>
            </a:r>
          </a:p>
          <a:p>
            <a:pPr>
              <a:buFontTx/>
              <a:buChar char="-"/>
            </a:pPr>
            <a:r>
              <a:rPr lang="en-US" dirty="0" smtClean="0"/>
              <a:t>EPOCH</a:t>
            </a:r>
          </a:p>
          <a:p>
            <a:pPr>
              <a:buFontTx/>
              <a:buChar char="-"/>
            </a:pPr>
            <a:r>
              <a:rPr lang="en-US" dirty="0" smtClean="0"/>
              <a:t>HYPER CVAD with alternating </a:t>
            </a:r>
            <a:r>
              <a:rPr lang="en-US" dirty="0" err="1" smtClean="0"/>
              <a:t>Mx</a:t>
            </a:r>
            <a:r>
              <a:rPr lang="en-US" dirty="0" smtClean="0"/>
              <a:t> + R</a:t>
            </a:r>
          </a:p>
          <a:p>
            <a:pPr>
              <a:buFontTx/>
              <a:buChar char="-"/>
            </a:pPr>
            <a:r>
              <a:rPr lang="en-US" dirty="0" err="1" smtClean="0"/>
              <a:t>Tumorlysis</a:t>
            </a:r>
            <a:r>
              <a:rPr lang="en-US" dirty="0" smtClean="0"/>
              <a:t> Syndrome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-</a:t>
            </a:r>
            <a:r>
              <a:rPr lang="en-US" dirty="0" err="1" smtClean="0"/>
              <a:t>Resburicase</a:t>
            </a:r>
            <a:r>
              <a:rPr lang="en-US" dirty="0" smtClean="0"/>
              <a:t>: </a:t>
            </a:r>
            <a:r>
              <a:rPr lang="en-US" dirty="0"/>
              <a:t> recombinant version of a </a:t>
            </a:r>
            <a:r>
              <a:rPr lang="en-US" dirty="0" err="1"/>
              <a:t>urate</a:t>
            </a:r>
            <a:r>
              <a:rPr lang="en-US" dirty="0"/>
              <a:t> </a:t>
            </a:r>
            <a:r>
              <a:rPr lang="en-US" dirty="0" err="1"/>
              <a:t>oxidase</a:t>
            </a:r>
            <a:r>
              <a:rPr lang="en-US" dirty="0"/>
              <a:t> enzyme </a:t>
            </a:r>
            <a:endParaRPr lang="en-US" dirty="0" smtClean="0"/>
          </a:p>
          <a:p>
            <a:pPr>
              <a:buFontTx/>
              <a:buChar char="-"/>
            </a:pP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6"/>
          <p:cNvSpPr txBox="1">
            <a:spLocks noChangeArrowheads="1"/>
          </p:cNvSpPr>
          <p:nvPr/>
        </p:nvSpPr>
        <p:spPr>
          <a:xfrm>
            <a:off x="685800" y="914400"/>
            <a:ext cx="77724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Mycosis Fungoides</a:t>
            </a:r>
          </a:p>
        </p:txBody>
      </p:sp>
      <p:sp>
        <p:nvSpPr>
          <p:cNvPr id="3" name="Rectangle 1027"/>
          <p:cNvSpPr txBox="1">
            <a:spLocks noChangeArrowheads="1"/>
          </p:cNvSpPr>
          <p:nvPr/>
        </p:nvSpPr>
        <p:spPr>
          <a:xfrm>
            <a:off x="914400" y="2228850"/>
            <a:ext cx="7772400" cy="28956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Malignancy of helper T cells.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Affinity for skin.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Can be treated with electron beam radiation, ultraviolet light, or topical alkylating agents.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85800" y="533400"/>
            <a:ext cx="7772400" cy="1143000"/>
          </a:xfrm>
          <a:prstGeom prst="rect">
            <a:avLst/>
          </a:prstGeom>
          <a:noFill/>
          <a:ln/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Types of Lymphoma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371600" y="1676400"/>
            <a:ext cx="6896100" cy="4114800"/>
          </a:xfrm>
          <a:prstGeom prst="rect">
            <a:avLst/>
          </a:prstGeom>
          <a:noFill/>
          <a:ln/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Indolent (low grade)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Life expectancy in years, untreated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85-90% present in Stage III or IV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Incurable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Intermediate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Aggressive (high grade)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Life expectancy in weeks, untreated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Potentially curable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6"/>
          <p:cNvSpPr txBox="1">
            <a:spLocks noChangeArrowheads="1"/>
          </p:cNvSpPr>
          <p:nvPr/>
        </p:nvSpPr>
        <p:spPr>
          <a:xfrm>
            <a:off x="8382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Adult T Cell</a:t>
            </a:r>
            <a:b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Leukemia-Lymphoma</a:t>
            </a:r>
          </a:p>
        </p:txBody>
      </p:sp>
      <p:sp>
        <p:nvSpPr>
          <p:cNvPr id="3" name="Rectangle 1027"/>
          <p:cNvSpPr txBox="1">
            <a:spLocks noChangeArrowheads="1"/>
          </p:cNvSpPr>
          <p:nvPr/>
        </p:nvSpPr>
        <p:spPr>
          <a:xfrm>
            <a:off x="876300" y="2209800"/>
            <a:ext cx="7772400" cy="4114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Associated with HTLV-I infection.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Caribbean, southeastern U.S.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Hepatosplenomegaly, leukocytosis, lymphadenopathy, skin involvement, lytic lesions of bone, hypercalcemia.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May respond to AZT and interferon.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3810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AIDS Lymphoma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800100" y="2057400"/>
            <a:ext cx="7772400" cy="3352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Aggressive lymphomas of B cell origin.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Burkitt’s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Burkitt’s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-like, and large cell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immunoblastic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Treatment often limited by immune compromise of the patient.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Prognosis improved with HAART therapy.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6"/>
          <p:cNvSpPr txBox="1">
            <a:spLocks noChangeArrowheads="1"/>
          </p:cNvSpPr>
          <p:nvPr/>
        </p:nvSpPr>
        <p:spPr>
          <a:xfrm>
            <a:off x="7620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MALT Lymphoma</a:t>
            </a:r>
          </a:p>
        </p:txBody>
      </p:sp>
      <p:sp>
        <p:nvSpPr>
          <p:cNvPr id="3" name="Rectangle 1027"/>
          <p:cNvSpPr txBox="1">
            <a:spLocks noChangeArrowheads="1"/>
          </p:cNvSpPr>
          <p:nvPr/>
        </p:nvSpPr>
        <p:spPr>
          <a:xfrm>
            <a:off x="762000" y="1981200"/>
            <a:ext cx="7772400" cy="4114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ucosa-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ssociated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ymphoid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issue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Chronic infection of the stomach by 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Helicobacter pylori.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Localized to the stomach, indolent course.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Can be cured in many cases by antibiotics against 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H. pylori.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 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Classification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r>
              <a:rPr lang="en-US" dirty="0" err="1" smtClean="0"/>
              <a:t>Rappaport</a:t>
            </a:r>
            <a:r>
              <a:rPr lang="en-US" dirty="0" smtClean="0"/>
              <a:t> Classification</a:t>
            </a:r>
          </a:p>
          <a:p>
            <a:r>
              <a:rPr lang="en-US" dirty="0"/>
              <a:t>Kiel and </a:t>
            </a:r>
            <a:r>
              <a:rPr lang="en-US" dirty="0" err="1"/>
              <a:t>Lukes</a:t>
            </a:r>
            <a:r>
              <a:rPr lang="en-US" dirty="0"/>
              <a:t> &amp; Collins </a:t>
            </a:r>
            <a:r>
              <a:rPr lang="en-US" dirty="0" smtClean="0"/>
              <a:t>Classification</a:t>
            </a:r>
          </a:p>
          <a:p>
            <a:r>
              <a:rPr lang="en-US" dirty="0"/>
              <a:t>Working </a:t>
            </a:r>
            <a:r>
              <a:rPr lang="en-US" dirty="0" smtClean="0"/>
              <a:t>Formulation</a:t>
            </a:r>
          </a:p>
          <a:p>
            <a:r>
              <a:rPr lang="en-US" dirty="0" smtClean="0"/>
              <a:t>REAL</a:t>
            </a:r>
          </a:p>
          <a:p>
            <a:r>
              <a:rPr lang="en-US" dirty="0" smtClean="0"/>
              <a:t>WHO </a:t>
            </a:r>
            <a:r>
              <a:rPr lang="en-US" dirty="0"/>
              <a:t>Classification </a:t>
            </a:r>
            <a:endParaRPr lang="en-US" dirty="0" smtClean="0"/>
          </a:p>
          <a:p>
            <a:pPr>
              <a:buNone/>
            </a:pPr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WHO- B Cell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05400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sz="3800" b="1" dirty="0" smtClean="0"/>
              <a:t>Precursor </a:t>
            </a:r>
            <a:r>
              <a:rPr lang="en-US" sz="3800" b="1" dirty="0"/>
              <a:t>B-cell </a:t>
            </a:r>
            <a:r>
              <a:rPr lang="en-US" sz="3800" b="1" dirty="0" smtClean="0"/>
              <a:t>neoplasm</a:t>
            </a:r>
          </a:p>
          <a:p>
            <a:pPr>
              <a:buNone/>
            </a:pPr>
            <a:r>
              <a:rPr lang="en-US" sz="3800" dirty="0" smtClean="0"/>
              <a:t>Precursor </a:t>
            </a:r>
            <a:r>
              <a:rPr lang="en-US" sz="3800" dirty="0"/>
              <a:t>B-lymphoblastic </a:t>
            </a:r>
            <a:r>
              <a:rPr lang="en-US" sz="3800" dirty="0" smtClean="0"/>
              <a:t>leukemia/lymphoma</a:t>
            </a:r>
          </a:p>
          <a:p>
            <a:pPr>
              <a:buNone/>
            </a:pPr>
            <a:endParaRPr lang="en-US" sz="3800" dirty="0"/>
          </a:p>
          <a:p>
            <a:pPr>
              <a:buNone/>
            </a:pPr>
            <a:r>
              <a:rPr lang="en-US" sz="3800" b="1" dirty="0" smtClean="0"/>
              <a:t>Mature </a:t>
            </a:r>
            <a:r>
              <a:rPr lang="en-US" sz="3800" b="1" dirty="0"/>
              <a:t>(peripheral) B-cell </a:t>
            </a:r>
            <a:r>
              <a:rPr lang="en-US" sz="3800" b="1" dirty="0" err="1"/>
              <a:t>neoplasms</a:t>
            </a:r>
            <a:endParaRPr lang="en-US" sz="3800" dirty="0"/>
          </a:p>
          <a:p>
            <a:pPr>
              <a:buNone/>
            </a:pPr>
            <a:r>
              <a:rPr lang="en-US" sz="3800" dirty="0"/>
              <a:t>B-cell chronic lymphocytic leukemia / small lymphocytic lymphoma</a:t>
            </a:r>
          </a:p>
          <a:p>
            <a:pPr>
              <a:buNone/>
            </a:pPr>
            <a:r>
              <a:rPr lang="en-US" sz="3800" dirty="0"/>
              <a:t>B-cell </a:t>
            </a:r>
            <a:r>
              <a:rPr lang="en-US" sz="3800" dirty="0" err="1"/>
              <a:t>prolymphocytic</a:t>
            </a:r>
            <a:r>
              <a:rPr lang="en-US" sz="3800" dirty="0"/>
              <a:t> leukemia</a:t>
            </a:r>
          </a:p>
          <a:p>
            <a:pPr>
              <a:buNone/>
            </a:pPr>
            <a:r>
              <a:rPr lang="en-US" sz="3800" dirty="0" err="1"/>
              <a:t>Lymphoplasmacytic</a:t>
            </a:r>
            <a:r>
              <a:rPr lang="en-US" sz="3800" dirty="0"/>
              <a:t> lymphoma</a:t>
            </a:r>
          </a:p>
          <a:p>
            <a:pPr>
              <a:buNone/>
            </a:pPr>
            <a:r>
              <a:rPr lang="en-US" sz="3800" dirty="0" err="1"/>
              <a:t>Splenic</a:t>
            </a:r>
            <a:r>
              <a:rPr lang="en-US" sz="3800" dirty="0"/>
              <a:t> marginal zone B-cell lymphoma (+/- villous lymphocytes)</a:t>
            </a:r>
          </a:p>
          <a:p>
            <a:pPr>
              <a:buNone/>
            </a:pPr>
            <a:r>
              <a:rPr lang="en-US" sz="3800" dirty="0"/>
              <a:t>Hairy cell </a:t>
            </a:r>
            <a:r>
              <a:rPr lang="en-US" sz="3800" dirty="0" err="1"/>
              <a:t>leuekmia</a:t>
            </a:r>
            <a:endParaRPr lang="en-US" sz="3800" dirty="0"/>
          </a:p>
          <a:p>
            <a:pPr>
              <a:buNone/>
            </a:pPr>
            <a:r>
              <a:rPr lang="en-US" sz="3800" dirty="0"/>
              <a:t>Plasma cell myeloma/</a:t>
            </a:r>
            <a:r>
              <a:rPr lang="en-US" sz="3800" dirty="0" err="1"/>
              <a:t>plasmacytoma</a:t>
            </a:r>
            <a:endParaRPr lang="en-US" sz="3800" dirty="0"/>
          </a:p>
          <a:p>
            <a:pPr>
              <a:buNone/>
            </a:pPr>
            <a:r>
              <a:rPr lang="en-US" sz="3800" dirty="0" err="1"/>
              <a:t>Extranodal</a:t>
            </a:r>
            <a:r>
              <a:rPr lang="en-US" sz="3800" dirty="0"/>
              <a:t> marginal zone B-cell lymphoma of mucosa-associated lymphoid tissue type</a:t>
            </a:r>
          </a:p>
          <a:p>
            <a:pPr>
              <a:buNone/>
            </a:pPr>
            <a:r>
              <a:rPr lang="en-US" sz="3800" dirty="0"/>
              <a:t>Nodal marginal zone lymphoma (+/- </a:t>
            </a:r>
            <a:r>
              <a:rPr lang="en-US" sz="3800" dirty="0" err="1"/>
              <a:t>monocytoid</a:t>
            </a:r>
            <a:r>
              <a:rPr lang="en-US" sz="3800" dirty="0"/>
              <a:t> B-cells)</a:t>
            </a:r>
          </a:p>
          <a:p>
            <a:pPr>
              <a:buNone/>
            </a:pPr>
            <a:r>
              <a:rPr lang="en-US" sz="3800" dirty="0"/>
              <a:t>Follicle center lymphoma, </a:t>
            </a:r>
            <a:r>
              <a:rPr lang="en-US" sz="3800" dirty="0" smtClean="0"/>
              <a:t>follicular,</a:t>
            </a:r>
          </a:p>
          <a:p>
            <a:pPr>
              <a:buNone/>
            </a:pPr>
            <a:r>
              <a:rPr lang="en-US" sz="3800" dirty="0" smtClean="0"/>
              <a:t>Mantle </a:t>
            </a:r>
            <a:r>
              <a:rPr lang="en-US" sz="3800" dirty="0"/>
              <a:t>cell lymphoma</a:t>
            </a:r>
          </a:p>
          <a:p>
            <a:pPr>
              <a:buNone/>
            </a:pPr>
            <a:r>
              <a:rPr lang="en-US" sz="3800" dirty="0"/>
              <a:t>Diffuse large cell B-cell lymphoma</a:t>
            </a:r>
            <a:br>
              <a:rPr lang="en-US" sz="3800" dirty="0"/>
            </a:br>
            <a:r>
              <a:rPr lang="en-US" sz="3800" dirty="0"/>
              <a:t>• </a:t>
            </a:r>
            <a:r>
              <a:rPr lang="en-US" sz="3800" dirty="0" err="1"/>
              <a:t>Mediastinal</a:t>
            </a:r>
            <a:r>
              <a:rPr lang="en-US" sz="3800" dirty="0"/>
              <a:t> large B-cell lymphoma</a:t>
            </a:r>
            <a:br>
              <a:rPr lang="en-US" sz="3800" dirty="0"/>
            </a:br>
            <a:r>
              <a:rPr lang="en-US" sz="3800" dirty="0"/>
              <a:t>• Primary effusion lymphoma</a:t>
            </a:r>
          </a:p>
          <a:p>
            <a:pPr>
              <a:buNone/>
            </a:pPr>
            <a:r>
              <a:rPr lang="en-US" sz="3800" dirty="0" err="1"/>
              <a:t>Burkitt's</a:t>
            </a:r>
            <a:r>
              <a:rPr lang="en-US" sz="3800" dirty="0"/>
              <a:t> lymphoma/</a:t>
            </a:r>
            <a:r>
              <a:rPr lang="en-US" sz="3800" dirty="0" err="1"/>
              <a:t>Burkitt's</a:t>
            </a:r>
            <a:r>
              <a:rPr lang="en-US" sz="3800" dirty="0"/>
              <a:t> cell </a:t>
            </a:r>
            <a:r>
              <a:rPr lang="en-US" sz="3800" dirty="0" smtClean="0"/>
              <a:t>leukemia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WHO-T Cell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791200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endParaRPr lang="en-US" sz="3800" dirty="0" smtClean="0"/>
          </a:p>
          <a:p>
            <a:pPr>
              <a:buNone/>
            </a:pPr>
            <a:r>
              <a:rPr lang="en-US" sz="3800" dirty="0" smtClean="0"/>
              <a:t> </a:t>
            </a:r>
            <a:r>
              <a:rPr lang="en-US" sz="3800" b="1" dirty="0" smtClean="0"/>
              <a:t>Precursor T cell neoplasm:</a:t>
            </a:r>
          </a:p>
          <a:p>
            <a:r>
              <a:rPr lang="en-US" sz="3800" dirty="0" smtClean="0"/>
              <a:t>Precursor T-lymphoblastic lymphoma/leukemia</a:t>
            </a:r>
          </a:p>
          <a:p>
            <a:r>
              <a:rPr lang="en-US" sz="3800" dirty="0" smtClean="0"/>
              <a:t>  </a:t>
            </a:r>
            <a:r>
              <a:rPr lang="en-US" sz="3800" dirty="0" err="1" smtClean="0"/>
              <a:t>Anaplastic</a:t>
            </a:r>
            <a:r>
              <a:rPr lang="en-US" sz="3800" dirty="0" smtClean="0"/>
              <a:t> large cell lymphoma, T/null cell, primary systemic type</a:t>
            </a:r>
          </a:p>
          <a:p>
            <a:pPr>
              <a:buNone/>
            </a:pPr>
            <a:endParaRPr lang="en-US" sz="3800" dirty="0"/>
          </a:p>
          <a:p>
            <a:pPr>
              <a:buNone/>
            </a:pPr>
            <a:r>
              <a:rPr lang="en-US" sz="3800" dirty="0" smtClean="0"/>
              <a:t> </a:t>
            </a:r>
            <a:r>
              <a:rPr lang="en-US" sz="3800" b="1" dirty="0" smtClean="0"/>
              <a:t>Mature (peripheral) T cell and NK-cell </a:t>
            </a:r>
            <a:r>
              <a:rPr lang="en-US" sz="3800" b="1" dirty="0" err="1" smtClean="0"/>
              <a:t>neoplasms</a:t>
            </a:r>
            <a:r>
              <a:rPr lang="en-US" sz="3800" dirty="0" smtClean="0"/>
              <a:t/>
            </a:r>
            <a:br>
              <a:rPr lang="en-US" sz="3800" dirty="0" smtClean="0"/>
            </a:br>
            <a:endParaRPr lang="en-US" sz="3800" dirty="0" smtClean="0"/>
          </a:p>
          <a:p>
            <a:r>
              <a:rPr lang="en-US" sz="3800" dirty="0" smtClean="0"/>
              <a:t>T cell </a:t>
            </a:r>
            <a:r>
              <a:rPr lang="en-US" sz="3800" dirty="0" err="1" smtClean="0"/>
              <a:t>prolymphocytic</a:t>
            </a:r>
            <a:r>
              <a:rPr lang="en-US" sz="3800" dirty="0" smtClean="0"/>
              <a:t> leukemia</a:t>
            </a:r>
          </a:p>
          <a:p>
            <a:r>
              <a:rPr lang="en-US" sz="3800" dirty="0" smtClean="0"/>
              <a:t>T-cell granular lymphocytic leukemia</a:t>
            </a:r>
          </a:p>
          <a:p>
            <a:r>
              <a:rPr lang="en-US" sz="3800" dirty="0" smtClean="0"/>
              <a:t>Aggressive NK-Cell leukemia</a:t>
            </a:r>
          </a:p>
          <a:p>
            <a:r>
              <a:rPr lang="en-US" sz="3800" dirty="0" smtClean="0"/>
              <a:t>Adult T cell lymphoma/leukemia (HTLV1+)</a:t>
            </a:r>
          </a:p>
          <a:p>
            <a:r>
              <a:rPr lang="en-US" sz="3800" dirty="0" err="1" smtClean="0"/>
              <a:t>Extranodal</a:t>
            </a:r>
            <a:r>
              <a:rPr lang="en-US" sz="3800" dirty="0" smtClean="0"/>
              <a:t> NK/T-cell lymphoma, nasal type</a:t>
            </a:r>
          </a:p>
          <a:p>
            <a:r>
              <a:rPr lang="en-US" sz="3800" dirty="0" err="1" smtClean="0"/>
              <a:t>Enteropathy</a:t>
            </a:r>
            <a:r>
              <a:rPr lang="en-US" sz="3800" dirty="0" smtClean="0"/>
              <a:t>-type T-cell lymphoma</a:t>
            </a:r>
          </a:p>
          <a:p>
            <a:r>
              <a:rPr lang="en-US" sz="3800" dirty="0" err="1" smtClean="0"/>
              <a:t>Hepatosplenic</a:t>
            </a:r>
            <a:r>
              <a:rPr lang="en-US" sz="3800" dirty="0" smtClean="0"/>
              <a:t> gamma-delta T-cell lymphoma</a:t>
            </a:r>
          </a:p>
          <a:p>
            <a:r>
              <a:rPr lang="en-US" sz="3800" dirty="0" smtClean="0"/>
              <a:t>Subcutaneous </a:t>
            </a:r>
            <a:r>
              <a:rPr lang="en-US" sz="3800" dirty="0" err="1" smtClean="0"/>
              <a:t>panniculitis</a:t>
            </a:r>
            <a:r>
              <a:rPr lang="en-US" sz="3800" dirty="0" smtClean="0"/>
              <a:t>-like T-cell lymphoma</a:t>
            </a:r>
          </a:p>
          <a:p>
            <a:r>
              <a:rPr lang="en-US" sz="3800" dirty="0" smtClean="0"/>
              <a:t>Mycosis </a:t>
            </a:r>
            <a:r>
              <a:rPr lang="en-US" sz="3800" dirty="0" err="1" smtClean="0"/>
              <a:t>fungoides</a:t>
            </a:r>
            <a:r>
              <a:rPr lang="en-US" sz="3800" dirty="0" smtClean="0"/>
              <a:t>/</a:t>
            </a:r>
            <a:r>
              <a:rPr lang="en-US" sz="3800" dirty="0" err="1" smtClean="0"/>
              <a:t>Sézary's</a:t>
            </a:r>
            <a:r>
              <a:rPr lang="en-US" sz="3800" dirty="0" smtClean="0"/>
              <a:t> syndrome</a:t>
            </a:r>
          </a:p>
          <a:p>
            <a:r>
              <a:rPr lang="en-US" sz="3800" dirty="0" err="1" smtClean="0"/>
              <a:t>Anaplastic</a:t>
            </a:r>
            <a:r>
              <a:rPr lang="en-US" sz="3800" dirty="0" smtClean="0"/>
              <a:t> large cell lymphoma, T/null cell, primary </a:t>
            </a:r>
            <a:r>
              <a:rPr lang="en-US" sz="3800" dirty="0" err="1" smtClean="0"/>
              <a:t>cutaneous</a:t>
            </a:r>
            <a:r>
              <a:rPr lang="en-US" sz="3800" dirty="0" smtClean="0"/>
              <a:t> type</a:t>
            </a:r>
          </a:p>
          <a:p>
            <a:r>
              <a:rPr lang="en-US" sz="3800" dirty="0" smtClean="0"/>
              <a:t>Peripheral T cell lymphoma, not otherwise characterized</a:t>
            </a:r>
          </a:p>
          <a:p>
            <a:r>
              <a:rPr lang="en-US" sz="3800" dirty="0" err="1" smtClean="0"/>
              <a:t>Angioimmunoblastic</a:t>
            </a:r>
            <a:r>
              <a:rPr lang="en-US" sz="3800" dirty="0" smtClean="0"/>
              <a:t> T cell lymphoma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381000" y="457200"/>
            <a:ext cx="7772400" cy="1143000"/>
          </a:xfrm>
          <a:prstGeom prst="rect">
            <a:avLst/>
          </a:prstGeom>
          <a:noFill/>
          <a:ln/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Etiology of NHL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752600" y="1752600"/>
            <a:ext cx="6019800" cy="4114800"/>
          </a:xfrm>
          <a:prstGeom prst="rect">
            <a:avLst/>
          </a:prstGeom>
          <a:noFill/>
          <a:ln/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Immune suppression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congenital (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Wiskott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-Aldrich)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organ transplant (cyclosporine)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AIDS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increasing age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DNA repair defects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ataxia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telangiectasia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xeroderma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pigmentosum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952500" y="381000"/>
            <a:ext cx="7772400" cy="1008063"/>
          </a:xfrm>
          <a:prstGeom prst="rect">
            <a:avLst/>
          </a:prstGeom>
          <a:noFill/>
          <a:ln/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Etiology of NHL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76200" y="1581150"/>
            <a:ext cx="9544050" cy="4891088"/>
          </a:xfrm>
          <a:prstGeom prst="rect">
            <a:avLst/>
          </a:prstGeom>
          <a:noFill/>
          <a:ln/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1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Chronic inflammation and antigenic stimulation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1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Helicobacter pylori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inflammation, stomach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1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Chlamydia </a:t>
            </a:r>
            <a:r>
              <a:rPr kumimoji="0" lang="en-US" sz="28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psittaci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inflammation, ocular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adnexal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tissues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1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Sjögren’s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syndrome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1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Viral causes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1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EBV and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Burkitt’s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lymphoma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1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HTLV-I and T cell leukemia-lymphoma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1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HTLV-V and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cutaneous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 cell lymphoma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1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Hepatitis C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1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7620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Clinical Features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2171700" y="1828800"/>
            <a:ext cx="4991100" cy="4114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Lymphadenopathy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Cytopenias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Systemic symptoms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Hepatosplenomegaly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Fever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Night sweats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</TotalTime>
  <Words>1074</Words>
  <Application>Microsoft Office PowerPoint</Application>
  <PresentationFormat>On-screen Show (4:3)</PresentationFormat>
  <Paragraphs>238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Non-Hodgkin’s Lymphoma Thomas Kochuparambil 10/20/10</vt:lpstr>
      <vt:lpstr>Slide 2</vt:lpstr>
      <vt:lpstr>Slide 3</vt:lpstr>
      <vt:lpstr> Classification</vt:lpstr>
      <vt:lpstr>WHO- B Cell</vt:lpstr>
      <vt:lpstr>WHO-T Cell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R-CHOP</vt:lpstr>
      <vt:lpstr>Slide 26</vt:lpstr>
      <vt:lpstr>Slide 27</vt:lpstr>
      <vt:lpstr>Treatment</vt:lpstr>
      <vt:lpstr>Slide 29</vt:lpstr>
      <vt:lpstr>Slide 30</vt:lpstr>
      <vt:lpstr>Slide 31</vt:lpstr>
      <vt:lpstr>Slide 32</vt:lpstr>
      <vt:lpstr>THANK YOU 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Non-Hodgkin’s Lymphoma Thomas Kochuparambil 10/20/10</dc:title>
  <dc:creator>Thomas</dc:creator>
  <cp:lastModifiedBy>Thomas</cp:lastModifiedBy>
  <cp:revision>3</cp:revision>
  <dcterms:created xsi:type="dcterms:W3CDTF">2010-10-21T01:05:50Z</dcterms:created>
  <dcterms:modified xsi:type="dcterms:W3CDTF">2010-10-21T03:49:09Z</dcterms:modified>
</cp:coreProperties>
</file>