
<file path=[Content_Types].xml><?xml version="1.0" encoding="utf-8"?>
<Types xmlns="http://schemas.openxmlformats.org/package/2006/content-types">
  <Override PartName="/ppt/slides/slide17.xml" ContentType="application/vnd.openxmlformats-officedocument.presentationml.slide+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s/slide15.xml" ContentType="application/vnd.openxmlformats-officedocument.presentationml.slide+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Default Extension="gif" ContentType="image/gif"/>
  <Override PartName="/ppt/slides/slide19.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72" r:id="rId1"/>
  </p:sldMasterIdLst>
  <p:sldIdLst>
    <p:sldId id="256" r:id="rId2"/>
    <p:sldId id="257" r:id="rId3"/>
    <p:sldId id="258" r:id="rId4"/>
    <p:sldId id="259" r:id="rId5"/>
    <p:sldId id="260" r:id="rId6"/>
    <p:sldId id="263" r:id="rId7"/>
    <p:sldId id="261" r:id="rId8"/>
    <p:sldId id="275" r:id="rId9"/>
    <p:sldId id="276" r:id="rId10"/>
    <p:sldId id="277" r:id="rId11"/>
    <p:sldId id="264" r:id="rId12"/>
    <p:sldId id="272" r:id="rId13"/>
    <p:sldId id="266" r:id="rId14"/>
    <p:sldId id="268" r:id="rId15"/>
    <p:sldId id="270" r:id="rId16"/>
    <p:sldId id="280" r:id="rId17"/>
    <p:sldId id="281" r:id="rId18"/>
    <p:sldId id="273" r:id="rId19"/>
    <p:sldId id="27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p:cViewPr varScale="1">
        <p:scale>
          <a:sx n="89" d="100"/>
          <a:sy n="89" d="100"/>
        </p:scale>
        <p:origin x="-904"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7" Type="http://schemas.openxmlformats.org/officeDocument/2006/relationships/slide" Target="slides/slide6.xml"/><Relationship Id="rId1" Type="http://schemas.openxmlformats.org/officeDocument/2006/relationships/slideMaster" Target="slideMasters/slideMaster1.xml"/><Relationship Id="rId24" Type="http://schemas.openxmlformats.org/officeDocument/2006/relationships/theme" Target="theme/theme1.xml"/><Relationship Id="rId25" Type="http://schemas.openxmlformats.org/officeDocument/2006/relationships/tableStyles" Target="tableStyles.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14" Type="http://schemas.openxmlformats.org/officeDocument/2006/relationships/slide" Target="slides/slide13.xml"/><Relationship Id="rId23" Type="http://schemas.openxmlformats.org/officeDocument/2006/relationships/viewProps" Target="viewProps.xml"/><Relationship Id="rId4" Type="http://schemas.openxmlformats.org/officeDocument/2006/relationships/slide" Target="slides/slide3.xml"/><Relationship Id="rId11" Type="http://schemas.openxmlformats.org/officeDocument/2006/relationships/slide" Target="slides/slide10.xml"/><Relationship Id="rId6" Type="http://schemas.openxmlformats.org/officeDocument/2006/relationships/slide" Target="slides/slide5.xml"/><Relationship Id="rId16" Type="http://schemas.openxmlformats.org/officeDocument/2006/relationships/slide" Target="slides/slide15.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20" Type="http://schemas.openxmlformats.org/officeDocument/2006/relationships/slide" Target="slides/slide19.xml"/><Relationship Id="rId22" Type="http://schemas.openxmlformats.org/officeDocument/2006/relationships/presProps" Target="presProps.xml"/><Relationship Id="rId21" Type="http://schemas.openxmlformats.org/officeDocument/2006/relationships/printerSettings" Target="printerSettings/printerSettings1.bin"/><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CD67F7D-2CE2-4FD5-818C-F32925DA0409}" type="datetimeFigureOut">
              <a:rPr lang="en-US" smtClean="0"/>
              <a:pPr/>
              <a:t>3/29/11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DBFF3E8F-9AFB-44E2-9578-2782FA402609}"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D67F7D-2CE2-4FD5-818C-F32925DA0409}" type="datetimeFigureOut">
              <a:rPr lang="en-US" smtClean="0"/>
              <a:pPr/>
              <a:t>3/29/11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FF3E8F-9AFB-44E2-9578-2782FA40260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D67F7D-2CE2-4FD5-818C-F32925DA0409}" type="datetimeFigureOut">
              <a:rPr lang="en-US" smtClean="0"/>
              <a:pPr/>
              <a:t>3/29/11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FF3E8F-9AFB-44E2-9578-2782FA40260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CD67F7D-2CE2-4FD5-818C-F32925DA0409}" type="datetimeFigureOut">
              <a:rPr lang="en-US" smtClean="0"/>
              <a:pPr/>
              <a:t>3/29/11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FF3E8F-9AFB-44E2-9578-2782FA402609}"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CD67F7D-2CE2-4FD5-818C-F32925DA0409}" type="datetimeFigureOut">
              <a:rPr lang="en-US" smtClean="0"/>
              <a:pPr/>
              <a:t>3/29/11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DBFF3E8F-9AFB-44E2-9578-2782FA40260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CD67F7D-2CE2-4FD5-818C-F32925DA0409}" type="datetimeFigureOut">
              <a:rPr lang="en-US" smtClean="0"/>
              <a:pPr/>
              <a:t>3/29/11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FF3E8F-9AFB-44E2-9578-2782FA402609}"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CD67F7D-2CE2-4FD5-818C-F32925DA0409}" type="datetimeFigureOut">
              <a:rPr lang="en-US" smtClean="0"/>
              <a:pPr/>
              <a:t>3/29/11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FF3E8F-9AFB-44E2-9578-2782FA402609}"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CD67F7D-2CE2-4FD5-818C-F32925DA0409}" type="datetimeFigureOut">
              <a:rPr lang="en-US" smtClean="0"/>
              <a:pPr/>
              <a:t>3/29/11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FF3E8F-9AFB-44E2-9578-2782FA40260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D67F7D-2CE2-4FD5-818C-F32925DA0409}" type="datetimeFigureOut">
              <a:rPr lang="en-US" smtClean="0"/>
              <a:pPr/>
              <a:t>3/29/11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FF3E8F-9AFB-44E2-9578-2782FA40260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CD67F7D-2CE2-4FD5-818C-F32925DA0409}" type="datetimeFigureOut">
              <a:rPr lang="en-US" smtClean="0"/>
              <a:pPr/>
              <a:t>3/29/11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FF3E8F-9AFB-44E2-9578-2782FA402609}"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CD67F7D-2CE2-4FD5-818C-F32925DA0409}" type="datetimeFigureOut">
              <a:rPr lang="en-US" smtClean="0"/>
              <a:pPr/>
              <a:t>3/29/11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DBFF3E8F-9AFB-44E2-9578-2782FA402609}"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CD67F7D-2CE2-4FD5-818C-F32925DA0409}" type="datetimeFigureOut">
              <a:rPr lang="en-US" smtClean="0"/>
              <a:pPr/>
              <a:t>3/29/11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BFF3E8F-9AFB-44E2-9578-2782FA40260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4" Type="http://schemas.openxmlformats.org/officeDocument/2006/relationships/hyperlink" Target="http://www.uptodate.com/contents/etiologies-of-fever-of-unknown-origin-in-adults/abstract/18" TargetMode="External"/><Relationship Id="rId1" Type="http://schemas.openxmlformats.org/officeDocument/2006/relationships/slideLayout" Target="../slideLayouts/slideLayout2.xml"/><Relationship Id="rId2" Type="http://schemas.openxmlformats.org/officeDocument/2006/relationships/hyperlink" Target="http://www.uptodate.com/contents/etiologies-of-fever-of-unknown-origin-in-adults/abstract/7" TargetMode="External"/><Relationship Id="rId3" Type="http://schemas.openxmlformats.org/officeDocument/2006/relationships/hyperlink" Target="http://www.uptodate.com/contents/etiologies-of-fever-of-unknown-origin-in-adults/abstract/9" TargetMode="External"/><Relationship Id="rId5" Type="http://schemas.openxmlformats.org/officeDocument/2006/relationships/hyperlink" Target="http://www.uptodate.com/contents/approach-to-the-adult-with-fever-of-unknown-origin/abstract/9"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Fever of Unknown Origin</a:t>
            </a:r>
            <a:endParaRPr lang="en-US" dirty="0"/>
          </a:p>
        </p:txBody>
      </p:sp>
      <p:sp>
        <p:nvSpPr>
          <p:cNvPr id="4" name="Rectangle 3"/>
          <p:cNvSpPr>
            <a:spLocks noGrp="1" noChangeArrowheads="1"/>
          </p:cNvSpPr>
          <p:nvPr>
            <p:ph type="subTitle" idx="1"/>
          </p:nvPr>
        </p:nvSpPr>
        <p:spPr/>
        <p:txBody>
          <a:bodyPr>
            <a:normAutofit/>
          </a:bodyPr>
          <a:lstStyle/>
          <a:p>
            <a:pPr eaLnBrk="1" hangingPunct="1">
              <a:lnSpc>
                <a:spcPct val="90000"/>
              </a:lnSpc>
            </a:pPr>
            <a:r>
              <a:rPr lang="en-US" sz="2000" dirty="0" smtClean="0"/>
              <a:t>Medical College of Georgia, Dept. of Medicine</a:t>
            </a:r>
          </a:p>
          <a:p>
            <a:pPr eaLnBrk="1" hangingPunct="1">
              <a:lnSpc>
                <a:spcPct val="90000"/>
              </a:lnSpc>
            </a:pPr>
            <a:r>
              <a:rPr lang="en-US" sz="2000" dirty="0" smtClean="0"/>
              <a:t>March 29, 2011</a:t>
            </a:r>
          </a:p>
          <a:p>
            <a:pPr eaLnBrk="1" hangingPunct="1">
              <a:lnSpc>
                <a:spcPct val="90000"/>
              </a:lnSpc>
            </a:pPr>
            <a:r>
              <a:rPr lang="en-US" sz="2000" dirty="0" smtClean="0"/>
              <a:t>Interns: Lindsey Goldberg and </a:t>
            </a:r>
            <a:r>
              <a:rPr lang="en-US" sz="2000" dirty="0" err="1" smtClean="0"/>
              <a:t>Keerthi</a:t>
            </a:r>
            <a:r>
              <a:rPr lang="en-US" sz="2000" dirty="0" smtClean="0"/>
              <a:t> </a:t>
            </a:r>
            <a:r>
              <a:rPr lang="en-US" sz="2000" dirty="0" err="1" smtClean="0"/>
              <a:t>Rallapatti</a:t>
            </a:r>
            <a:endParaRPr lang="en-US" sz="2000" dirty="0" smtClean="0"/>
          </a:p>
          <a:p>
            <a:pPr eaLnBrk="1" hangingPunct="1">
              <a:lnSpc>
                <a:spcPct val="90000"/>
              </a:lnSpc>
            </a:pPr>
            <a:r>
              <a:rPr lang="en-US" sz="2000" dirty="0" smtClean="0"/>
              <a:t>Resident: Jamie Edwards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1143000"/>
          </a:xfrm>
        </p:spPr>
        <p:txBody>
          <a:bodyPr/>
          <a:lstStyle/>
          <a:p>
            <a:r>
              <a:rPr lang="en-US" dirty="0" smtClean="0"/>
              <a:t>Labs:</a:t>
            </a:r>
            <a:endParaRPr lang="en-US" dirty="0"/>
          </a:p>
        </p:txBody>
      </p:sp>
      <p:sp>
        <p:nvSpPr>
          <p:cNvPr id="3" name="Content Placeholder 2"/>
          <p:cNvSpPr>
            <a:spLocks noGrp="1"/>
          </p:cNvSpPr>
          <p:nvPr>
            <p:ph sz="quarter" idx="1"/>
          </p:nvPr>
        </p:nvSpPr>
        <p:spPr>
          <a:xfrm>
            <a:off x="914400" y="838200"/>
            <a:ext cx="7772400" cy="6172200"/>
          </a:xfrm>
        </p:spPr>
        <p:txBody>
          <a:bodyPr>
            <a:normAutofit fontScale="55000" lnSpcReduction="20000"/>
          </a:bodyPr>
          <a:lstStyle/>
          <a:p>
            <a:r>
              <a:rPr lang="en-US" dirty="0" smtClean="0"/>
              <a:t>Infectious work-up:</a:t>
            </a:r>
          </a:p>
          <a:p>
            <a:pPr lvl="1"/>
            <a:r>
              <a:rPr lang="en-US" dirty="0" smtClean="0"/>
              <a:t>Blood cultures and urine culture: No growth</a:t>
            </a:r>
          </a:p>
          <a:p>
            <a:pPr lvl="1"/>
            <a:r>
              <a:rPr lang="en-US" dirty="0" smtClean="0"/>
              <a:t>HIV negative</a:t>
            </a:r>
          </a:p>
          <a:p>
            <a:pPr lvl="1"/>
            <a:r>
              <a:rPr lang="en-US" dirty="0" err="1" smtClean="0"/>
              <a:t>Hep</a:t>
            </a:r>
            <a:r>
              <a:rPr lang="en-US" dirty="0" smtClean="0"/>
              <a:t> A, </a:t>
            </a:r>
            <a:r>
              <a:rPr lang="en-US" dirty="0" err="1" smtClean="0"/>
              <a:t>Hep</a:t>
            </a:r>
            <a:r>
              <a:rPr lang="en-US" dirty="0" smtClean="0"/>
              <a:t> B, and </a:t>
            </a:r>
            <a:r>
              <a:rPr lang="en-US" dirty="0" err="1" smtClean="0"/>
              <a:t>Hep</a:t>
            </a:r>
            <a:r>
              <a:rPr lang="en-US" dirty="0" smtClean="0"/>
              <a:t> C nonreactive/negative</a:t>
            </a:r>
          </a:p>
          <a:p>
            <a:pPr lvl="1"/>
            <a:r>
              <a:rPr lang="en-US" dirty="0" smtClean="0"/>
              <a:t>RPR nonreactive</a:t>
            </a:r>
          </a:p>
          <a:p>
            <a:pPr lvl="1"/>
            <a:r>
              <a:rPr lang="en-US" dirty="0" smtClean="0"/>
              <a:t>Malaria smear negative (no malarial forms)</a:t>
            </a:r>
          </a:p>
          <a:p>
            <a:pPr lvl="1"/>
            <a:r>
              <a:rPr lang="en-US" dirty="0" smtClean="0"/>
              <a:t>PPD negative</a:t>
            </a:r>
          </a:p>
          <a:p>
            <a:pPr lvl="1"/>
            <a:r>
              <a:rPr lang="en-US" dirty="0" smtClean="0"/>
              <a:t>EBV results indicated past infection, not current infection</a:t>
            </a:r>
          </a:p>
          <a:p>
            <a:pPr lvl="1"/>
            <a:r>
              <a:rPr lang="en-US" dirty="0" smtClean="0"/>
              <a:t>CMV negative (&lt;200)</a:t>
            </a:r>
          </a:p>
          <a:p>
            <a:pPr lvl="1"/>
            <a:r>
              <a:rPr lang="en-US" dirty="0" smtClean="0"/>
              <a:t>Serum Cryptococcus negative</a:t>
            </a:r>
          </a:p>
          <a:p>
            <a:pPr lvl="1"/>
            <a:r>
              <a:rPr lang="en-US" dirty="0" smtClean="0"/>
              <a:t>CRP elevated at 46.1</a:t>
            </a:r>
          </a:p>
          <a:p>
            <a:r>
              <a:rPr lang="en-US" dirty="0" smtClean="0"/>
              <a:t>Non-infectious Inflammatory diseases (NIID)</a:t>
            </a:r>
          </a:p>
          <a:p>
            <a:pPr lvl="1"/>
            <a:r>
              <a:rPr lang="en-US" dirty="0" smtClean="0"/>
              <a:t>Rheumatologic work-up:</a:t>
            </a:r>
          </a:p>
          <a:p>
            <a:pPr lvl="2"/>
            <a:r>
              <a:rPr lang="en-US" dirty="0" smtClean="0"/>
              <a:t>ANA negative</a:t>
            </a:r>
          </a:p>
          <a:p>
            <a:pPr lvl="2"/>
            <a:r>
              <a:rPr lang="en-US" dirty="0" smtClean="0"/>
              <a:t>RF within normal limits (3.1)</a:t>
            </a:r>
          </a:p>
          <a:p>
            <a:pPr lvl="2"/>
            <a:r>
              <a:rPr lang="en-US" dirty="0" smtClean="0"/>
              <a:t>Anti-CCP negative (&lt;8)</a:t>
            </a:r>
          </a:p>
          <a:p>
            <a:pPr lvl="2"/>
            <a:r>
              <a:rPr lang="en-US" dirty="0" smtClean="0"/>
              <a:t>CPK within normal limits (56)</a:t>
            </a:r>
          </a:p>
          <a:p>
            <a:pPr lvl="2"/>
            <a:r>
              <a:rPr lang="en-US" dirty="0" smtClean="0"/>
              <a:t>ESR within normal limits at 5</a:t>
            </a:r>
          </a:p>
          <a:p>
            <a:pPr lvl="2"/>
            <a:r>
              <a:rPr lang="en-US" dirty="0" smtClean="0"/>
              <a:t>CRP elevated at 46.1</a:t>
            </a:r>
          </a:p>
          <a:p>
            <a:pPr lvl="1"/>
            <a:r>
              <a:rPr lang="en-US" dirty="0" smtClean="0"/>
              <a:t>Endocrine: </a:t>
            </a:r>
          </a:p>
          <a:p>
            <a:pPr lvl="2"/>
            <a:r>
              <a:rPr lang="en-US" dirty="0" smtClean="0"/>
              <a:t>TSH and T4 within normal limits</a:t>
            </a:r>
          </a:p>
          <a:p>
            <a:r>
              <a:rPr lang="en-US" dirty="0" smtClean="0"/>
              <a:t>Malignancy:</a:t>
            </a:r>
          </a:p>
          <a:p>
            <a:pPr lvl="1"/>
            <a:r>
              <a:rPr lang="en-US" dirty="0" err="1" smtClean="0"/>
              <a:t>Hemoccult</a:t>
            </a:r>
            <a:r>
              <a:rPr lang="en-US" dirty="0" smtClean="0"/>
              <a:t> stool negative</a:t>
            </a:r>
          </a:p>
          <a:p>
            <a:pPr lvl="1"/>
            <a:r>
              <a:rPr lang="en-US" dirty="0" smtClean="0"/>
              <a:t>PSA not elevated</a:t>
            </a:r>
          </a:p>
          <a:p>
            <a:r>
              <a:rPr lang="en-US" dirty="0" smtClean="0"/>
              <a:t>Drug-induced fever: </a:t>
            </a:r>
          </a:p>
          <a:p>
            <a:pPr lvl="1"/>
            <a:r>
              <a:rPr lang="en-US" dirty="0" smtClean="0"/>
              <a:t>Discontinued all antibiotics on admission</a:t>
            </a:r>
          </a:p>
          <a:p>
            <a:pPr lvl="1"/>
            <a:r>
              <a:rPr lang="en-US" dirty="0" smtClean="0"/>
              <a:t>Did not restart Interferon</a:t>
            </a:r>
          </a:p>
          <a:p>
            <a:endParaRPr lang="en-US" dirty="0" smtClean="0"/>
          </a:p>
          <a:p>
            <a:pPr lvl="1">
              <a:buNone/>
            </a:pPr>
            <a:endParaRPr lang="en-US" dirty="0" smtClean="0"/>
          </a:p>
          <a:p>
            <a:pPr lvl="1"/>
            <a:endParaRPr lang="en-US" dirty="0" smtClean="0"/>
          </a:p>
          <a:p>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Fever of Unknown Origin: </a:t>
            </a:r>
            <a:endParaRPr lang="en-US" dirty="0"/>
          </a:p>
        </p:txBody>
      </p:sp>
      <p:sp>
        <p:nvSpPr>
          <p:cNvPr id="3" name="Content Placeholder 2"/>
          <p:cNvSpPr>
            <a:spLocks noGrp="1"/>
          </p:cNvSpPr>
          <p:nvPr>
            <p:ph sz="quarter" idx="1"/>
          </p:nvPr>
        </p:nvSpPr>
        <p:spPr>
          <a:xfrm>
            <a:off x="914400" y="1447800"/>
            <a:ext cx="7772400" cy="4876800"/>
          </a:xfrm>
        </p:spPr>
        <p:txBody>
          <a:bodyPr>
            <a:normAutofit/>
          </a:bodyPr>
          <a:lstStyle/>
          <a:p>
            <a:r>
              <a:rPr lang="en-US" dirty="0" smtClean="0"/>
              <a:t>Historically term first used in 1961</a:t>
            </a:r>
          </a:p>
          <a:p>
            <a:pPr lvl="1"/>
            <a:r>
              <a:rPr lang="en-US" dirty="0" smtClean="0"/>
              <a:t>By R.B. </a:t>
            </a:r>
            <a:r>
              <a:rPr lang="en-US" dirty="0" err="1" smtClean="0"/>
              <a:t>Petersdorf</a:t>
            </a:r>
            <a:r>
              <a:rPr lang="en-US" dirty="0" smtClean="0"/>
              <a:t> </a:t>
            </a:r>
          </a:p>
          <a:p>
            <a:r>
              <a:rPr lang="en-US" dirty="0" smtClean="0"/>
              <a:t>Definition:</a:t>
            </a:r>
          </a:p>
          <a:p>
            <a:pPr lvl="1"/>
            <a:r>
              <a:rPr lang="en-US" dirty="0" smtClean="0"/>
              <a:t>Temp &gt;38.3 on several occasions </a:t>
            </a:r>
          </a:p>
          <a:p>
            <a:pPr lvl="1"/>
            <a:r>
              <a:rPr lang="en-US" dirty="0" smtClean="0"/>
              <a:t>Duration of &gt;3 weeks</a:t>
            </a:r>
          </a:p>
          <a:p>
            <a:pPr lvl="1"/>
            <a:r>
              <a:rPr lang="en-US" dirty="0" smtClean="0"/>
              <a:t>Diagnosis that remains uncertain after 1 week of investigation</a:t>
            </a:r>
          </a:p>
          <a:p>
            <a:pPr lvl="2"/>
            <a:r>
              <a:rPr lang="en-US" dirty="0" err="1" smtClean="0"/>
              <a:t>Durack</a:t>
            </a:r>
            <a:r>
              <a:rPr lang="en-US" dirty="0" smtClean="0"/>
              <a:t> and Street suggested change in criteria in 1991 to an uncertain diagnosis after 3 outpatient visits or 3 inpatient days</a:t>
            </a:r>
          </a:p>
          <a:p>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1143000"/>
          </a:xfrm>
        </p:spPr>
        <p:txBody>
          <a:bodyPr/>
          <a:lstStyle/>
          <a:p>
            <a:r>
              <a:rPr lang="en-US" dirty="0" smtClean="0"/>
              <a:t>Fever of Unknown Origin	</a:t>
            </a:r>
            <a:endParaRPr lang="en-US" dirty="0"/>
          </a:p>
        </p:txBody>
      </p:sp>
      <p:sp>
        <p:nvSpPr>
          <p:cNvPr id="3" name="Content Placeholder 2"/>
          <p:cNvSpPr>
            <a:spLocks noGrp="1"/>
          </p:cNvSpPr>
          <p:nvPr>
            <p:ph sz="quarter" idx="1"/>
          </p:nvPr>
        </p:nvSpPr>
        <p:spPr>
          <a:xfrm>
            <a:off x="914400" y="1295400"/>
            <a:ext cx="7772400" cy="5410200"/>
          </a:xfrm>
        </p:spPr>
        <p:txBody>
          <a:bodyPr>
            <a:normAutofit fontScale="62500" lnSpcReduction="20000"/>
          </a:bodyPr>
          <a:lstStyle/>
          <a:p>
            <a:r>
              <a:rPr lang="en-US" dirty="0" smtClean="0"/>
              <a:t>Classical vs. Non-classical FUO populations</a:t>
            </a:r>
          </a:p>
          <a:p>
            <a:pPr lvl="2"/>
            <a:r>
              <a:rPr lang="en-US" dirty="0" smtClean="0"/>
              <a:t>Spectrum of underlying disease differs from Classical FUO with more infectious, </a:t>
            </a:r>
            <a:r>
              <a:rPr lang="en-US" dirty="0" err="1" smtClean="0"/>
              <a:t>neoplastic</a:t>
            </a:r>
            <a:r>
              <a:rPr lang="en-US" dirty="0" smtClean="0"/>
              <a:t>, and drug-induced cases</a:t>
            </a:r>
          </a:p>
          <a:p>
            <a:pPr lvl="2"/>
            <a:r>
              <a:rPr lang="en-US" dirty="0" smtClean="0"/>
              <a:t>Prompt empirical antimicrobial therapy  +/- antifungal and antiviral therapy, esp. in </a:t>
            </a:r>
            <a:r>
              <a:rPr lang="en-US" dirty="0" err="1" smtClean="0"/>
              <a:t>Neutropenic</a:t>
            </a:r>
            <a:r>
              <a:rPr lang="en-US" dirty="0" smtClean="0"/>
              <a:t> FUO</a:t>
            </a:r>
          </a:p>
          <a:p>
            <a:pPr lvl="3"/>
            <a:r>
              <a:rPr lang="en-US" dirty="0" smtClean="0"/>
              <a:t>Contrasts to typically using caution against empirical therapy in Classical FUO</a:t>
            </a:r>
          </a:p>
          <a:p>
            <a:pPr lvl="1"/>
            <a:r>
              <a:rPr lang="en-US" dirty="0" smtClean="0"/>
              <a:t>Classical FUO:</a:t>
            </a:r>
          </a:p>
          <a:p>
            <a:pPr lvl="2"/>
            <a:r>
              <a:rPr lang="en-US" dirty="0" smtClean="0"/>
              <a:t>Fever ≥ 38.3 on several occasions</a:t>
            </a:r>
          </a:p>
          <a:p>
            <a:pPr lvl="2"/>
            <a:r>
              <a:rPr lang="en-US" dirty="0" smtClean="0"/>
              <a:t>Duration ≥ 3 weeks</a:t>
            </a:r>
          </a:p>
          <a:p>
            <a:pPr lvl="2"/>
            <a:r>
              <a:rPr lang="en-US" dirty="0" smtClean="0"/>
              <a:t>Diagnosis uncertain after 3 days of inpatient investigation or 3 outpatient visits</a:t>
            </a:r>
          </a:p>
          <a:p>
            <a:pPr lvl="1"/>
            <a:r>
              <a:rPr lang="en-US" dirty="0" smtClean="0"/>
              <a:t>Non-classical includes</a:t>
            </a:r>
          </a:p>
          <a:p>
            <a:pPr lvl="2"/>
            <a:r>
              <a:rPr lang="en-US" dirty="0" err="1" smtClean="0"/>
              <a:t>Nosocomial</a:t>
            </a:r>
            <a:r>
              <a:rPr lang="en-US" dirty="0" smtClean="0"/>
              <a:t> FUO</a:t>
            </a:r>
          </a:p>
          <a:p>
            <a:pPr lvl="3"/>
            <a:r>
              <a:rPr lang="en-US" dirty="0" smtClean="0"/>
              <a:t>Fever ≥ 38.3 on several occasions and Duration ≥ 3 weeks</a:t>
            </a:r>
          </a:p>
          <a:p>
            <a:pPr lvl="3"/>
            <a:r>
              <a:rPr lang="en-US" dirty="0" smtClean="0"/>
              <a:t>Hospitalized patients with infection not present or incubating on admission</a:t>
            </a:r>
          </a:p>
          <a:p>
            <a:pPr lvl="3"/>
            <a:r>
              <a:rPr lang="en-US" dirty="0" smtClean="0"/>
              <a:t>Diagnosis uncertain after 3 days despite appropriate investigations, including at least 48H incubation of microbiological culture</a:t>
            </a:r>
          </a:p>
          <a:p>
            <a:pPr lvl="2"/>
            <a:r>
              <a:rPr lang="en-US" dirty="0" smtClean="0"/>
              <a:t>HIV-associated FUO</a:t>
            </a:r>
          </a:p>
          <a:p>
            <a:pPr lvl="2"/>
            <a:r>
              <a:rPr lang="en-US" dirty="0" err="1" smtClean="0"/>
              <a:t>Neutropenic</a:t>
            </a:r>
            <a:r>
              <a:rPr lang="en-US" dirty="0" smtClean="0"/>
              <a:t> FUO</a:t>
            </a:r>
          </a:p>
          <a:p>
            <a:pPr lvl="2"/>
            <a:endParaRPr lang="en-US" dirty="0" smtClean="0"/>
          </a:p>
          <a:p>
            <a:r>
              <a:rPr lang="en-US" dirty="0" smtClean="0"/>
              <a:t>FUO: over 200 reported cases in literature</a:t>
            </a:r>
          </a:p>
          <a:p>
            <a:pPr lvl="1"/>
            <a:r>
              <a:rPr lang="en-US" dirty="0" smtClean="0"/>
              <a:t>Four diagnostic categories:</a:t>
            </a:r>
          </a:p>
          <a:p>
            <a:pPr lvl="2"/>
            <a:r>
              <a:rPr lang="en-US" dirty="0" smtClean="0"/>
              <a:t>Infections</a:t>
            </a:r>
          </a:p>
          <a:p>
            <a:pPr lvl="2"/>
            <a:r>
              <a:rPr lang="en-US" dirty="0" smtClean="0"/>
              <a:t>Non-infectious inflammatory diseases</a:t>
            </a:r>
          </a:p>
          <a:p>
            <a:pPr lvl="2"/>
            <a:r>
              <a:rPr lang="en-US" dirty="0" smtClean="0"/>
              <a:t>Malignancy</a:t>
            </a:r>
          </a:p>
          <a:p>
            <a:pPr lvl="2"/>
            <a:r>
              <a:rPr lang="en-US" dirty="0" smtClean="0"/>
              <a:t>Miscellaneous</a:t>
            </a:r>
          </a:p>
          <a:p>
            <a:pPr lvl="1">
              <a:buNone/>
            </a:pP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Minimal Diagnostic Work-up</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History**</a:t>
            </a:r>
          </a:p>
          <a:p>
            <a:r>
              <a:rPr lang="en-US" dirty="0" smtClean="0"/>
              <a:t>Physical examination</a:t>
            </a:r>
          </a:p>
          <a:p>
            <a:r>
              <a:rPr lang="en-US" dirty="0" smtClean="0"/>
              <a:t>CBC and differential</a:t>
            </a:r>
          </a:p>
          <a:p>
            <a:r>
              <a:rPr lang="en-US" dirty="0" smtClean="0"/>
              <a:t>Blood film reviewed by </a:t>
            </a:r>
            <a:r>
              <a:rPr lang="en-US" dirty="0" err="1" smtClean="0"/>
              <a:t>hematopathologist</a:t>
            </a:r>
            <a:endParaRPr lang="en-US" dirty="0" smtClean="0"/>
          </a:p>
          <a:p>
            <a:r>
              <a:rPr lang="en-US" dirty="0" smtClean="0"/>
              <a:t>CMP, LDH, </a:t>
            </a:r>
            <a:r>
              <a:rPr lang="en-US" dirty="0" err="1" smtClean="0"/>
              <a:t>bilirubin</a:t>
            </a:r>
            <a:endParaRPr lang="en-US" dirty="0" smtClean="0"/>
          </a:p>
          <a:p>
            <a:r>
              <a:rPr lang="en-US" dirty="0" smtClean="0"/>
              <a:t>UA and microscopy</a:t>
            </a:r>
          </a:p>
          <a:p>
            <a:r>
              <a:rPr lang="en-US" dirty="0" smtClean="0"/>
              <a:t>Blood cultures and urine cultures</a:t>
            </a:r>
          </a:p>
          <a:p>
            <a:pPr lvl="1"/>
            <a:r>
              <a:rPr lang="en-US" dirty="0" smtClean="0"/>
              <a:t>Joints, pleura, </a:t>
            </a:r>
            <a:r>
              <a:rPr lang="en-US" dirty="0" err="1" smtClean="0"/>
              <a:t>ascites</a:t>
            </a:r>
            <a:r>
              <a:rPr lang="en-US" dirty="0" smtClean="0"/>
              <a:t>, or CSF if clinically indicated</a:t>
            </a:r>
          </a:p>
          <a:p>
            <a:r>
              <a:rPr lang="en-US" dirty="0" smtClean="0"/>
              <a:t>ANA and RF</a:t>
            </a:r>
          </a:p>
          <a:p>
            <a:r>
              <a:rPr lang="en-US" dirty="0" smtClean="0"/>
              <a:t>HIV </a:t>
            </a:r>
          </a:p>
          <a:p>
            <a:r>
              <a:rPr lang="en-US" dirty="0" smtClean="0"/>
              <a:t>Hepatitis serology</a:t>
            </a:r>
          </a:p>
          <a:p>
            <a:r>
              <a:rPr lang="en-US" dirty="0" smtClean="0"/>
              <a:t>CMV </a:t>
            </a:r>
            <a:r>
              <a:rPr lang="en-US" dirty="0" err="1" smtClean="0"/>
              <a:t>IgM</a:t>
            </a:r>
            <a:r>
              <a:rPr lang="en-US" dirty="0" smtClean="0"/>
              <a:t> Abs, </a:t>
            </a:r>
            <a:r>
              <a:rPr lang="en-US" dirty="0" err="1" smtClean="0"/>
              <a:t>heterophil</a:t>
            </a:r>
            <a:r>
              <a:rPr lang="en-US" dirty="0" smtClean="0"/>
              <a:t> antibody test</a:t>
            </a:r>
          </a:p>
          <a:p>
            <a:r>
              <a:rPr lang="en-US" dirty="0" smtClean="0"/>
              <a:t>Q-fever serology (if exposure risk factors exist)</a:t>
            </a:r>
          </a:p>
          <a:p>
            <a:r>
              <a:rPr lang="en-US" dirty="0" smtClean="0"/>
              <a:t>Chest X-ray</a:t>
            </a:r>
          </a:p>
          <a:p>
            <a:endParaRPr lang="en-US"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Further testing:</a:t>
            </a:r>
            <a:endParaRPr lang="en-US" dirty="0"/>
          </a:p>
        </p:txBody>
      </p:sp>
      <p:sp>
        <p:nvSpPr>
          <p:cNvPr id="5" name="Text Placeholder 4"/>
          <p:cNvSpPr>
            <a:spLocks noGrp="1"/>
          </p:cNvSpPr>
          <p:nvPr>
            <p:ph type="body" idx="1"/>
          </p:nvPr>
        </p:nvSpPr>
        <p:spPr>
          <a:xfrm>
            <a:off x="914400" y="1066800"/>
            <a:ext cx="3733800" cy="762000"/>
          </a:xfrm>
        </p:spPr>
        <p:txBody>
          <a:bodyPr/>
          <a:lstStyle/>
          <a:p>
            <a:r>
              <a:rPr lang="en-US" dirty="0" smtClean="0"/>
              <a:t>Evidence Recommends:</a:t>
            </a:r>
            <a:endParaRPr lang="en-US" dirty="0"/>
          </a:p>
        </p:txBody>
      </p:sp>
      <p:sp>
        <p:nvSpPr>
          <p:cNvPr id="7" name="Text Placeholder 6"/>
          <p:cNvSpPr>
            <a:spLocks noGrp="1"/>
          </p:cNvSpPr>
          <p:nvPr>
            <p:ph type="body" sz="half" idx="3"/>
          </p:nvPr>
        </p:nvSpPr>
        <p:spPr/>
        <p:txBody>
          <a:bodyPr/>
          <a:lstStyle/>
          <a:p>
            <a:r>
              <a:rPr lang="en-US" dirty="0" smtClean="0"/>
              <a:t>Evidence Recommends Against the following: </a:t>
            </a:r>
            <a:endParaRPr lang="en-US" dirty="0"/>
          </a:p>
        </p:txBody>
      </p:sp>
      <p:sp>
        <p:nvSpPr>
          <p:cNvPr id="6" name="Content Placeholder 5"/>
          <p:cNvSpPr>
            <a:spLocks noGrp="1"/>
          </p:cNvSpPr>
          <p:nvPr>
            <p:ph sz="half" idx="2"/>
          </p:nvPr>
        </p:nvSpPr>
        <p:spPr>
          <a:xfrm>
            <a:off x="914400" y="1828800"/>
            <a:ext cx="3733800" cy="4724400"/>
          </a:xfrm>
        </p:spPr>
        <p:txBody>
          <a:bodyPr>
            <a:normAutofit fontScale="85000" lnSpcReduction="20000"/>
          </a:bodyPr>
          <a:lstStyle/>
          <a:p>
            <a:r>
              <a:rPr lang="en-US" dirty="0" smtClean="0"/>
              <a:t>Duke Criteria: Infective </a:t>
            </a:r>
            <a:r>
              <a:rPr lang="en-US" dirty="0" err="1" smtClean="0"/>
              <a:t>endocarditis</a:t>
            </a:r>
            <a:r>
              <a:rPr lang="en-US" dirty="0" smtClean="0"/>
              <a:t> (1-5% of FUO cases)</a:t>
            </a:r>
          </a:p>
          <a:p>
            <a:r>
              <a:rPr lang="en-US" dirty="0" smtClean="0"/>
              <a:t>Liver Biopsy: benefits outweigh risks</a:t>
            </a:r>
          </a:p>
          <a:p>
            <a:r>
              <a:rPr lang="en-US" dirty="0" smtClean="0"/>
              <a:t>Temporal Artery Biopsy: </a:t>
            </a:r>
          </a:p>
          <a:p>
            <a:pPr lvl="1"/>
            <a:r>
              <a:rPr lang="en-US" dirty="0" smtClean="0"/>
              <a:t>Two studies identified Temporal </a:t>
            </a:r>
            <a:r>
              <a:rPr lang="en-US" dirty="0" err="1" smtClean="0"/>
              <a:t>Arteritis</a:t>
            </a:r>
            <a:r>
              <a:rPr lang="en-US" dirty="0" smtClean="0"/>
              <a:t> 16% and 17%</a:t>
            </a:r>
          </a:p>
          <a:p>
            <a:pPr lvl="1"/>
            <a:r>
              <a:rPr lang="en-US" dirty="0" smtClean="0"/>
              <a:t>Especially elderly patients</a:t>
            </a:r>
          </a:p>
          <a:p>
            <a:r>
              <a:rPr lang="en-US" dirty="0" smtClean="0"/>
              <a:t>CT abdomen has high diagnostic yield </a:t>
            </a:r>
          </a:p>
          <a:p>
            <a:pPr lvl="1"/>
            <a:r>
              <a:rPr lang="en-US" dirty="0" smtClean="0"/>
              <a:t>Intra-abdominal abscesses</a:t>
            </a:r>
          </a:p>
          <a:p>
            <a:pPr lvl="1"/>
            <a:r>
              <a:rPr lang="en-US" dirty="0" err="1" smtClean="0"/>
              <a:t>Lymphoproliferative</a:t>
            </a:r>
            <a:r>
              <a:rPr lang="en-US" dirty="0" smtClean="0"/>
              <a:t> disorders</a:t>
            </a:r>
          </a:p>
          <a:p>
            <a:r>
              <a:rPr lang="en-US" dirty="0" smtClean="0"/>
              <a:t>Nuclear Imaging</a:t>
            </a:r>
          </a:p>
          <a:p>
            <a:pPr lvl="1"/>
            <a:r>
              <a:rPr lang="en-US" dirty="0" smtClean="0"/>
              <a:t>Technetium is tracer of choice</a:t>
            </a:r>
          </a:p>
          <a:p>
            <a:pPr lvl="1"/>
            <a:endParaRPr lang="en-US" dirty="0" smtClean="0"/>
          </a:p>
          <a:p>
            <a:endParaRPr lang="en-US" dirty="0"/>
          </a:p>
        </p:txBody>
      </p:sp>
      <p:sp>
        <p:nvSpPr>
          <p:cNvPr id="8" name="Content Placeholder 7"/>
          <p:cNvSpPr>
            <a:spLocks noGrp="1"/>
          </p:cNvSpPr>
          <p:nvPr>
            <p:ph sz="half" idx="4"/>
          </p:nvPr>
        </p:nvSpPr>
        <p:spPr/>
        <p:txBody>
          <a:bodyPr/>
          <a:lstStyle/>
          <a:p>
            <a:r>
              <a:rPr lang="en-US" dirty="0" smtClean="0"/>
              <a:t>Bone Marrow cultures in </a:t>
            </a:r>
            <a:r>
              <a:rPr lang="en-US" dirty="0" err="1" smtClean="0"/>
              <a:t>immunocompetent</a:t>
            </a:r>
            <a:r>
              <a:rPr lang="en-US" dirty="0" smtClean="0"/>
              <a:t> patients</a:t>
            </a:r>
          </a:p>
          <a:p>
            <a:r>
              <a:rPr lang="en-US" dirty="0" smtClean="0"/>
              <a:t>Diagnostic yield 0-2%</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Spectrum of diseases: 	</a:t>
            </a:r>
            <a:endParaRPr lang="en-US" dirty="0"/>
          </a:p>
        </p:txBody>
      </p:sp>
      <p:sp>
        <p:nvSpPr>
          <p:cNvPr id="3" name="Content Placeholder 2"/>
          <p:cNvSpPr>
            <a:spLocks noGrp="1"/>
          </p:cNvSpPr>
          <p:nvPr>
            <p:ph sz="quarter" idx="1"/>
          </p:nvPr>
        </p:nvSpPr>
        <p:spPr/>
        <p:txBody>
          <a:bodyPr/>
          <a:lstStyle/>
          <a:p>
            <a:r>
              <a:rPr lang="en-US" dirty="0" smtClean="0"/>
              <a:t>“No diagnosis” 19%</a:t>
            </a:r>
          </a:p>
          <a:p>
            <a:r>
              <a:rPr lang="en-US" dirty="0" smtClean="0"/>
              <a:t>Infection 28%</a:t>
            </a:r>
          </a:p>
          <a:p>
            <a:r>
              <a:rPr lang="en-US" dirty="0" smtClean="0"/>
              <a:t>Inflammatory diseases 21%</a:t>
            </a:r>
          </a:p>
          <a:p>
            <a:r>
              <a:rPr lang="en-US" dirty="0" smtClean="0"/>
              <a:t>Malignancies 17%</a:t>
            </a:r>
          </a:p>
          <a:p>
            <a:r>
              <a:rPr lang="en-US" dirty="0" smtClean="0"/>
              <a:t>Temporal </a:t>
            </a:r>
            <a:r>
              <a:rPr lang="en-US" dirty="0" err="1" smtClean="0"/>
              <a:t>Arteritis</a:t>
            </a:r>
            <a:r>
              <a:rPr lang="en-US" dirty="0" smtClean="0"/>
              <a:t> in the elderly 16-17%</a:t>
            </a:r>
          </a:p>
          <a:p>
            <a:r>
              <a:rPr lang="en-US" dirty="0" smtClean="0"/>
              <a:t>DVT 3%</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Distribution of disease categories:</a:t>
            </a:r>
            <a:endParaRPr lang="en-US" dirty="0"/>
          </a:p>
        </p:txBody>
      </p:sp>
      <p:sp>
        <p:nvSpPr>
          <p:cNvPr id="3" name="Content Placeholder 2"/>
          <p:cNvSpPr>
            <a:spLocks noGrp="1"/>
          </p:cNvSpPr>
          <p:nvPr>
            <p:ph sz="quarter" idx="1"/>
          </p:nvPr>
        </p:nvSpPr>
        <p:spPr>
          <a:xfrm>
            <a:off x="914400" y="1752600"/>
            <a:ext cx="7772400" cy="4953000"/>
          </a:xfrm>
        </p:spPr>
        <p:txBody>
          <a:bodyPr/>
          <a:lstStyle/>
          <a:p>
            <a:r>
              <a:rPr lang="en-US" dirty="0" smtClean="0"/>
              <a:t>Between 1961 and 1990: of 692 cases</a:t>
            </a:r>
          </a:p>
          <a:p>
            <a:pPr lvl="2"/>
            <a:r>
              <a:rPr lang="en-US" dirty="0" smtClean="0"/>
              <a:t>34% infection</a:t>
            </a:r>
          </a:p>
          <a:p>
            <a:pPr lvl="2"/>
            <a:r>
              <a:rPr lang="en-US" dirty="0" smtClean="0"/>
              <a:t>22.1% malignancy</a:t>
            </a:r>
          </a:p>
          <a:p>
            <a:pPr lvl="2"/>
            <a:r>
              <a:rPr lang="en-US" dirty="0" smtClean="0"/>
              <a:t>12.5% non-infectious inflammatory diseases (NIID)</a:t>
            </a:r>
          </a:p>
          <a:p>
            <a:pPr lvl="2"/>
            <a:r>
              <a:rPr lang="en-US" dirty="0" smtClean="0"/>
              <a:t>15% miscellaneous </a:t>
            </a:r>
          </a:p>
          <a:p>
            <a:pPr lvl="2"/>
            <a:r>
              <a:rPr lang="en-US" dirty="0" smtClean="0"/>
              <a:t>15% undiagnosed </a:t>
            </a:r>
          </a:p>
          <a:p>
            <a:r>
              <a:rPr lang="en-US" dirty="0" smtClean="0"/>
              <a:t>From 1990 till present:</a:t>
            </a:r>
          </a:p>
          <a:p>
            <a:pPr lvl="2"/>
            <a:r>
              <a:rPr lang="en-US" dirty="0" smtClean="0"/>
              <a:t>Frequency of infections and malignancy decreased</a:t>
            </a:r>
          </a:p>
          <a:p>
            <a:pPr lvl="2"/>
            <a:r>
              <a:rPr lang="en-US" dirty="0" smtClean="0"/>
              <a:t>NIID and undiagnosed cases increased</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Answer? </a:t>
            </a:r>
            <a:endParaRPr lang="en-US" dirty="0"/>
          </a:p>
        </p:txBody>
      </p:sp>
      <p:sp>
        <p:nvSpPr>
          <p:cNvPr id="3" name="Content Placeholder 2"/>
          <p:cNvSpPr>
            <a:spLocks noGrp="1"/>
          </p:cNvSpPr>
          <p:nvPr>
            <p:ph sz="quarter" idx="1"/>
          </p:nvPr>
        </p:nvSpPr>
        <p:spPr>
          <a:xfrm>
            <a:off x="914400" y="1371600"/>
            <a:ext cx="7772400" cy="5410200"/>
          </a:xfrm>
        </p:spPr>
        <p:txBody>
          <a:bodyPr>
            <a:normAutofit fontScale="92500" lnSpcReduction="10000"/>
          </a:bodyPr>
          <a:lstStyle/>
          <a:p>
            <a:r>
              <a:rPr lang="en-US" dirty="0" smtClean="0"/>
              <a:t>Never forget a good history!</a:t>
            </a:r>
          </a:p>
          <a:p>
            <a:r>
              <a:rPr lang="en-US" dirty="0" smtClean="0"/>
              <a:t>Patient has history of recurrent </a:t>
            </a:r>
            <a:r>
              <a:rPr lang="en-US" dirty="0" err="1" smtClean="0"/>
              <a:t>DVTs</a:t>
            </a:r>
            <a:r>
              <a:rPr lang="en-US" dirty="0" smtClean="0"/>
              <a:t> and is on Coumadin</a:t>
            </a:r>
          </a:p>
          <a:p>
            <a:r>
              <a:rPr lang="en-US" dirty="0" err="1" smtClean="0"/>
              <a:t>Subtherapeutic</a:t>
            </a:r>
            <a:r>
              <a:rPr lang="en-US" dirty="0" smtClean="0"/>
              <a:t> INR on admission</a:t>
            </a:r>
          </a:p>
          <a:p>
            <a:r>
              <a:rPr lang="en-US" dirty="0" smtClean="0"/>
              <a:t>Started Heparin drip</a:t>
            </a:r>
          </a:p>
          <a:p>
            <a:r>
              <a:rPr lang="en-US" dirty="0" smtClean="0"/>
              <a:t>On Monday Lower Extremity </a:t>
            </a:r>
            <a:r>
              <a:rPr lang="en-US" dirty="0" err="1" smtClean="0"/>
              <a:t>Dopplers</a:t>
            </a:r>
            <a:r>
              <a:rPr lang="en-US" dirty="0" smtClean="0"/>
              <a:t> showed “Acute, completely occlusive deep venous thrombosis of </a:t>
            </a:r>
            <a:r>
              <a:rPr lang="en-US" dirty="0" err="1" smtClean="0"/>
              <a:t>thebilateral</a:t>
            </a:r>
            <a:r>
              <a:rPr lang="en-US" dirty="0" smtClean="0"/>
              <a:t> lower extremities; involving the superficial femoral vein on the right, and the common femoral, superficial femoral, </a:t>
            </a:r>
            <a:r>
              <a:rPr lang="en-US" dirty="0" err="1" smtClean="0"/>
              <a:t>profunda</a:t>
            </a:r>
            <a:r>
              <a:rPr lang="en-US" dirty="0" smtClean="0"/>
              <a:t> femoral, greater </a:t>
            </a:r>
            <a:r>
              <a:rPr lang="en-US" dirty="0" err="1" smtClean="0"/>
              <a:t>saphenous</a:t>
            </a:r>
            <a:r>
              <a:rPr lang="en-US" dirty="0" smtClean="0"/>
              <a:t> veins on the left.  Also, chronic, wall associated subtotal deep venous thrombosis within the distal left superficial femoral and </a:t>
            </a:r>
            <a:r>
              <a:rPr lang="en-US" dirty="0" err="1" smtClean="0"/>
              <a:t>popliteal</a:t>
            </a:r>
            <a:r>
              <a:rPr lang="en-US" dirty="0" smtClean="0"/>
              <a:t> veins.”</a:t>
            </a:r>
          </a:p>
          <a:p>
            <a:r>
              <a:rPr lang="en-US" dirty="0" smtClean="0"/>
              <a:t>DVT as cause of FUO:</a:t>
            </a:r>
          </a:p>
          <a:p>
            <a:pPr lvl="1"/>
            <a:r>
              <a:rPr lang="en-US" dirty="0" smtClean="0"/>
              <a:t>Venous thrombosis can present with prolonged fever</a:t>
            </a:r>
          </a:p>
          <a:p>
            <a:pPr lvl="1"/>
            <a:r>
              <a:rPr lang="en-US" dirty="0" smtClean="0"/>
              <a:t>3 series reported DVT as the cause of FUO in 2% to 6% of cases</a:t>
            </a:r>
          </a:p>
          <a:p>
            <a:endParaRPr lang="en-US" dirty="0" smtClean="0"/>
          </a:p>
          <a:p>
            <a:endParaRPr lang="en-US" dirty="0" smtClean="0"/>
          </a:p>
          <a:p>
            <a:pPr lvl="1"/>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Content Placeholder 3" descr="FUO image.gif"/>
          <p:cNvPicPr>
            <a:picLocks noGrp="1" noChangeAspect="1"/>
          </p:cNvPicPr>
          <p:nvPr>
            <p:ph sz="quarter" idx="1"/>
          </p:nvPr>
        </p:nvPicPr>
        <p:blipFill>
          <a:blip r:embed="rId2" cstate="print"/>
          <a:stretch>
            <a:fillRect/>
          </a:stretch>
        </p:blipFill>
        <p:spPr>
          <a:xfrm>
            <a:off x="1143000" y="152400"/>
            <a:ext cx="7010400" cy="6493281"/>
          </a:xfr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4" name="Content Placeholder 2"/>
          <p:cNvSpPr>
            <a:spLocks noGrp="1"/>
          </p:cNvSpPr>
          <p:nvPr>
            <p:ph sz="quarter" idx="1"/>
          </p:nvPr>
        </p:nvSpPr>
        <p:spPr>
          <a:xfrm>
            <a:off x="838200" y="1905000"/>
            <a:ext cx="7772400" cy="5943600"/>
          </a:xfrm>
          <a:solidFill>
            <a:schemeClr val="bg1"/>
          </a:solidFill>
        </p:spPr>
        <p:txBody>
          <a:bodyPr>
            <a:normAutofit/>
          </a:bodyPr>
          <a:lstStyle/>
          <a:p>
            <a:pPr lvl="0"/>
            <a:r>
              <a:rPr lang="en-US" sz="1400" dirty="0" smtClean="0">
                <a:hlinkClick r:id="rId2"/>
              </a:rPr>
              <a:t>Knockaert DC, Vanderschueren S, Blockmans D. Fever of unknown origin in adults: 40 years on. J Intern Med. 2003;253:263-275.</a:t>
            </a:r>
          </a:p>
          <a:p>
            <a:pPr lvl="0"/>
            <a:r>
              <a:rPr lang="en-US" sz="1400" dirty="0" smtClean="0">
                <a:hlinkClick r:id="rId2"/>
              </a:rPr>
              <a:t>Mourad O, Palda V, Detsky AS. A comprehensive evidence-based approach to fever of unknown origin. Arch Intern Med. 2003;163:545-551</a:t>
            </a:r>
          </a:p>
          <a:p>
            <a:pPr lvl="0"/>
            <a:r>
              <a:rPr lang="en-US" sz="1400" dirty="0" smtClean="0">
                <a:hlinkClick r:id="rId2"/>
              </a:rPr>
              <a:t>Zenone</a:t>
            </a:r>
            <a:r>
              <a:rPr lang="en-US" sz="1400" dirty="0">
                <a:hlinkClick r:id="rId2"/>
              </a:rPr>
              <a:t>, T. Fever of unknown origin in adults: evaluation of 144 cases in a non-university hospital. Scand J Infect </a:t>
            </a:r>
            <a:r>
              <a:rPr lang="en-US" sz="1400" dirty="0" err="1">
                <a:hlinkClick r:id="rId2"/>
              </a:rPr>
              <a:t>Dis</a:t>
            </a:r>
            <a:r>
              <a:rPr lang="en-US" sz="1400" dirty="0">
                <a:hlinkClick r:id="rId2"/>
              </a:rPr>
              <a:t> 2006; 38:632.</a:t>
            </a:r>
            <a:r>
              <a:rPr lang="en-US" sz="1400" dirty="0"/>
              <a:t> </a:t>
            </a:r>
          </a:p>
          <a:p>
            <a:pPr lvl="0"/>
            <a:r>
              <a:rPr lang="en-US" sz="1400" dirty="0" err="1">
                <a:hlinkClick r:id="rId3"/>
              </a:rPr>
              <a:t>Knockaert</a:t>
            </a:r>
            <a:r>
              <a:rPr lang="en-US" sz="1400" dirty="0">
                <a:hlinkClick r:id="rId3"/>
              </a:rPr>
              <a:t>, DC, </a:t>
            </a:r>
            <a:r>
              <a:rPr lang="en-US" sz="1400" dirty="0" err="1">
                <a:hlinkClick r:id="rId3"/>
              </a:rPr>
              <a:t>Dujardin</a:t>
            </a:r>
            <a:r>
              <a:rPr lang="en-US" sz="1400" dirty="0">
                <a:hlinkClick r:id="rId3"/>
              </a:rPr>
              <a:t>, KS, </a:t>
            </a:r>
            <a:r>
              <a:rPr lang="en-US" sz="1400" dirty="0" err="1">
                <a:hlinkClick r:id="rId3"/>
              </a:rPr>
              <a:t>Bobbaers</a:t>
            </a:r>
            <a:r>
              <a:rPr lang="en-US" sz="1400" dirty="0">
                <a:hlinkClick r:id="rId3"/>
              </a:rPr>
              <a:t>, HJ. Long-term follow-up of patients with undiagnosed fever of unknown origin. Arch Intern Med 1996; 156:618.</a:t>
            </a:r>
            <a:r>
              <a:rPr lang="en-US" sz="1400" dirty="0"/>
              <a:t> </a:t>
            </a:r>
          </a:p>
          <a:p>
            <a:pPr lvl="0"/>
            <a:r>
              <a:rPr lang="en-US" sz="1400" dirty="0" err="1">
                <a:hlinkClick r:id="rId4"/>
              </a:rPr>
              <a:t>Mackowiak</a:t>
            </a:r>
            <a:r>
              <a:rPr lang="en-US" sz="1400" dirty="0">
                <a:hlinkClick r:id="rId4"/>
              </a:rPr>
              <a:t>, PA, </a:t>
            </a:r>
            <a:r>
              <a:rPr lang="en-US" sz="1400" dirty="0" err="1">
                <a:hlinkClick r:id="rId4"/>
              </a:rPr>
              <a:t>LeMaistre</a:t>
            </a:r>
            <a:r>
              <a:rPr lang="en-US" sz="1400" dirty="0">
                <a:hlinkClick r:id="rId4"/>
              </a:rPr>
              <a:t>, CF. Drug fever: a critical appraisal of conventional concepts. An analysis of 51 episodes in two Dallas hospitals and 97 episodes reported in the English literature. Ann Intern Med 1987; 106:728.</a:t>
            </a:r>
            <a:r>
              <a:rPr lang="en-US" sz="1400" dirty="0"/>
              <a:t> </a:t>
            </a:r>
          </a:p>
          <a:p>
            <a:pPr lvl="0"/>
            <a:r>
              <a:rPr lang="en-US" sz="1400" dirty="0" err="1">
                <a:hlinkClick r:id="rId5"/>
              </a:rPr>
              <a:t>Bleeker</a:t>
            </a:r>
            <a:r>
              <a:rPr lang="en-US" sz="1400" dirty="0">
                <a:hlinkClick r:id="rId5"/>
              </a:rPr>
              <a:t>-Rovers, CP, </a:t>
            </a:r>
            <a:r>
              <a:rPr lang="en-US" sz="1400" dirty="0" err="1">
                <a:hlinkClick r:id="rId5"/>
              </a:rPr>
              <a:t>Vos</a:t>
            </a:r>
            <a:r>
              <a:rPr lang="en-US" sz="1400" dirty="0">
                <a:hlinkClick r:id="rId5"/>
              </a:rPr>
              <a:t>, FJ, de </a:t>
            </a:r>
            <a:r>
              <a:rPr lang="en-US" sz="1400" dirty="0" err="1">
                <a:hlinkClick r:id="rId5"/>
              </a:rPr>
              <a:t>Kleijn</a:t>
            </a:r>
            <a:r>
              <a:rPr lang="en-US" sz="1400" dirty="0">
                <a:hlinkClick r:id="rId5"/>
              </a:rPr>
              <a:t>, EM, et al. A prospective multicenter study on fever of unknown origin: the yield of a structured diagnostic protocol. Medicine (Baltimore) 2007; 86:26.</a:t>
            </a:r>
            <a:r>
              <a:rPr lang="en-US" sz="1400" dirty="0"/>
              <a:t>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of Present Illness:</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42 y/o AAM presents as a transfer from Dublin VA with a chief complaint of FUO with a PMH significant for Multiple Sclerosis. He denies any cough, SOB, HA, CP, abdominal pain, diarrhea, </a:t>
            </a:r>
            <a:r>
              <a:rPr lang="en-US" dirty="0" err="1" smtClean="0"/>
              <a:t>dysuria</a:t>
            </a:r>
            <a:r>
              <a:rPr lang="en-US" dirty="0" smtClean="0"/>
              <a:t>, or any pain in general. He thinks he was transferred for a “spinal tap.”</a:t>
            </a:r>
          </a:p>
          <a:p>
            <a:r>
              <a:rPr lang="en-US" dirty="0" smtClean="0"/>
              <a:t>Hospital course at Dublin VA:</a:t>
            </a:r>
          </a:p>
          <a:p>
            <a:pPr lvl="1"/>
            <a:r>
              <a:rPr lang="en-US" dirty="0" smtClean="0"/>
              <a:t>Early February treated with IV Ciprofloxacin and </a:t>
            </a:r>
            <a:r>
              <a:rPr lang="en-US" dirty="0" err="1" smtClean="0"/>
              <a:t>Imipenem</a:t>
            </a:r>
            <a:r>
              <a:rPr lang="en-US" dirty="0" smtClean="0"/>
              <a:t> x1 week for UTI, then discharged home on PO Ciprofloxacin for Pseudomonas in urine sensitive to all </a:t>
            </a:r>
            <a:r>
              <a:rPr lang="en-US" dirty="0" err="1" smtClean="0"/>
              <a:t>abx</a:t>
            </a:r>
            <a:r>
              <a:rPr lang="en-US" dirty="0" smtClean="0"/>
              <a:t> tested and </a:t>
            </a:r>
            <a:r>
              <a:rPr lang="en-US" dirty="0" err="1" smtClean="0"/>
              <a:t>Augmentin</a:t>
            </a:r>
            <a:r>
              <a:rPr lang="en-US" dirty="0" smtClean="0"/>
              <a:t> for concerns of aspiration, although pt passed swallow study prior to discharge</a:t>
            </a:r>
          </a:p>
          <a:p>
            <a:pPr lvl="1"/>
            <a:r>
              <a:rPr lang="en-US" dirty="0" smtClean="0"/>
              <a:t>Readmitted 2 days later on 02/10/11 with fever, AMS and started on IV </a:t>
            </a:r>
            <a:r>
              <a:rPr lang="en-US" dirty="0" err="1" smtClean="0"/>
              <a:t>Ceftriaxone</a:t>
            </a:r>
            <a:r>
              <a:rPr lang="en-US" dirty="0" smtClean="0"/>
              <a:t>/</a:t>
            </a:r>
            <a:r>
              <a:rPr lang="en-US" dirty="0" err="1" smtClean="0"/>
              <a:t>Moxi</a:t>
            </a:r>
            <a:r>
              <a:rPr lang="en-US" dirty="0" smtClean="0"/>
              <a:t>, then on 02/16/11 changed to IV </a:t>
            </a:r>
            <a:r>
              <a:rPr lang="en-US" dirty="0" err="1" smtClean="0"/>
              <a:t>Vanc</a:t>
            </a:r>
            <a:r>
              <a:rPr lang="en-US" dirty="0" smtClean="0"/>
              <a:t>/</a:t>
            </a:r>
            <a:r>
              <a:rPr lang="en-US" dirty="0" err="1" smtClean="0"/>
              <a:t>Zosyn</a:t>
            </a:r>
            <a:r>
              <a:rPr lang="en-US" dirty="0" smtClean="0"/>
              <a:t>/</a:t>
            </a:r>
            <a:r>
              <a:rPr lang="en-US" dirty="0" err="1" smtClean="0"/>
              <a:t>Fluconazole</a:t>
            </a:r>
            <a:r>
              <a:rPr lang="en-US" dirty="0" smtClean="0"/>
              <a:t>/</a:t>
            </a:r>
            <a:r>
              <a:rPr lang="en-US" dirty="0" err="1" smtClean="0"/>
              <a:t>Cipro</a:t>
            </a:r>
            <a:r>
              <a:rPr lang="en-US" dirty="0" smtClean="0"/>
              <a:t>. He continued to spike intermittent fevers, but all cultures negative thus far. </a:t>
            </a:r>
          </a:p>
          <a:p>
            <a:pPr lvl="1"/>
            <a:r>
              <a:rPr lang="en-US" dirty="0" smtClean="0"/>
              <a:t>Then, repeat culture from 02/15/11 showed 1 out of 2 blood cultures positive for gram negative and gram positive organisms. </a:t>
            </a:r>
          </a:p>
          <a:p>
            <a:pPr lvl="1"/>
            <a:r>
              <a:rPr lang="en-US" dirty="0" smtClean="0"/>
              <a:t>“Phone a Friend”…The ID Fellow at MCG was called and recommended to discontinue all IV antibiotics, and redraw new cultures. These were negative, and pt again spiked temperature, so they started him on IV </a:t>
            </a:r>
            <a:r>
              <a:rPr lang="en-US" dirty="0" err="1" smtClean="0"/>
              <a:t>Vanc</a:t>
            </a:r>
            <a:r>
              <a:rPr lang="en-US" dirty="0" smtClean="0"/>
              <a:t>/</a:t>
            </a:r>
            <a:r>
              <a:rPr lang="en-US" dirty="0" err="1" smtClean="0"/>
              <a:t>Zosyn</a:t>
            </a:r>
            <a:r>
              <a:rPr lang="en-US" dirty="0" smtClean="0"/>
              <a:t>/</a:t>
            </a:r>
            <a:r>
              <a:rPr lang="en-US" dirty="0" err="1" smtClean="0"/>
              <a:t>Cipro</a:t>
            </a:r>
            <a:r>
              <a:rPr lang="en-US" dirty="0" smtClean="0"/>
              <a:t> again 02/22/11. He was then transferred to VAMC DD for further work-up.</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 History… </a:t>
            </a:r>
            <a:endParaRPr lang="en-US" dirty="0"/>
          </a:p>
        </p:txBody>
      </p:sp>
      <p:sp>
        <p:nvSpPr>
          <p:cNvPr id="4" name="Text Placeholder 3"/>
          <p:cNvSpPr>
            <a:spLocks noGrp="1"/>
          </p:cNvSpPr>
          <p:nvPr>
            <p:ph type="body" idx="1"/>
          </p:nvPr>
        </p:nvSpPr>
        <p:spPr/>
        <p:txBody>
          <a:bodyPr/>
          <a:lstStyle/>
          <a:p>
            <a:r>
              <a:rPr lang="en-US" dirty="0" smtClean="0"/>
              <a:t>Past Medical History: </a:t>
            </a:r>
            <a:endParaRPr lang="en-US" dirty="0"/>
          </a:p>
        </p:txBody>
      </p:sp>
      <p:sp>
        <p:nvSpPr>
          <p:cNvPr id="5" name="Text Placeholder 4"/>
          <p:cNvSpPr>
            <a:spLocks noGrp="1"/>
          </p:cNvSpPr>
          <p:nvPr>
            <p:ph type="body" sz="half" idx="3"/>
          </p:nvPr>
        </p:nvSpPr>
        <p:spPr/>
        <p:txBody>
          <a:bodyPr/>
          <a:lstStyle/>
          <a:p>
            <a:r>
              <a:rPr lang="en-US" dirty="0" smtClean="0"/>
              <a:t>Past Surgical History:</a:t>
            </a:r>
            <a:endParaRPr lang="en-US" dirty="0"/>
          </a:p>
        </p:txBody>
      </p:sp>
      <p:sp>
        <p:nvSpPr>
          <p:cNvPr id="3" name="Content Placeholder 2"/>
          <p:cNvSpPr>
            <a:spLocks noGrp="1"/>
          </p:cNvSpPr>
          <p:nvPr>
            <p:ph sz="half" idx="2"/>
          </p:nvPr>
        </p:nvSpPr>
        <p:spPr/>
        <p:txBody>
          <a:bodyPr/>
          <a:lstStyle/>
          <a:p>
            <a:r>
              <a:rPr lang="en-US" dirty="0" smtClean="0"/>
              <a:t>Multiple Sclerosis </a:t>
            </a:r>
          </a:p>
          <a:p>
            <a:r>
              <a:rPr lang="en-US" dirty="0" err="1" smtClean="0"/>
              <a:t>Neurogenic</a:t>
            </a:r>
            <a:r>
              <a:rPr lang="en-US" dirty="0" smtClean="0"/>
              <a:t> bladder </a:t>
            </a:r>
          </a:p>
          <a:p>
            <a:pPr lvl="1"/>
            <a:r>
              <a:rPr lang="en-US" dirty="0" smtClean="0"/>
              <a:t>no indwelling catheter</a:t>
            </a:r>
          </a:p>
          <a:p>
            <a:r>
              <a:rPr lang="en-US" dirty="0" smtClean="0"/>
              <a:t>Seizure disorder</a:t>
            </a:r>
          </a:p>
          <a:p>
            <a:r>
              <a:rPr lang="en-US" dirty="0" smtClean="0"/>
              <a:t>DMII</a:t>
            </a:r>
          </a:p>
          <a:p>
            <a:r>
              <a:rPr lang="en-US" dirty="0" err="1" smtClean="0"/>
              <a:t>Decubitus</a:t>
            </a:r>
            <a:r>
              <a:rPr lang="en-US" dirty="0" smtClean="0"/>
              <a:t> ulcer, Stage I (Sacral)</a:t>
            </a:r>
            <a:endParaRPr lang="en-US" dirty="0"/>
          </a:p>
        </p:txBody>
      </p:sp>
      <p:sp>
        <p:nvSpPr>
          <p:cNvPr id="6" name="Content Placeholder 5"/>
          <p:cNvSpPr>
            <a:spLocks noGrp="1"/>
          </p:cNvSpPr>
          <p:nvPr>
            <p:ph sz="half" idx="4"/>
          </p:nvPr>
        </p:nvSpPr>
        <p:spPr>
          <a:xfrm>
            <a:off x="4645025" y="2174875"/>
            <a:ext cx="4041775" cy="3921125"/>
          </a:xfrm>
        </p:spPr>
        <p:txBody>
          <a:bodyPr/>
          <a:lstStyle/>
          <a:p>
            <a:r>
              <a:rPr lang="en-US" dirty="0" smtClean="0"/>
              <a:t>Craniotomy x2 at MCG</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History…</a:t>
            </a:r>
            <a:endParaRPr lang="en-US" dirty="0"/>
          </a:p>
        </p:txBody>
      </p:sp>
      <p:sp>
        <p:nvSpPr>
          <p:cNvPr id="3" name="Text Placeholder 2"/>
          <p:cNvSpPr>
            <a:spLocks noGrp="1"/>
          </p:cNvSpPr>
          <p:nvPr>
            <p:ph type="body" idx="1"/>
          </p:nvPr>
        </p:nvSpPr>
        <p:spPr/>
        <p:txBody>
          <a:bodyPr/>
          <a:lstStyle/>
          <a:p>
            <a:r>
              <a:rPr lang="en-US" dirty="0" smtClean="0"/>
              <a:t>Social History	</a:t>
            </a:r>
            <a:endParaRPr lang="en-US" dirty="0"/>
          </a:p>
        </p:txBody>
      </p:sp>
      <p:sp>
        <p:nvSpPr>
          <p:cNvPr id="5" name="Text Placeholder 4"/>
          <p:cNvSpPr>
            <a:spLocks noGrp="1"/>
          </p:cNvSpPr>
          <p:nvPr>
            <p:ph type="body" sz="half" idx="3"/>
          </p:nvPr>
        </p:nvSpPr>
        <p:spPr/>
        <p:txBody>
          <a:bodyPr/>
          <a:lstStyle/>
          <a:p>
            <a:r>
              <a:rPr lang="en-US" dirty="0" smtClean="0"/>
              <a:t>Family History</a:t>
            </a:r>
            <a:endParaRPr lang="en-US" dirty="0"/>
          </a:p>
        </p:txBody>
      </p:sp>
      <p:sp>
        <p:nvSpPr>
          <p:cNvPr id="4" name="Content Placeholder 3"/>
          <p:cNvSpPr>
            <a:spLocks noGrp="1"/>
          </p:cNvSpPr>
          <p:nvPr>
            <p:ph sz="half" idx="2"/>
          </p:nvPr>
        </p:nvSpPr>
        <p:spPr/>
        <p:txBody>
          <a:bodyPr>
            <a:normAutofit fontScale="92500"/>
          </a:bodyPr>
          <a:lstStyle/>
          <a:p>
            <a:r>
              <a:rPr lang="en-US" dirty="0" smtClean="0"/>
              <a:t>Quit smoking tobacco in 1999 but did smoke ¼ ppd.</a:t>
            </a:r>
          </a:p>
          <a:p>
            <a:r>
              <a:rPr lang="en-US" dirty="0" smtClean="0"/>
              <a:t>Quit </a:t>
            </a:r>
            <a:r>
              <a:rPr lang="en-US" dirty="0" err="1" smtClean="0"/>
              <a:t>EtOH</a:t>
            </a:r>
            <a:r>
              <a:rPr lang="en-US" dirty="0" smtClean="0"/>
              <a:t> in 1999, denies current use.</a:t>
            </a:r>
          </a:p>
          <a:p>
            <a:r>
              <a:rPr lang="en-US" dirty="0" smtClean="0"/>
              <a:t>Denies illicit/IVDU.</a:t>
            </a:r>
          </a:p>
          <a:p>
            <a:r>
              <a:rPr lang="en-US" dirty="0" smtClean="0"/>
              <a:t>Married, lives at home with wife and 1 child.</a:t>
            </a:r>
          </a:p>
          <a:p>
            <a:r>
              <a:rPr lang="en-US" dirty="0" smtClean="0"/>
              <a:t>Home Health services</a:t>
            </a:r>
          </a:p>
          <a:p>
            <a:r>
              <a:rPr lang="en-US" dirty="0" smtClean="0"/>
              <a:t>Army Service 1991-1995.</a:t>
            </a:r>
          </a:p>
        </p:txBody>
      </p:sp>
      <p:sp>
        <p:nvSpPr>
          <p:cNvPr id="6" name="Content Placeholder 5"/>
          <p:cNvSpPr>
            <a:spLocks noGrp="1"/>
          </p:cNvSpPr>
          <p:nvPr>
            <p:ph sz="half" idx="4"/>
          </p:nvPr>
        </p:nvSpPr>
        <p:spPr/>
        <p:txBody>
          <a:bodyPr/>
          <a:lstStyle/>
          <a:p>
            <a:r>
              <a:rPr lang="en-US" dirty="0" smtClean="0"/>
              <a:t>HTN</a:t>
            </a:r>
          </a:p>
          <a:p>
            <a:r>
              <a:rPr lang="en-US" dirty="0" smtClean="0"/>
              <a:t> Cancer</a:t>
            </a:r>
          </a:p>
          <a:p>
            <a:r>
              <a:rPr lang="en-US" dirty="0" smtClean="0"/>
              <a:t>Seizure disorder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r>
              <a:rPr lang="en-US" dirty="0" smtClean="0"/>
              <a:t>Allergies:</a:t>
            </a:r>
            <a:endParaRPr lang="en-US" dirty="0"/>
          </a:p>
        </p:txBody>
      </p:sp>
      <p:sp>
        <p:nvSpPr>
          <p:cNvPr id="5" name="Text Placeholder 4"/>
          <p:cNvSpPr>
            <a:spLocks noGrp="1"/>
          </p:cNvSpPr>
          <p:nvPr>
            <p:ph type="body" sz="half" idx="3"/>
          </p:nvPr>
        </p:nvSpPr>
        <p:spPr/>
        <p:txBody>
          <a:bodyPr/>
          <a:lstStyle/>
          <a:p>
            <a:r>
              <a:rPr lang="en-US" dirty="0" smtClean="0"/>
              <a:t>Medications:</a:t>
            </a:r>
            <a:endParaRPr lang="en-US" dirty="0"/>
          </a:p>
        </p:txBody>
      </p:sp>
      <p:sp>
        <p:nvSpPr>
          <p:cNvPr id="4" name="Content Placeholder 3"/>
          <p:cNvSpPr>
            <a:spLocks noGrp="1"/>
          </p:cNvSpPr>
          <p:nvPr>
            <p:ph sz="half" idx="2"/>
          </p:nvPr>
        </p:nvSpPr>
        <p:spPr/>
        <p:txBody>
          <a:bodyPr/>
          <a:lstStyle/>
          <a:p>
            <a:r>
              <a:rPr lang="en-US" dirty="0" smtClean="0"/>
              <a:t>Codeine</a:t>
            </a:r>
          </a:p>
        </p:txBody>
      </p:sp>
      <p:sp>
        <p:nvSpPr>
          <p:cNvPr id="6" name="Content Placeholder 5"/>
          <p:cNvSpPr>
            <a:spLocks noGrp="1"/>
          </p:cNvSpPr>
          <p:nvPr>
            <p:ph sz="half" idx="4"/>
          </p:nvPr>
        </p:nvSpPr>
        <p:spPr/>
        <p:txBody>
          <a:bodyPr>
            <a:normAutofit/>
          </a:bodyPr>
          <a:lstStyle/>
          <a:p>
            <a:r>
              <a:rPr lang="en-US" dirty="0" err="1" smtClean="0"/>
              <a:t>Keppra</a:t>
            </a:r>
            <a:r>
              <a:rPr lang="en-US" dirty="0" smtClean="0"/>
              <a:t> 500mg  BID</a:t>
            </a:r>
          </a:p>
          <a:p>
            <a:r>
              <a:rPr lang="en-US" dirty="0" err="1" smtClean="0"/>
              <a:t>Lisinopril</a:t>
            </a:r>
            <a:r>
              <a:rPr lang="en-US" dirty="0" smtClean="0"/>
              <a:t> 2.5mg </a:t>
            </a:r>
            <a:r>
              <a:rPr lang="en-US" dirty="0" err="1" smtClean="0"/>
              <a:t>Qdaily</a:t>
            </a:r>
            <a:endParaRPr lang="en-US" dirty="0" smtClean="0"/>
          </a:p>
          <a:p>
            <a:r>
              <a:rPr lang="en-US" dirty="0" err="1" smtClean="0"/>
              <a:t>Omeprazole</a:t>
            </a:r>
            <a:r>
              <a:rPr lang="en-US" dirty="0" smtClean="0"/>
              <a:t> 20mg QPM</a:t>
            </a:r>
          </a:p>
          <a:p>
            <a:r>
              <a:rPr lang="en-US" dirty="0" err="1" smtClean="0"/>
              <a:t>Primidone</a:t>
            </a:r>
            <a:r>
              <a:rPr lang="en-US" dirty="0" smtClean="0"/>
              <a:t> 200mg TID</a:t>
            </a:r>
          </a:p>
          <a:p>
            <a:r>
              <a:rPr lang="en-US" dirty="0" err="1" smtClean="0"/>
              <a:t>Baclofen</a:t>
            </a:r>
            <a:r>
              <a:rPr lang="en-US" dirty="0" smtClean="0"/>
              <a:t>  20mg QID</a:t>
            </a:r>
          </a:p>
          <a:p>
            <a:r>
              <a:rPr lang="en-US" dirty="0" err="1" smtClean="0"/>
              <a:t>Gabapentin</a:t>
            </a:r>
            <a:r>
              <a:rPr lang="en-US" dirty="0" smtClean="0"/>
              <a:t> 300mg TID</a:t>
            </a:r>
          </a:p>
          <a:p>
            <a:r>
              <a:rPr lang="en-US" dirty="0" smtClean="0"/>
              <a:t>Interferon Beta-1A 44mcg/0.5ml SQ M/W/F</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Examination: </a:t>
            </a:r>
            <a:endParaRPr lang="en-US" dirty="0"/>
          </a:p>
        </p:txBody>
      </p:sp>
      <p:sp>
        <p:nvSpPr>
          <p:cNvPr id="3" name="Text Placeholder 2"/>
          <p:cNvSpPr>
            <a:spLocks noGrp="1"/>
          </p:cNvSpPr>
          <p:nvPr>
            <p:ph sz="quarter" idx="1"/>
          </p:nvPr>
        </p:nvSpPr>
        <p:spPr>
          <a:xfrm>
            <a:off x="457200" y="1600200"/>
            <a:ext cx="8229600" cy="4800600"/>
          </a:xfrm>
        </p:spPr>
        <p:txBody>
          <a:bodyPr>
            <a:normAutofit fontScale="92500"/>
          </a:bodyPr>
          <a:lstStyle/>
          <a:p>
            <a:r>
              <a:rPr lang="en-US" dirty="0" smtClean="0"/>
              <a:t>Vital Signs:  T: 36.7, HR: 108, BP: 142/73, RR: 20, Pox: 97% on RA</a:t>
            </a:r>
          </a:p>
          <a:p>
            <a:r>
              <a:rPr lang="en-US" dirty="0" smtClean="0"/>
              <a:t>Physical Exam:</a:t>
            </a:r>
          </a:p>
          <a:p>
            <a:pPr lvl="1"/>
            <a:r>
              <a:rPr lang="en-US" dirty="0" smtClean="0"/>
              <a:t>Gen: NAD, A&amp;Ox3, multiple tremors and spasticity while talking</a:t>
            </a:r>
          </a:p>
          <a:p>
            <a:pPr lvl="1"/>
            <a:r>
              <a:rPr lang="en-US" dirty="0" smtClean="0"/>
              <a:t>HEENT: NC/AT, </a:t>
            </a:r>
            <a:r>
              <a:rPr lang="en-US" dirty="0" err="1" smtClean="0"/>
              <a:t>exotropia</a:t>
            </a:r>
            <a:r>
              <a:rPr lang="en-US" dirty="0" smtClean="0"/>
              <a:t>, no </a:t>
            </a:r>
            <a:r>
              <a:rPr lang="en-US" dirty="0" err="1" smtClean="0"/>
              <a:t>icterus</a:t>
            </a:r>
            <a:endParaRPr lang="en-US" dirty="0"/>
          </a:p>
          <a:p>
            <a:pPr lvl="1"/>
            <a:r>
              <a:rPr lang="en-US" dirty="0" smtClean="0"/>
              <a:t>CV: regular rhythm, S1/S2, no murmurs/rubs/gallops, no JVD</a:t>
            </a:r>
          </a:p>
          <a:p>
            <a:pPr lvl="1"/>
            <a:r>
              <a:rPr lang="en-US" dirty="0" err="1" smtClean="0"/>
              <a:t>Pulm</a:t>
            </a:r>
            <a:r>
              <a:rPr lang="en-US" dirty="0" smtClean="0"/>
              <a:t>: CTA-</a:t>
            </a:r>
            <a:r>
              <a:rPr lang="en-US" dirty="0" err="1" smtClean="0"/>
              <a:t>b/l</a:t>
            </a:r>
            <a:r>
              <a:rPr lang="en-US" dirty="0" smtClean="0"/>
              <a:t>, no w/r/r, non-labored</a:t>
            </a:r>
            <a:endParaRPr lang="en-US" dirty="0"/>
          </a:p>
          <a:p>
            <a:pPr lvl="1"/>
            <a:r>
              <a:rPr lang="en-US" dirty="0" smtClean="0"/>
              <a:t>Ext: no c/c/e, </a:t>
            </a:r>
            <a:r>
              <a:rPr lang="en-US" dirty="0" err="1" smtClean="0"/>
              <a:t>prevalon</a:t>
            </a:r>
            <a:r>
              <a:rPr lang="en-US" dirty="0" smtClean="0"/>
              <a:t> boots in place bilaterally, +spasticity and tremors especially of right arm, +peripheral IV at Right shoulder</a:t>
            </a:r>
          </a:p>
          <a:p>
            <a:pPr lvl="1"/>
            <a:r>
              <a:rPr lang="en-US" dirty="0" err="1" smtClean="0"/>
              <a:t>Neuro</a:t>
            </a:r>
            <a:r>
              <a:rPr lang="en-US" dirty="0" smtClean="0"/>
              <a:t>: A&amp;Ox3, speech slowed and difficult, +spasticity, +tremors, able to squeeze left hand slightly </a:t>
            </a:r>
          </a:p>
          <a:p>
            <a:pPr lvl="1"/>
            <a:r>
              <a:rPr lang="en-US" dirty="0" smtClean="0"/>
              <a:t>Skin: Stage II sacral </a:t>
            </a:r>
            <a:r>
              <a:rPr lang="en-US" dirty="0" err="1" smtClean="0"/>
              <a:t>decubitus</a:t>
            </a:r>
            <a:r>
              <a:rPr lang="en-US" dirty="0" smtClean="0"/>
              <a:t> ulcer with pink granulation tissue, no discharge  </a:t>
            </a:r>
          </a:p>
          <a:p>
            <a:pPr lvl="1"/>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Admission Labs and Imaging: </a:t>
            </a:r>
            <a:endParaRPr lang="en-US" dirty="0"/>
          </a:p>
        </p:txBody>
      </p:sp>
      <p:sp>
        <p:nvSpPr>
          <p:cNvPr id="8" name="Content Placeholder 7"/>
          <p:cNvSpPr>
            <a:spLocks noGrp="1"/>
          </p:cNvSpPr>
          <p:nvPr>
            <p:ph sz="quarter" idx="1"/>
          </p:nvPr>
        </p:nvSpPr>
        <p:spPr>
          <a:xfrm>
            <a:off x="914400" y="1447800"/>
            <a:ext cx="7772400" cy="4800600"/>
          </a:xfrm>
        </p:spPr>
        <p:txBody>
          <a:bodyPr>
            <a:normAutofit/>
          </a:bodyPr>
          <a:lstStyle/>
          <a:p>
            <a:pPr>
              <a:lnSpc>
                <a:spcPct val="80000"/>
              </a:lnSpc>
            </a:pPr>
            <a:r>
              <a:rPr lang="en-US" dirty="0" smtClean="0"/>
              <a:t>WBC: 9.3, </a:t>
            </a:r>
            <a:r>
              <a:rPr lang="en-US" dirty="0" err="1" smtClean="0"/>
              <a:t>Hgb</a:t>
            </a:r>
            <a:r>
              <a:rPr lang="en-US" dirty="0" smtClean="0"/>
              <a:t>: 10.2, </a:t>
            </a:r>
            <a:r>
              <a:rPr lang="en-US" dirty="0" err="1" smtClean="0"/>
              <a:t>Hct</a:t>
            </a:r>
            <a:r>
              <a:rPr lang="en-US" dirty="0" smtClean="0"/>
              <a:t>: 30.7, </a:t>
            </a:r>
            <a:r>
              <a:rPr lang="en-US" dirty="0" err="1" smtClean="0"/>
              <a:t>Plt</a:t>
            </a:r>
            <a:r>
              <a:rPr lang="en-US" dirty="0" smtClean="0"/>
              <a:t>: 375 </a:t>
            </a:r>
          </a:p>
          <a:p>
            <a:pPr>
              <a:lnSpc>
                <a:spcPct val="80000"/>
              </a:lnSpc>
            </a:pPr>
            <a:r>
              <a:rPr lang="en-US" dirty="0" smtClean="0"/>
              <a:t>Na: 137, K: 3.9, </a:t>
            </a:r>
            <a:r>
              <a:rPr lang="en-US" dirty="0" err="1" smtClean="0"/>
              <a:t>Cl</a:t>
            </a:r>
            <a:r>
              <a:rPr lang="en-US" dirty="0" smtClean="0"/>
              <a:t>: 99.4, CO2: 25, BUN: 5, Cr: 0.6, </a:t>
            </a:r>
            <a:r>
              <a:rPr lang="en-US" dirty="0" err="1" smtClean="0"/>
              <a:t>Gluc</a:t>
            </a:r>
            <a:r>
              <a:rPr lang="en-US" dirty="0" smtClean="0"/>
              <a:t>: 93, Ca: 8.5, Mg: 1.9, Ph: 3.2, T </a:t>
            </a:r>
            <a:r>
              <a:rPr lang="en-US" dirty="0" err="1" smtClean="0"/>
              <a:t>prot</a:t>
            </a:r>
            <a:r>
              <a:rPr lang="en-US" dirty="0" smtClean="0"/>
              <a:t>: 7.1, Alb: 3.1, AST: 38, ALT:58, ALP: 59, T </a:t>
            </a:r>
            <a:r>
              <a:rPr lang="en-US" dirty="0" err="1" smtClean="0"/>
              <a:t>bili</a:t>
            </a:r>
            <a:r>
              <a:rPr lang="en-US" dirty="0" smtClean="0"/>
              <a:t>: 0.1</a:t>
            </a:r>
          </a:p>
          <a:p>
            <a:r>
              <a:rPr lang="en-US" dirty="0" err="1" smtClean="0"/>
              <a:t>Coags</a:t>
            </a:r>
            <a:r>
              <a:rPr lang="en-US" dirty="0" smtClean="0"/>
              <a:t>: INR 1.70</a:t>
            </a:r>
          </a:p>
          <a:p>
            <a:r>
              <a:rPr lang="en-US" dirty="0" err="1" smtClean="0"/>
              <a:t>Vanc</a:t>
            </a:r>
            <a:r>
              <a:rPr lang="en-US" dirty="0" smtClean="0"/>
              <a:t> Trough 15.7</a:t>
            </a:r>
          </a:p>
          <a:p>
            <a:r>
              <a:rPr lang="en-US" dirty="0" smtClean="0"/>
              <a:t>UA negative</a:t>
            </a:r>
          </a:p>
          <a:p>
            <a:r>
              <a:rPr lang="en-US" dirty="0" smtClean="0"/>
              <a:t>EKG showed NSR</a:t>
            </a:r>
          </a:p>
          <a:p>
            <a:r>
              <a:rPr lang="en-US" dirty="0" smtClean="0"/>
              <a:t>Chest X-ray showed no pleural effusions, no signs of consolidation or infiltrate </a:t>
            </a:r>
          </a:p>
          <a:p>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Differential…?</a:t>
            </a:r>
            <a:endParaRPr lang="en-US" dirty="0"/>
          </a:p>
        </p:txBody>
      </p:sp>
      <p:pic>
        <p:nvPicPr>
          <p:cNvPr id="4" name="Content Placeholder 3" descr="questionmark.jpg"/>
          <p:cNvPicPr>
            <a:picLocks noGrp="1" noChangeAspect="1"/>
          </p:cNvPicPr>
          <p:nvPr>
            <p:ph sz="quarter" idx="1"/>
          </p:nvPr>
        </p:nvPicPr>
        <p:blipFill>
          <a:blip r:embed="rId2"/>
          <a:srcRect l="-34727" r="-34727"/>
          <a:stretch>
            <a:fillRect/>
          </a:stretch>
        </p:blip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Based on the Differential…What Next?</a:t>
            </a:r>
            <a:endParaRPr lang="en-US" dirty="0"/>
          </a:p>
        </p:txBody>
      </p:sp>
      <p:pic>
        <p:nvPicPr>
          <p:cNvPr id="4" name="Content Placeholder 3" descr="questionmark.jpg"/>
          <p:cNvPicPr>
            <a:picLocks noGrp="1" noChangeAspect="1"/>
          </p:cNvPicPr>
          <p:nvPr>
            <p:ph sz="quarter" idx="1"/>
          </p:nvPr>
        </p:nvPicPr>
        <p:blipFill>
          <a:blip r:embed="rId2"/>
          <a:srcRect l="-34727" r="-34727"/>
          <a:stretch>
            <a:fillRect/>
          </a:stretch>
        </p:blip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439</TotalTime>
  <Words>1634</Words>
  <Application>Microsoft Macintosh PowerPoint</Application>
  <PresentationFormat>On-screen Show (4:3)</PresentationFormat>
  <Paragraphs>190</Paragraphs>
  <Slides>19</Slides>
  <Notes>0</Notes>
  <HiddenSlides>0</HiddenSlides>
  <MMClips>0</MMClips>
  <ScaleCrop>false</ScaleCrop>
  <HeadingPairs>
    <vt:vector size="4" baseType="variant">
      <vt:variant>
        <vt:lpstr>Design Template</vt:lpstr>
      </vt:variant>
      <vt:variant>
        <vt:i4>1</vt:i4>
      </vt:variant>
      <vt:variant>
        <vt:lpstr>Slide Titles</vt:lpstr>
      </vt:variant>
      <vt:variant>
        <vt:i4>19</vt:i4>
      </vt:variant>
    </vt:vector>
  </HeadingPairs>
  <TitlesOfParts>
    <vt:vector size="20" baseType="lpstr">
      <vt:lpstr>Equity</vt:lpstr>
      <vt:lpstr>Fever of Unknown Origin</vt:lpstr>
      <vt:lpstr>History of Present Illness:</vt:lpstr>
      <vt:lpstr>Continued History… </vt:lpstr>
      <vt:lpstr>More History…</vt:lpstr>
      <vt:lpstr>Slide 5</vt:lpstr>
      <vt:lpstr>Physical Examination: </vt:lpstr>
      <vt:lpstr>Admission Labs and Imaging: </vt:lpstr>
      <vt:lpstr> Differential…?</vt:lpstr>
      <vt:lpstr>Based on the Differential…What Next?</vt:lpstr>
      <vt:lpstr>Labs:</vt:lpstr>
      <vt:lpstr>Fever of Unknown Origin: </vt:lpstr>
      <vt:lpstr>Fever of Unknown Origin </vt:lpstr>
      <vt:lpstr>Minimal Diagnostic Work-up</vt:lpstr>
      <vt:lpstr>Further testing:</vt:lpstr>
      <vt:lpstr>Spectrum of diseases:  </vt:lpstr>
      <vt:lpstr>Distribution of disease categories:</vt:lpstr>
      <vt:lpstr>Final Answer? </vt:lpstr>
      <vt:lpstr>Slide 18</vt:lpstr>
      <vt:lpstr>References</vt:lpstr>
    </vt:vector>
  </TitlesOfParts>
  <Company>Veterans Affairs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Fever of Unknown Origin</dc:title>
  <dc:creator>vhaauggoldbl</dc:creator>
  <cp:lastModifiedBy>goldberg</cp:lastModifiedBy>
  <cp:revision>21</cp:revision>
  <dcterms:created xsi:type="dcterms:W3CDTF">2011-03-29T05:03:52Z</dcterms:created>
  <dcterms:modified xsi:type="dcterms:W3CDTF">2011-03-29T05:09:14Z</dcterms:modified>
</cp:coreProperties>
</file>