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259" r:id="rId6"/>
    <p:sldId id="265" r:id="rId7"/>
    <p:sldId id="264" r:id="rId8"/>
    <p:sldId id="260" r:id="rId9"/>
    <p:sldId id="262" r:id="rId10"/>
    <p:sldId id="266" r:id="rId11"/>
    <p:sldId id="263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E69A9-B3CC-4DE3-8984-6A8BE746219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2D7F1-3344-4FEC-A123-A6CB8D52F8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2D7F1-3344-4FEC-A123-A6CB8D52F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BBBB7-9875-47EE-B4C4-C18C0AB25B05}" type="datetimeFigureOut">
              <a:rPr lang="en-US" smtClean="0"/>
              <a:t>10/29/2010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6DE84-82E7-41C0-A5F7-71CBB7EA313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Common Variable Immunodeficiency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Thomas </a:t>
            </a:r>
            <a:r>
              <a:rPr lang="en-US" dirty="0" err="1" smtClean="0">
                <a:solidFill>
                  <a:schemeClr val="bg1"/>
                </a:solidFill>
              </a:rPr>
              <a:t>Kochuparambil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10/29/10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NHL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~ 8 % develop NHL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Age of onset 60-70’s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Location variable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EBV negative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Histology indistinguishable from 1</a:t>
            </a:r>
            <a:r>
              <a:rPr lang="en-US" sz="4000" baseline="30000" dirty="0" smtClean="0">
                <a:solidFill>
                  <a:schemeClr val="bg1"/>
                </a:solidFill>
              </a:rPr>
              <a:t>0</a:t>
            </a:r>
            <a:r>
              <a:rPr lang="en-US" sz="4000" dirty="0" smtClean="0">
                <a:solidFill>
                  <a:schemeClr val="bg1"/>
                </a:solidFill>
              </a:rPr>
              <a:t> NHL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Management is same as 1</a:t>
            </a:r>
            <a:r>
              <a:rPr lang="en-US" sz="4000" baseline="30000" dirty="0" smtClean="0">
                <a:solidFill>
                  <a:schemeClr val="bg1"/>
                </a:solidFill>
              </a:rPr>
              <a:t>0</a:t>
            </a:r>
            <a:r>
              <a:rPr lang="en-US" sz="4000" dirty="0" smtClean="0">
                <a:solidFill>
                  <a:schemeClr val="bg1"/>
                </a:solidFill>
              </a:rPr>
              <a:t> NHL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886271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 smtClean="0">
                <a:solidFill>
                  <a:schemeClr val="bg1"/>
                </a:solidFill>
              </a:rPr>
              <a:t>Update in understanding common variable immunodeficiency disorders (CVIDs) and the management of patients with these conditions. British Journal of </a:t>
            </a:r>
            <a:r>
              <a:rPr lang="en-US" sz="1200" i="1" dirty="0" err="1" smtClean="0">
                <a:solidFill>
                  <a:schemeClr val="bg1"/>
                </a:solidFill>
              </a:rPr>
              <a:t>Haematology</a:t>
            </a:r>
            <a:r>
              <a:rPr lang="en-US" sz="1200" i="1" dirty="0" smtClean="0">
                <a:solidFill>
                  <a:schemeClr val="bg1"/>
                </a:solidFill>
              </a:rPr>
              <a:t>, 2009. </a:t>
            </a:r>
            <a:r>
              <a:rPr lang="en-US" sz="1200" b="1" i="1" dirty="0" smtClean="0">
                <a:solidFill>
                  <a:schemeClr val="bg1"/>
                </a:solidFill>
              </a:rPr>
              <a:t>145(6): p. 709-727.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AITP/AIHA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global-management.jpg                                          00552A83Macintosh HD                   BCCA30F1: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 bwMode="auto">
          <a:xfrm>
            <a:off x="228600" y="609600"/>
            <a:ext cx="8610600" cy="60198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33400" y="6581001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bg1"/>
                </a:solidFill>
              </a:rPr>
              <a:t>A.Clinical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</a:rPr>
              <a:t>Immuno</a:t>
            </a:r>
            <a:r>
              <a:rPr lang="en-US" sz="1200" dirty="0" smtClean="0">
                <a:solidFill>
                  <a:schemeClr val="bg1"/>
                </a:solidFill>
              </a:rPr>
              <a:t>, 1999,93-190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AITP/AIHA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   AITP / AIHA (or Evans Syndrome) is frequent    	in patients with CVID (~ 12%) and is not   	prevented 	by </a:t>
            </a:r>
            <a:r>
              <a:rPr lang="en-US" dirty="0" err="1" smtClean="0">
                <a:solidFill>
                  <a:schemeClr val="bg1"/>
                </a:solidFill>
              </a:rPr>
              <a:t>IVIg</a:t>
            </a:r>
            <a:r>
              <a:rPr lang="en-US" dirty="0" smtClean="0">
                <a:solidFill>
                  <a:schemeClr val="bg1"/>
                </a:solidFill>
              </a:rPr>
              <a:t>  therapy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   Steroids and </a:t>
            </a:r>
            <a:r>
              <a:rPr lang="en-US" dirty="0" err="1" smtClean="0">
                <a:solidFill>
                  <a:schemeClr val="bg1"/>
                </a:solidFill>
              </a:rPr>
              <a:t>splenectomy</a:t>
            </a:r>
            <a:r>
              <a:rPr lang="en-US" dirty="0" smtClean="0">
                <a:solidFill>
                  <a:schemeClr val="bg1"/>
                </a:solidFill>
              </a:rPr>
              <a:t> seem to be 	effective therapy for these patients but  	with 	increased risk of severe infections.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    Case report’s : </a:t>
            </a:r>
            <a:r>
              <a:rPr lang="en-US" dirty="0" err="1">
                <a:solidFill>
                  <a:schemeClr val="bg1"/>
                </a:solidFill>
              </a:rPr>
              <a:t>R</a:t>
            </a:r>
            <a:r>
              <a:rPr lang="en-US" dirty="0" err="1" smtClean="0">
                <a:solidFill>
                  <a:schemeClr val="bg1"/>
                </a:solidFill>
              </a:rPr>
              <a:t>ituximab</a:t>
            </a:r>
            <a:r>
              <a:rPr lang="en-US" dirty="0" smtClean="0">
                <a:solidFill>
                  <a:schemeClr val="bg1"/>
                </a:solidFill>
              </a:rPr>
              <a:t> effective in 	refractory cases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943600"/>
            <a:ext cx="868680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i="1" dirty="0" smtClean="0">
                <a:solidFill>
                  <a:schemeClr val="bg1"/>
                </a:solidFill>
              </a:rPr>
              <a:t>Update in understanding common variable immunodeficiency disorders (CVIDs) and the management of patients with these conditions. British Journal of </a:t>
            </a:r>
            <a:r>
              <a:rPr lang="en-US" sz="1050" i="1" dirty="0" err="1" smtClean="0">
                <a:solidFill>
                  <a:schemeClr val="bg1"/>
                </a:solidFill>
              </a:rPr>
              <a:t>Haematology</a:t>
            </a:r>
            <a:r>
              <a:rPr lang="en-US" sz="1050" i="1" dirty="0" smtClean="0">
                <a:solidFill>
                  <a:schemeClr val="bg1"/>
                </a:solidFill>
              </a:rPr>
              <a:t>, 2009. </a:t>
            </a:r>
            <a:r>
              <a:rPr lang="en-US" sz="1050" b="1" i="1" dirty="0" smtClean="0">
                <a:solidFill>
                  <a:schemeClr val="bg1"/>
                </a:solidFill>
              </a:rPr>
              <a:t>145(6): p. 709-727.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1219200"/>
            <a:ext cx="7772400" cy="454977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dirty="0" smtClean="0">
                <a:latin typeface="+mn-lt"/>
              </a:rPr>
              <a:t> </a:t>
            </a:r>
            <a:r>
              <a:rPr lang="en-US" sz="4800" dirty="0" smtClean="0">
                <a:latin typeface="+mn-lt"/>
              </a:rPr>
              <a:t/>
            </a:r>
            <a:br>
              <a:rPr lang="en-US" sz="4800" dirty="0" smtClean="0">
                <a:latin typeface="+mn-lt"/>
              </a:rPr>
            </a:br>
            <a:r>
              <a:rPr lang="en-US" sz="4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+mn-lt"/>
              </a:rPr>
              <a:t>                </a:t>
            </a:r>
            <a:r>
              <a:rPr lang="en-US" sz="4800" cap="none" dirty="0" smtClean="0">
                <a:solidFill>
                  <a:schemeClr val="bg1"/>
                </a:solidFill>
                <a:latin typeface="+mn-lt"/>
              </a:rPr>
              <a:t>Thank you </a:t>
            </a:r>
            <a:r>
              <a:rPr lang="en-US" sz="4800" dirty="0" smtClean="0">
                <a:solidFill>
                  <a:schemeClr val="bg1"/>
                </a:solidFill>
                <a:latin typeface="+mn-lt"/>
              </a:rPr>
              <a:t>!</a:t>
            </a:r>
            <a:endParaRPr lang="en-US" sz="48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  <a:latin typeface="Arial" charset="0"/>
              </a:rPr>
              <a:t>P</a:t>
            </a:r>
            <a:r>
              <a:rPr lang="en-US" dirty="0" err="1" smtClean="0">
                <a:solidFill>
                  <a:schemeClr val="bg1"/>
                </a:solidFill>
                <a:latin typeface="Arial" charset="0"/>
              </a:rPr>
              <a:t>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P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rimary immunodeficiency diseases.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             - H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ypo gamma </a:t>
            </a:r>
            <a:r>
              <a:rPr lang="en-US" dirty="0" err="1" smtClean="0">
                <a:solidFill>
                  <a:schemeClr val="bg1"/>
                </a:solidFill>
                <a:latin typeface="Arial" charset="0"/>
              </a:rPr>
              <a:t>globulinemia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             -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 Recurrent bacterial infections</a:t>
            </a:r>
          </a:p>
          <a:p>
            <a:pPr algn="just">
              <a:lnSpc>
                <a:spcPct val="90000"/>
              </a:lnSpc>
              <a:buNone/>
            </a:pPr>
            <a:endParaRPr lang="en-US" dirty="0" smtClean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D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efect  is a failure in B cell differentiation with impaired secretion of immunoglobulin.  </a:t>
            </a:r>
          </a:p>
          <a:p>
            <a:pPr algn="just">
              <a:lnSpc>
                <a:spcPct val="90000"/>
              </a:lnSpc>
            </a:pPr>
            <a:endParaRPr lang="en-US" dirty="0" smtClean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The </a:t>
            </a:r>
            <a:r>
              <a:rPr lang="en-US" dirty="0" err="1" smtClean="0">
                <a:solidFill>
                  <a:schemeClr val="bg1"/>
                </a:solidFill>
                <a:latin typeface="Arial" charset="0"/>
              </a:rPr>
              <a:t>pathophysiology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 is poorly understood(? global immune dysfunction) and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T-cell lymphocyte abnormalities described in some patients</a:t>
            </a:r>
          </a:p>
          <a:p>
            <a:pPr algn="just">
              <a:lnSpc>
                <a:spcPct val="90000"/>
              </a:lnSpc>
              <a:buNone/>
            </a:pPr>
            <a:endParaRPr lang="en-US" dirty="0" smtClean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The clinical spectrum is broad. Symptoms may not be obvious until middle or even late adult life.</a:t>
            </a:r>
          </a:p>
          <a:p>
            <a:pPr algn="just">
              <a:lnSpc>
                <a:spcPct val="90000"/>
              </a:lnSpc>
            </a:pPr>
            <a:endParaRPr lang="en-US" sz="2000" dirty="0" smtClean="0">
              <a:solidFill>
                <a:schemeClr val="bg1"/>
              </a:solidFill>
              <a:latin typeface="Arial" charset="0"/>
            </a:endParaRPr>
          </a:p>
          <a:p>
            <a:pPr algn="just"/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cvid organ.gif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40000"/>
          </a:blip>
          <a:stretch>
            <a:fillRect/>
          </a:stretch>
        </p:blipFill>
        <p:spPr>
          <a:xfrm>
            <a:off x="304800" y="152400"/>
            <a:ext cx="8534400" cy="6477000"/>
          </a:xfrm>
        </p:spPr>
      </p:pic>
      <p:sp>
        <p:nvSpPr>
          <p:cNvPr id="7" name="TextBox 6"/>
          <p:cNvSpPr txBox="1"/>
          <p:nvPr/>
        </p:nvSpPr>
        <p:spPr>
          <a:xfrm>
            <a:off x="990600" y="6654969"/>
            <a:ext cx="7848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Park, M.A., et al., </a:t>
            </a:r>
            <a:r>
              <a:rPr lang="en-US" sz="900" i="1" dirty="0" smtClean="0">
                <a:solidFill>
                  <a:schemeClr val="bg1"/>
                </a:solidFill>
              </a:rPr>
              <a:t>Common variable immunodeficiency: a new look at an old disease. The Lancet, 2008. </a:t>
            </a:r>
            <a:r>
              <a:rPr lang="en-US" sz="900" b="1" i="1" dirty="0" smtClean="0">
                <a:solidFill>
                  <a:schemeClr val="bg1"/>
                </a:solidFill>
              </a:rPr>
              <a:t>372(9637): p. 489-502.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Diagnosis of Exclusion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/>
            <a:r>
              <a:rPr lang="en-US" dirty="0" smtClean="0">
                <a:solidFill>
                  <a:schemeClr val="bg1"/>
                </a:solidFill>
              </a:rPr>
              <a:t>Persistent drop in immunoglobulin level ( &lt; 2 SD) for 2 years since onset  along with all 3 criteria's :</a:t>
            </a:r>
          </a:p>
          <a:p>
            <a:pPr marL="514350" indent="-514350"/>
            <a:r>
              <a:rPr lang="en-US" b="1" dirty="0" smtClean="0">
                <a:solidFill>
                  <a:schemeClr val="bg1"/>
                </a:solidFill>
              </a:rPr>
              <a:t>Minimum Criteria  </a:t>
            </a:r>
            <a:endParaRPr lang="en-US" b="1" dirty="0">
              <a:solidFill>
                <a:schemeClr val="bg1"/>
              </a:solidFill>
            </a:endParaRPr>
          </a:p>
          <a:p>
            <a:pPr marL="914400" lvl="1" indent="-514350">
              <a:buFont typeface="Wingdings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Onset of immunodeficiency &gt; 4 Y age</a:t>
            </a:r>
          </a:p>
          <a:p>
            <a:pPr marL="914400" lvl="1" indent="-514350">
              <a:buFont typeface="Wingdings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Dec response to vaccines</a:t>
            </a:r>
          </a:p>
          <a:p>
            <a:pPr marL="914400" lvl="1" indent="-514350">
              <a:buFont typeface="Wingdings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Exclude other causes of immunodeficiency</a:t>
            </a:r>
          </a:p>
          <a:p>
            <a:pPr marL="514350" indent="-514350"/>
            <a:r>
              <a:rPr lang="en-US" dirty="0" err="1" smtClean="0">
                <a:solidFill>
                  <a:schemeClr val="bg1"/>
                </a:solidFill>
              </a:rPr>
              <a:t>IgG</a:t>
            </a:r>
            <a:r>
              <a:rPr lang="en-US" dirty="0" smtClean="0">
                <a:solidFill>
                  <a:schemeClr val="bg1"/>
                </a:solidFill>
              </a:rPr>
              <a:t>  and </a:t>
            </a:r>
            <a:r>
              <a:rPr lang="en-US" dirty="0" err="1" smtClean="0">
                <a:solidFill>
                  <a:schemeClr val="bg1"/>
                </a:solidFill>
              </a:rPr>
              <a:t>IgA</a:t>
            </a:r>
            <a:r>
              <a:rPr lang="en-US" dirty="0" smtClean="0">
                <a:solidFill>
                  <a:schemeClr val="bg1"/>
                </a:solidFill>
              </a:rPr>
              <a:t> : Probable Diagnosis</a:t>
            </a:r>
          </a:p>
          <a:p>
            <a:pPr marL="514350" indent="-514350"/>
            <a:r>
              <a:rPr lang="en-US" dirty="0" err="1" smtClean="0">
                <a:solidFill>
                  <a:schemeClr val="bg1"/>
                </a:solidFill>
              </a:rPr>
              <a:t>Ig</a:t>
            </a:r>
            <a:r>
              <a:rPr lang="en-US" dirty="0" smtClean="0">
                <a:solidFill>
                  <a:schemeClr val="bg1"/>
                </a:solidFill>
              </a:rPr>
              <a:t> G, M,  or A  : Possible Diagnosis</a:t>
            </a:r>
          </a:p>
          <a:p>
            <a:pPr marL="914400" lvl="1" indent="-51435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AutoNum type="arabicParenR"/>
            </a:pP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AutoNum type="arabicParenR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400800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bg1"/>
                </a:solidFill>
              </a:rPr>
              <a:t>A.Clinical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</a:rPr>
              <a:t>Immuno</a:t>
            </a:r>
            <a:r>
              <a:rPr lang="en-US" sz="1200" dirty="0" smtClean="0">
                <a:solidFill>
                  <a:schemeClr val="bg1"/>
                </a:solidFill>
              </a:rPr>
              <a:t>, 1999,93-190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ihms-110468-f0003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30000"/>
          </a:blip>
          <a:stretch>
            <a:fillRect/>
          </a:stretch>
        </p:blipFill>
        <p:spPr>
          <a:xfrm>
            <a:off x="304800" y="228600"/>
            <a:ext cx="8534400" cy="6400800"/>
          </a:xfrm>
        </p:spPr>
      </p:pic>
      <p:sp>
        <p:nvSpPr>
          <p:cNvPr id="5" name="TextBox 4"/>
          <p:cNvSpPr txBox="1"/>
          <p:nvPr/>
        </p:nvSpPr>
        <p:spPr>
          <a:xfrm>
            <a:off x="457200" y="65532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>
                <a:solidFill>
                  <a:schemeClr val="bg1"/>
                </a:solidFill>
              </a:rPr>
              <a:t>Update in understanding common variable immunodeficiency disorders (CVIDs) and the management of patients with these conditions. British Journal of </a:t>
            </a:r>
            <a:r>
              <a:rPr lang="en-US" sz="900" i="1" dirty="0" err="1" smtClean="0">
                <a:solidFill>
                  <a:schemeClr val="bg1"/>
                </a:solidFill>
              </a:rPr>
              <a:t>Haematology</a:t>
            </a:r>
            <a:r>
              <a:rPr lang="en-US" sz="900" i="1" dirty="0" smtClean="0">
                <a:solidFill>
                  <a:schemeClr val="bg1"/>
                </a:solidFill>
              </a:rPr>
              <a:t>, 2009. </a:t>
            </a:r>
            <a:r>
              <a:rPr lang="en-US" sz="900" b="1" i="1" dirty="0" smtClean="0">
                <a:solidFill>
                  <a:schemeClr val="bg1"/>
                </a:solidFill>
              </a:rPr>
              <a:t>145(6): p. 709-727.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Treatment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Basic treatment : replacement immunoglobulin in adequate doses.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The aim of therapy is reduction of infections and prevention of  life-threatening infections.</a:t>
            </a:r>
          </a:p>
          <a:p>
            <a:pPr algn="just"/>
            <a:r>
              <a:rPr lang="en-US" dirty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ndividual patients require variable doses to prevent infections and  </a:t>
            </a:r>
            <a:r>
              <a:rPr lang="en-US" dirty="0" err="1" smtClean="0">
                <a:solidFill>
                  <a:schemeClr val="bg1"/>
                </a:solidFill>
              </a:rPr>
              <a:t>IgG</a:t>
            </a:r>
            <a:r>
              <a:rPr lang="en-US" dirty="0" smtClean="0">
                <a:solidFill>
                  <a:schemeClr val="bg1"/>
                </a:solidFill>
              </a:rPr>
              <a:t> trough levels is not reliable.</a:t>
            </a:r>
          </a:p>
          <a:p>
            <a:pPr algn="just"/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ubcutaneous (</a:t>
            </a:r>
            <a:r>
              <a:rPr lang="en-US" dirty="0" err="1" smtClean="0">
                <a:solidFill>
                  <a:schemeClr val="bg1"/>
                </a:solidFill>
              </a:rPr>
              <a:t>SCIg</a:t>
            </a:r>
            <a:r>
              <a:rPr lang="en-US" dirty="0" smtClean="0">
                <a:solidFill>
                  <a:schemeClr val="bg1"/>
                </a:solidFill>
              </a:rPr>
              <a:t>) self administration convenient for patients . (</a:t>
            </a:r>
            <a:r>
              <a:rPr lang="en-US" dirty="0" err="1" smtClean="0">
                <a:solidFill>
                  <a:schemeClr val="bg1"/>
                </a:solidFill>
              </a:rPr>
              <a:t>Vivaglobulin</a:t>
            </a:r>
            <a:r>
              <a:rPr lang="en-US" baseline="30000" dirty="0" smtClean="0">
                <a:solidFill>
                  <a:schemeClr val="bg1"/>
                </a:solidFill>
              </a:rPr>
              <a:t>™</a:t>
            </a:r>
            <a:r>
              <a:rPr lang="en-US" dirty="0" smtClean="0">
                <a:solidFill>
                  <a:schemeClr val="bg1"/>
                </a:solidFill>
              </a:rPr>
              <a:t> )</a:t>
            </a:r>
          </a:p>
          <a:p>
            <a:pPr algn="just"/>
            <a:r>
              <a:rPr lang="en-US" b="1" dirty="0" smtClean="0">
                <a:solidFill>
                  <a:schemeClr val="bg1"/>
                </a:solidFill>
              </a:rPr>
              <a:t>PROBLEM</a:t>
            </a:r>
            <a:r>
              <a:rPr lang="en-US" dirty="0" smtClean="0">
                <a:solidFill>
                  <a:schemeClr val="bg1"/>
                </a:solidFill>
              </a:rPr>
              <a:t>:  Many of these patients have profound </a:t>
            </a:r>
            <a:r>
              <a:rPr lang="en-US" dirty="0" err="1" smtClean="0">
                <a:solidFill>
                  <a:schemeClr val="bg1"/>
                </a:solidFill>
              </a:rPr>
              <a:t>IgA</a:t>
            </a:r>
            <a:r>
              <a:rPr lang="en-US" dirty="0" smtClean="0">
                <a:solidFill>
                  <a:schemeClr val="bg1"/>
                </a:solidFill>
              </a:rPr>
              <a:t> deficiency. Beware of anaphylactic reactions. Use  </a:t>
            </a:r>
            <a:r>
              <a:rPr lang="en-US" dirty="0" err="1" smtClean="0">
                <a:solidFill>
                  <a:schemeClr val="bg1"/>
                </a:solidFill>
              </a:rPr>
              <a:t>Ig</a:t>
            </a:r>
            <a:r>
              <a:rPr lang="en-US" dirty="0" smtClean="0">
                <a:solidFill>
                  <a:schemeClr val="bg1"/>
                </a:solidFill>
              </a:rPr>
              <a:t> with low </a:t>
            </a:r>
            <a:r>
              <a:rPr lang="en-US" dirty="0" err="1" smtClean="0">
                <a:solidFill>
                  <a:schemeClr val="bg1"/>
                </a:solidFill>
              </a:rPr>
              <a:t>IgA</a:t>
            </a:r>
            <a:r>
              <a:rPr lang="en-US" dirty="0" smtClean="0">
                <a:solidFill>
                  <a:schemeClr val="bg1"/>
                </a:solidFill>
              </a:rPr>
              <a:t> levels. (</a:t>
            </a:r>
            <a:r>
              <a:rPr lang="en-US" dirty="0" err="1" smtClean="0">
                <a:solidFill>
                  <a:schemeClr val="bg1"/>
                </a:solidFill>
              </a:rPr>
              <a:t>Gammagard</a:t>
            </a:r>
            <a:r>
              <a:rPr lang="en-US" dirty="0" smtClean="0">
                <a:solidFill>
                  <a:schemeClr val="bg1"/>
                </a:solidFill>
              </a:rPr>
              <a:t>™ )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KM curve.gif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20000"/>
          </a:blip>
          <a:stretch>
            <a:fillRect/>
          </a:stretch>
        </p:blipFill>
        <p:spPr>
          <a:xfrm>
            <a:off x="304800" y="533400"/>
            <a:ext cx="8534400" cy="5867400"/>
          </a:xfrm>
        </p:spPr>
      </p:pic>
      <p:sp>
        <p:nvSpPr>
          <p:cNvPr id="9" name="TextBox 8"/>
          <p:cNvSpPr txBox="1"/>
          <p:nvPr/>
        </p:nvSpPr>
        <p:spPr>
          <a:xfrm>
            <a:off x="457200" y="64770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>
                <a:solidFill>
                  <a:schemeClr val="bg1"/>
                </a:solidFill>
              </a:rPr>
              <a:t>Update in understanding common variable immunodeficiency disorders (CVIDs) and the management of patients with these conditions. British Journal of </a:t>
            </a:r>
            <a:r>
              <a:rPr lang="en-US" sz="900" i="1" dirty="0" err="1" smtClean="0">
                <a:solidFill>
                  <a:schemeClr val="bg1"/>
                </a:solidFill>
              </a:rPr>
              <a:t>Haematology</a:t>
            </a:r>
            <a:r>
              <a:rPr lang="en-US" sz="900" i="1" dirty="0" smtClean="0">
                <a:solidFill>
                  <a:schemeClr val="bg1"/>
                </a:solidFill>
              </a:rPr>
              <a:t>, 2009. </a:t>
            </a:r>
            <a:r>
              <a:rPr lang="en-US" sz="900" b="1" i="1" dirty="0" smtClean="0">
                <a:solidFill>
                  <a:schemeClr val="bg1"/>
                </a:solidFill>
              </a:rPr>
              <a:t>145(6): p. 709-727.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&#10;Picture-3.jpg                                                  00552A83Macintosh HD                   BCCA30F1: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bright="-40000"/>
          </a:blip>
          <a:srcRect/>
          <a:stretch>
            <a:fillRect/>
          </a:stretch>
        </p:blipFill>
        <p:spPr bwMode="auto">
          <a:xfrm>
            <a:off x="457200" y="228600"/>
            <a:ext cx="8229600" cy="6400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657600" y="2590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2819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18288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3962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6718" y="60198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6581001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bg1"/>
                </a:solidFill>
              </a:rPr>
              <a:t>A.Clinical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</a:rPr>
              <a:t>Immuno</a:t>
            </a:r>
            <a:r>
              <a:rPr lang="en-US" sz="1200" dirty="0" smtClean="0">
                <a:solidFill>
                  <a:schemeClr val="bg1"/>
                </a:solidFill>
              </a:rPr>
              <a:t>, 1999,93-190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&#10;Picture-8.jpg                                                  00552A83Macintosh HD                   BCCA30F1: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40000" contrast="40000"/>
          </a:blip>
          <a:srcRect/>
          <a:stretch>
            <a:fillRect/>
          </a:stretch>
        </p:blipFill>
        <p:spPr bwMode="auto">
          <a:xfrm>
            <a:off x="304800" y="228600"/>
            <a:ext cx="8610600" cy="6400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3400" y="6581001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bg1"/>
                </a:solidFill>
              </a:rPr>
              <a:t>A.Clinical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</a:rPr>
              <a:t>Immuno</a:t>
            </a:r>
            <a:r>
              <a:rPr lang="en-US" sz="1200" dirty="0" smtClean="0">
                <a:solidFill>
                  <a:schemeClr val="bg1"/>
                </a:solidFill>
              </a:rPr>
              <a:t>, 1999,93-190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429</Words>
  <Application>Microsoft Office PowerPoint</Application>
  <PresentationFormat>On-screen Show (4:3)</PresentationFormat>
  <Paragraphs>59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Common Variable Immunodeficiency </vt:lpstr>
      <vt:lpstr>Pathophysiology</vt:lpstr>
      <vt:lpstr>Slide 3</vt:lpstr>
      <vt:lpstr>Diagnosis of Exclusion</vt:lpstr>
      <vt:lpstr>Slide 5</vt:lpstr>
      <vt:lpstr>Treatment</vt:lpstr>
      <vt:lpstr>Slide 7</vt:lpstr>
      <vt:lpstr>Slide 8</vt:lpstr>
      <vt:lpstr>Slide 9</vt:lpstr>
      <vt:lpstr>NHL</vt:lpstr>
      <vt:lpstr>AITP/AIHA</vt:lpstr>
      <vt:lpstr>AITP/AIHA</vt:lpstr>
      <vt:lpstr>                     Thank you 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Variable Immunodeficiency </dc:title>
  <dc:creator>Thomas</dc:creator>
  <cp:lastModifiedBy>Thomas</cp:lastModifiedBy>
  <cp:revision>1</cp:revision>
  <dcterms:created xsi:type="dcterms:W3CDTF">2010-10-29T05:43:01Z</dcterms:created>
  <dcterms:modified xsi:type="dcterms:W3CDTF">2010-10-29T14:55:09Z</dcterms:modified>
</cp:coreProperties>
</file>