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6" r:id="rId2"/>
    <p:sldId id="258" r:id="rId3"/>
    <p:sldId id="260" r:id="rId4"/>
    <p:sldId id="259" r:id="rId5"/>
    <p:sldId id="263" r:id="rId6"/>
    <p:sldId id="264" r:id="rId7"/>
    <p:sldId id="265" r:id="rId8"/>
    <p:sldId id="262" r:id="rId9"/>
    <p:sldId id="267" r:id="rId10"/>
    <p:sldId id="266" r:id="rId11"/>
    <p:sldId id="268" r:id="rId12"/>
    <p:sldId id="269" r:id="rId13"/>
    <p:sldId id="270" r:id="rId14"/>
    <p:sldId id="257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BA840-93A1-471E-BD49-B0A2AF649423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632E0-1AA3-4389-A0EE-6AF1A82DB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632E0-1AA3-4389-A0EE-6AF1A82DB8A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57111-F432-409D-8E1B-958694E745F8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0428-108F-4629-ACE9-44867C704E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Personal Experience in Research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ACP Conference 2010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Thomas </a:t>
            </a:r>
            <a:r>
              <a:rPr lang="en-US" dirty="0" err="1" smtClean="0">
                <a:solidFill>
                  <a:schemeClr val="bg1"/>
                </a:solidFill>
              </a:rPr>
              <a:t>Kochuparambil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   Up’s and Down’s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r>
              <a:rPr lang="en-US" sz="4000" dirty="0" smtClean="0">
                <a:solidFill>
                  <a:schemeClr val="bg1"/>
                </a:solidFill>
              </a:rPr>
              <a:t>Joy of discovery.</a:t>
            </a:r>
          </a:p>
          <a:p>
            <a:pPr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r>
              <a:rPr lang="en-US" sz="4000" dirty="0" smtClean="0">
                <a:solidFill>
                  <a:schemeClr val="bg1"/>
                </a:solidFill>
              </a:rPr>
              <a:t>Lessons from failure.</a:t>
            </a:r>
          </a:p>
          <a:p>
            <a:pPr>
              <a:buNone/>
            </a:pP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5122" name="Picture 2" descr="C:\Users\Thomas\AppData\Local\Microsoft\Windows\Temporary Internet Files\Content.IE5\L72DFQ5R\MC9003597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752600"/>
            <a:ext cx="23622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    Eureka Moments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914400" y="1295400"/>
            <a:ext cx="3733800" cy="5334000"/>
          </a:xfrm>
        </p:spPr>
        <p:txBody>
          <a:bodyPr>
            <a:noAutofit/>
          </a:bodyPr>
          <a:lstStyle/>
          <a:p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Getting Up at 3 am with a novel idea..Eureka… </a:t>
            </a:r>
            <a:r>
              <a:rPr lang="en-US" sz="2800" dirty="0" err="1" smtClean="0">
                <a:solidFill>
                  <a:schemeClr val="bg1"/>
                </a:solidFill>
              </a:rPr>
              <a:t>PubMed</a:t>
            </a:r>
            <a:r>
              <a:rPr lang="en-US" sz="2800" dirty="0" smtClean="0">
                <a:solidFill>
                  <a:schemeClr val="bg1"/>
                </a:solidFill>
              </a:rPr>
              <a:t> : published 2 weeks ago……</a:t>
            </a:r>
          </a:p>
          <a:p>
            <a:pPr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Most breakthroughs happen at unexpected time, most commonly after a series of failure.</a:t>
            </a:r>
          </a:p>
          <a:p>
            <a:pPr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Content Placeholder 8" descr="eureka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257800" y="2057400"/>
            <a:ext cx="3276600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“The most important single ingredient in the formula of success is knowing how to get along with people.” 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                                     </a:t>
            </a:r>
          </a:p>
          <a:p>
            <a:pPr>
              <a:buNone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                                                </a:t>
            </a:r>
            <a:r>
              <a:rPr lang="en-US" sz="3200" dirty="0" smtClean="0">
                <a:solidFill>
                  <a:schemeClr val="bg1"/>
                </a:solidFill>
              </a:rPr>
              <a:t>Theodore Roosevelt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   Team Work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65532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Vital component of  success of your project</a:t>
            </a: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Respect you colleagues</a:t>
            </a: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Call days ,night, weekends ..</a:t>
            </a: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Integration of  basic science with clinical knowledge.</a:t>
            </a: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High Point !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71600"/>
            <a:ext cx="5791200" cy="533400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Young Investigator Mentoring Lunch AACR 2010:</a:t>
            </a:r>
          </a:p>
          <a:p>
            <a:pPr algn="just"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algn="just"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 </a:t>
            </a:r>
            <a:r>
              <a:rPr lang="en-US" sz="3600" b="1" dirty="0" smtClean="0">
                <a:solidFill>
                  <a:schemeClr val="bg1"/>
                </a:solidFill>
              </a:rPr>
              <a:t>Dr Ronald </a:t>
            </a:r>
            <a:r>
              <a:rPr lang="en-US" sz="3600" b="1" dirty="0" err="1" smtClean="0">
                <a:solidFill>
                  <a:schemeClr val="bg1"/>
                </a:solidFill>
              </a:rPr>
              <a:t>DePinho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,MD.</a:t>
            </a:r>
          </a:p>
          <a:p>
            <a:pPr algn="just"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  Dana Faber/Harvard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   Chairman of Human Genome Project</a:t>
            </a:r>
          </a:p>
          <a:p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  Entrepreneur (biotech) </a:t>
            </a:r>
          </a:p>
          <a:p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  Represented US in Taekwondo </a:t>
            </a:r>
          </a:p>
          <a:p>
            <a:pPr algn="just"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Two Characters of Successful People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</a:rPr>
              <a:t>Speed at which a person walks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</a:rPr>
              <a:t>Sense of urgency in whatever you do</a:t>
            </a:r>
          </a:p>
          <a:p>
            <a:pPr algn="just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Content Placeholder 4" descr="DePhino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096000" y="1295400"/>
            <a:ext cx="2895600" cy="5181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Fruits of Labor     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Publications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2800" dirty="0" smtClean="0">
                <a:solidFill>
                  <a:schemeClr val="bg1"/>
                </a:solidFill>
              </a:rPr>
              <a:t>Posters , Oral presentation, Peer reviewed journals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Awards and Honors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Grants</a:t>
            </a:r>
          </a:p>
          <a:p>
            <a:pPr>
              <a:buNone/>
            </a:pPr>
            <a:endParaRPr lang="en-US" sz="32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Ultimate reward 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     “Joy of discovery”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     “Sense of accomplishment”</a:t>
            </a: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   Acknowledgement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21336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Mentors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Madaio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Awan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Kutlar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Ustun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Jillela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Samuel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0" y="1447800"/>
            <a:ext cx="2514600" cy="457200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Shenoy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Coleman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Terris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Dr Lee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 err="1" smtClean="0">
                <a:solidFill>
                  <a:schemeClr val="bg1"/>
                </a:solidFill>
              </a:rPr>
              <a:t>Sreekumar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1447800"/>
            <a:ext cx="2438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</a:rPr>
              <a:t>Lab Colleagues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9800" y="2362200"/>
            <a:ext cx="2667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Belal</a:t>
            </a:r>
            <a:r>
              <a:rPr lang="en-US" sz="2400" dirty="0" smtClean="0">
                <a:solidFill>
                  <a:schemeClr val="bg1"/>
                </a:solidFill>
              </a:rPr>
              <a:t> Al-</a:t>
            </a:r>
            <a:r>
              <a:rPr lang="en-US" sz="2400" dirty="0" err="1" smtClean="0">
                <a:solidFill>
                  <a:schemeClr val="bg1"/>
                </a:solidFill>
              </a:rPr>
              <a:t>Husein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Anna </a:t>
            </a:r>
            <a:r>
              <a:rPr lang="en-US" sz="2400" dirty="0" err="1" smtClean="0">
                <a:solidFill>
                  <a:schemeClr val="bg1"/>
                </a:solidFill>
              </a:rPr>
              <a:t>Goc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Mrunal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Choudhary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Junxiu</a:t>
            </a:r>
            <a:r>
              <a:rPr lang="en-US" sz="2400" dirty="0" smtClean="0">
                <a:solidFill>
                  <a:schemeClr val="bg1"/>
                </a:solidFill>
              </a:rPr>
              <a:t> Liu </a:t>
            </a: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Sahar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Soliman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Ahmed Al </a:t>
            </a:r>
            <a:r>
              <a:rPr lang="en-US" sz="2400" dirty="0" err="1">
                <a:solidFill>
                  <a:schemeClr val="bg1"/>
                </a:solidFill>
              </a:rPr>
              <a:t>H</a:t>
            </a:r>
            <a:r>
              <a:rPr lang="en-US" sz="2400" dirty="0" err="1" smtClean="0">
                <a:solidFill>
                  <a:schemeClr val="bg1"/>
                </a:solidFill>
              </a:rPr>
              <a:t>usban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Diana </a:t>
            </a:r>
            <a:r>
              <a:rPr lang="en-US" sz="2400" dirty="0" err="1" smtClean="0">
                <a:solidFill>
                  <a:schemeClr val="bg1"/>
                </a:solidFill>
              </a:rPr>
              <a:t>Houng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Ahamed</a:t>
            </a:r>
            <a:r>
              <a:rPr lang="en-US" sz="2400" dirty="0" smtClean="0">
                <a:solidFill>
                  <a:schemeClr val="bg1"/>
                </a:solidFill>
              </a:rPr>
              <a:t>  I</a:t>
            </a: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Maha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Abdalla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Rahul</a:t>
            </a:r>
            <a:r>
              <a:rPr lang="en-US" sz="2400" dirty="0" smtClean="0">
                <a:solidFill>
                  <a:schemeClr val="bg1"/>
                </a:solidFill>
              </a:rPr>
              <a:t>  D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      Why Research Excites Me !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Stepping into a new area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Joy of discovery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Eureka moments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Success/ Disappointment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Lessons from Failures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Respect for the disease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Better understanding of disease</a:t>
            </a:r>
          </a:p>
          <a:p>
            <a:endParaRPr lang="en-US" sz="4000" dirty="0" smtClean="0">
              <a:solidFill>
                <a:schemeClr val="bg1"/>
              </a:solidFill>
            </a:endParaRPr>
          </a:p>
        </p:txBody>
      </p:sp>
      <p:pic>
        <p:nvPicPr>
          <p:cNvPr id="3077" name="Picture 5" descr="C:\Users\Thomas\AppData\Local\Microsoft\Windows\Temporary Internet Files\Content.IE5\L72DFQ5R\MC9001500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8673" y="1219200"/>
            <a:ext cx="2366727" cy="2362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777273" y="3581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Benjamin Franklin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   Clinical Vs Basic Science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Clinical: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      Shorter duration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      No additional skills required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Basic Science: 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      Joy of learning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      Suspense / Excitement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Translational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      Best of both</a:t>
            </a:r>
          </a:p>
          <a:p>
            <a:pPr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052" name="Picture 4" descr="C:\Users\Thomas\AppData\Local\Microsoft\Windows\Temporary Internet Files\Content.IE5\G7AREDD6\MP90018279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143000"/>
            <a:ext cx="23622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       Off the beaten path..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4400" dirty="0" smtClean="0">
              <a:solidFill>
                <a:schemeClr val="bg1"/>
              </a:solidFill>
            </a:endParaRPr>
          </a:p>
          <a:p>
            <a:pPr algn="just"/>
            <a:r>
              <a:rPr lang="en-US" sz="4000" dirty="0" smtClean="0">
                <a:solidFill>
                  <a:schemeClr val="bg1"/>
                </a:solidFill>
              </a:rPr>
              <a:t>Taking the first step.</a:t>
            </a:r>
          </a:p>
          <a:p>
            <a:pPr algn="just">
              <a:buNone/>
            </a:pPr>
            <a:endParaRPr lang="en-US" sz="4000" dirty="0">
              <a:solidFill>
                <a:schemeClr val="bg1"/>
              </a:solidFill>
            </a:endParaRPr>
          </a:p>
          <a:p>
            <a:pPr algn="just"/>
            <a:r>
              <a:rPr lang="en-US" sz="4000" dirty="0" smtClean="0">
                <a:solidFill>
                  <a:schemeClr val="bg1"/>
                </a:solidFill>
              </a:rPr>
              <a:t> Anxiety / Excitement of conceiving a  project from scratch.</a:t>
            </a:r>
          </a:p>
          <a:p>
            <a:pPr algn="just"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pPr algn="just"/>
            <a:endParaRPr lang="en-US" sz="4000" dirty="0" smtClean="0">
              <a:solidFill>
                <a:schemeClr val="bg1"/>
              </a:solidFill>
            </a:endParaRPr>
          </a:p>
          <a:p>
            <a:pPr algn="just"/>
            <a:endParaRPr lang="en-US" sz="4000" dirty="0" smtClean="0">
              <a:solidFill>
                <a:schemeClr val="bg1"/>
              </a:solidFill>
            </a:endParaRPr>
          </a:p>
          <a:p>
            <a:pPr algn="just"/>
            <a:endParaRPr lang="en-US" sz="4000" dirty="0" smtClean="0">
              <a:solidFill>
                <a:schemeClr val="bg1"/>
              </a:solidFill>
            </a:endParaRPr>
          </a:p>
          <a:p>
            <a:pPr algn="just"/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4099" name="Picture 3" descr="C:\Users\Thomas\AppData\Local\Microsoft\Windows\Temporary Internet Files\Content.IE5\UG8MCFH2\MC90008969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447800"/>
            <a:ext cx="24384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“I don't look to jump over 7-foot bars: I look around for 1-foot bars that I can step over.” 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                                                        </a:t>
            </a:r>
          </a:p>
          <a:p>
            <a:pPr algn="just">
              <a:buNone/>
            </a:pP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                                              Warren Buffett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466088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/>
            </a:r>
            <a:br>
              <a:rPr lang="en-US" sz="4800" b="1" dirty="0" smtClean="0">
                <a:solidFill>
                  <a:schemeClr val="bg1"/>
                </a:solidFill>
              </a:rPr>
            </a:br>
            <a:r>
              <a:rPr lang="en-US" sz="4800" b="1" dirty="0" smtClean="0">
                <a:solidFill>
                  <a:schemeClr val="bg1"/>
                </a:solidFill>
              </a:rPr>
              <a:t/>
            </a:r>
            <a:br>
              <a:rPr lang="en-US" sz="4800" b="1" dirty="0" smtClean="0">
                <a:solidFill>
                  <a:schemeClr val="bg1"/>
                </a:solidFill>
              </a:rPr>
            </a:br>
            <a:r>
              <a:rPr lang="en-US" sz="4800" b="1" dirty="0" smtClean="0">
                <a:solidFill>
                  <a:schemeClr val="bg1"/>
                </a:solidFill>
              </a:rPr>
              <a:t/>
            </a:r>
            <a:br>
              <a:rPr lang="en-US" sz="4800" b="1" dirty="0" smtClean="0">
                <a:solidFill>
                  <a:schemeClr val="bg1"/>
                </a:solidFill>
              </a:rPr>
            </a:br>
            <a:r>
              <a:rPr lang="en-US" sz="4800" b="1" dirty="0" smtClean="0">
                <a:solidFill>
                  <a:schemeClr val="bg1"/>
                </a:solidFill>
              </a:rPr>
              <a:t>     Feasibility  of  the Project</a:t>
            </a:r>
            <a:br>
              <a:rPr lang="en-US" sz="4800" b="1" dirty="0" smtClean="0">
                <a:solidFill>
                  <a:schemeClr val="bg1"/>
                </a:solidFill>
              </a:rPr>
            </a:b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 fontScale="92500" lnSpcReduction="20000"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Skill Level</a:t>
            </a:r>
          </a:p>
          <a:p>
            <a:endParaRPr lang="en-US" sz="4400" dirty="0" smtClean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Time frame/effort</a:t>
            </a:r>
          </a:p>
          <a:p>
            <a:endParaRPr lang="en-US" sz="4400" dirty="0" smtClean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Productive project</a:t>
            </a:r>
          </a:p>
          <a:p>
            <a:endParaRPr lang="en-US" sz="4400" dirty="0" smtClean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Economic feasibility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sz="32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“Have a bias toward action - let's see something happen now. You can break that big plan into small steps and take the first step right away.” </a:t>
            </a:r>
          </a:p>
          <a:p>
            <a:pPr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                                                            </a:t>
            </a:r>
            <a:r>
              <a:rPr lang="en-US" sz="3200" dirty="0" err="1" smtClean="0">
                <a:solidFill>
                  <a:schemeClr val="bg1"/>
                </a:solidFill>
              </a:rPr>
              <a:t>Indira</a:t>
            </a:r>
            <a:r>
              <a:rPr lang="en-US" sz="3200" dirty="0" smtClean="0">
                <a:solidFill>
                  <a:schemeClr val="bg1"/>
                </a:solidFill>
              </a:rPr>
              <a:t> Gandhi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7174" name="Picture 6" descr="C:\Users\Thomas\AppData\Local\Microsoft\Windows\Temporary Internet Files\Content.IE5\G7AREDD6\MP90020218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04800"/>
            <a:ext cx="32004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Planning and Time Management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Set short term goals as well as long term goals</a:t>
            </a:r>
          </a:p>
          <a:p>
            <a:r>
              <a:rPr lang="en-US" sz="4400" dirty="0" smtClean="0">
                <a:solidFill>
                  <a:schemeClr val="bg1"/>
                </a:solidFill>
              </a:rPr>
              <a:t>Set reasonable timeframe for each goal</a:t>
            </a:r>
          </a:p>
          <a:p>
            <a:r>
              <a:rPr lang="en-US" sz="4400" dirty="0" smtClean="0">
                <a:solidFill>
                  <a:schemeClr val="bg1"/>
                </a:solidFill>
              </a:rPr>
              <a:t> Have a back up plan</a:t>
            </a:r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Learn / Upgrade your skills</a:t>
            </a:r>
          </a:p>
          <a:p>
            <a:r>
              <a:rPr lang="en-US" sz="4400" dirty="0" smtClean="0">
                <a:solidFill>
                  <a:schemeClr val="bg1"/>
                </a:solidFill>
              </a:rPr>
              <a:t>Time management  is key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“I have not failed. I've just found 10,000 way that won't work.” 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                                                                                                         				Thomas Alva Edison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1527</TotalTime>
  <Words>431</Words>
  <Application>Microsoft Office PowerPoint</Application>
  <PresentationFormat>On-screen Show (4:3)</PresentationFormat>
  <Paragraphs>140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Personal Experience in Research ACP Conference 2010</vt:lpstr>
      <vt:lpstr>      Why Research Excites Me !</vt:lpstr>
      <vt:lpstr>   Clinical Vs Basic Science</vt:lpstr>
      <vt:lpstr>       Off the beaten path..</vt:lpstr>
      <vt:lpstr>Slide 5</vt:lpstr>
      <vt:lpstr>        Feasibility  of  the Project </vt:lpstr>
      <vt:lpstr>Slide 7</vt:lpstr>
      <vt:lpstr>      Planning and Time Management       </vt:lpstr>
      <vt:lpstr>Slide 9</vt:lpstr>
      <vt:lpstr>   Up’s and Down’s</vt:lpstr>
      <vt:lpstr>    Eureka Moments</vt:lpstr>
      <vt:lpstr>Slide 12</vt:lpstr>
      <vt:lpstr>   Team Work</vt:lpstr>
      <vt:lpstr>  High Point !</vt:lpstr>
      <vt:lpstr> Fruits of Labor      </vt:lpstr>
      <vt:lpstr>    Acknowledgement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</dc:creator>
  <cp:lastModifiedBy>Thomas</cp:lastModifiedBy>
  <cp:revision>54</cp:revision>
  <dcterms:created xsi:type="dcterms:W3CDTF">2010-09-20T03:12:20Z</dcterms:created>
  <dcterms:modified xsi:type="dcterms:W3CDTF">2010-09-21T04:41:38Z</dcterms:modified>
</cp:coreProperties>
</file>