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handoutMasterIdLst>
    <p:handoutMasterId r:id="rId15"/>
  </p:handoutMasterIdLst>
  <p:sldIdLst>
    <p:sldId id="266" r:id="rId2"/>
    <p:sldId id="257" r:id="rId3"/>
    <p:sldId id="267" r:id="rId4"/>
    <p:sldId id="259" r:id="rId5"/>
    <p:sldId id="258" r:id="rId6"/>
    <p:sldId id="261" r:id="rId7"/>
    <p:sldId id="268" r:id="rId8"/>
    <p:sldId id="262" r:id="rId9"/>
    <p:sldId id="263" r:id="rId10"/>
    <p:sldId id="270" r:id="rId11"/>
    <p:sldId id="264" r:id="rId12"/>
    <p:sldId id="25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97" autoAdjust="0"/>
  </p:normalViewPr>
  <p:slideViewPr>
    <p:cSldViewPr>
      <p:cViewPr varScale="1">
        <p:scale>
          <a:sx n="84" d="100"/>
          <a:sy n="84" d="100"/>
        </p:scale>
        <p:origin x="1426" y="8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3D198E0-2BDD-4EB9-87A2-FFC59188F5EF}" type="datetimeFigureOut">
              <a:rPr lang="en-US" smtClean="0"/>
              <a:t>7/2/2018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85DBE4B-EE8D-429A-93EB-C35CBEAE6C53}" type="slidenum">
              <a:rPr lang="en-US" smtClean="0"/>
              <a:t>‹#›</a:t>
            </a:fld>
            <a:endParaRPr lang="en-US"/>
          </a:p>
        </p:txBody>
      </p:sp>
    </p:spTree>
    <p:extLst>
      <p:ext uri="{BB962C8B-B14F-4D97-AF65-F5344CB8AC3E}">
        <p14:creationId xmlns:p14="http://schemas.microsoft.com/office/powerpoint/2010/main" val="31968277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8599F5-CD04-4E28-90A9-C3B0A28E9E89}" type="datetimeFigureOut">
              <a:rPr lang="en-US" smtClean="0"/>
              <a:t>7/2/2018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BEAC70-DC95-4916-A9B8-536CF3C8A6F7}" type="slidenum">
              <a:rPr lang="en-US" smtClean="0"/>
              <a:t>‹#›</a:t>
            </a:fld>
            <a:endParaRPr lang="en-US"/>
          </a:p>
        </p:txBody>
      </p:sp>
    </p:spTree>
    <p:extLst>
      <p:ext uri="{BB962C8B-B14F-4D97-AF65-F5344CB8AC3E}">
        <p14:creationId xmlns:p14="http://schemas.microsoft.com/office/powerpoint/2010/main" val="1142403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AHEC is a health</a:t>
            </a:r>
            <a:r>
              <a:rPr lang="en-US" baseline="0" dirty="0" smtClean="0"/>
              <a:t> workforce program.  We work with all health professional programs in the state of Georgia interested in placing students in community based education rotations particularly in rural and/or medically underserved areas of the state.  Our goal is for students to have quality educational experiences in Georgia communities in hopes you will make a connection and the desire to return to one of those communities as a practicing physician.  </a:t>
            </a:r>
            <a:endParaRPr lang="en-US" dirty="0"/>
          </a:p>
        </p:txBody>
      </p:sp>
      <p:sp>
        <p:nvSpPr>
          <p:cNvPr id="4" name="Slide Number Placeholder 3"/>
          <p:cNvSpPr>
            <a:spLocks noGrp="1"/>
          </p:cNvSpPr>
          <p:nvPr>
            <p:ph type="sldNum" sz="quarter" idx="10"/>
          </p:nvPr>
        </p:nvSpPr>
        <p:spPr/>
        <p:txBody>
          <a:bodyPr/>
          <a:lstStyle/>
          <a:p>
            <a:fld id="{29BEAC70-DC95-4916-A9B8-536CF3C8A6F7}" type="slidenum">
              <a:rPr lang="en-US" smtClean="0"/>
              <a:t>2</a:t>
            </a:fld>
            <a:endParaRPr lang="en-US"/>
          </a:p>
        </p:txBody>
      </p:sp>
    </p:spTree>
    <p:extLst>
      <p:ext uri="{BB962C8B-B14F-4D97-AF65-F5344CB8AC3E}">
        <p14:creationId xmlns:p14="http://schemas.microsoft.com/office/powerpoint/2010/main" val="34802331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mention this because housing from AHEC</a:t>
            </a:r>
            <a:r>
              <a:rPr lang="en-US" baseline="0" dirty="0" smtClean="0"/>
              <a:t> region to AHEC region look very different.  Housing comes in many varieties in for community based rotations.  Housing is not paid for by GRU, rather the regional AHEC supplies the dollars or they will have community organizations partner to provide housing or some housing is provided 100% by physicians, hospitals, etc. </a:t>
            </a:r>
            <a:endParaRPr lang="en-US" dirty="0"/>
          </a:p>
        </p:txBody>
      </p:sp>
      <p:sp>
        <p:nvSpPr>
          <p:cNvPr id="4" name="Slide Number Placeholder 3"/>
          <p:cNvSpPr>
            <a:spLocks noGrp="1"/>
          </p:cNvSpPr>
          <p:nvPr>
            <p:ph type="sldNum" sz="quarter" idx="10"/>
          </p:nvPr>
        </p:nvSpPr>
        <p:spPr/>
        <p:txBody>
          <a:bodyPr/>
          <a:lstStyle/>
          <a:p>
            <a:fld id="{29BEAC70-DC95-4916-A9B8-536CF3C8A6F7}" type="slidenum">
              <a:rPr lang="en-US" smtClean="0"/>
              <a:t>5</a:t>
            </a:fld>
            <a:endParaRPr lang="en-US"/>
          </a:p>
        </p:txBody>
      </p:sp>
    </p:spTree>
    <p:extLst>
      <p:ext uri="{BB962C8B-B14F-4D97-AF65-F5344CB8AC3E}">
        <p14:creationId xmlns:p14="http://schemas.microsoft.com/office/powerpoint/2010/main" val="31858670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Atlanta AHEC does not have housing due to</a:t>
            </a:r>
            <a:r>
              <a:rPr lang="en-US" baseline="0" dirty="0" smtClean="0"/>
              <a:t> the elevated costs in the metro Atlanta area but they do provide housing stipends.  </a:t>
            </a:r>
            <a:endParaRPr lang="en-US" dirty="0"/>
          </a:p>
        </p:txBody>
      </p:sp>
      <p:sp>
        <p:nvSpPr>
          <p:cNvPr id="4" name="Slide Number Placeholder 3"/>
          <p:cNvSpPr>
            <a:spLocks noGrp="1"/>
          </p:cNvSpPr>
          <p:nvPr>
            <p:ph type="sldNum" sz="quarter" idx="10"/>
          </p:nvPr>
        </p:nvSpPr>
        <p:spPr/>
        <p:txBody>
          <a:bodyPr/>
          <a:lstStyle/>
          <a:p>
            <a:fld id="{29BEAC70-DC95-4916-A9B8-536CF3C8A6F7}" type="slidenum">
              <a:rPr lang="en-US" smtClean="0"/>
              <a:t>7</a:t>
            </a:fld>
            <a:endParaRPr lang="en-US"/>
          </a:p>
        </p:txBody>
      </p:sp>
    </p:spTree>
    <p:extLst>
      <p:ext uri="{BB962C8B-B14F-4D97-AF65-F5344CB8AC3E}">
        <p14:creationId xmlns:p14="http://schemas.microsoft.com/office/powerpoint/2010/main" val="21301952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7C6F2BDE-3BAE-48BF-BFED-76E84254AB46}" type="datetimeFigureOut">
              <a:rPr lang="en-US" smtClean="0"/>
              <a:t>7/2/2018</a:t>
            </a:fld>
            <a:endParaRPr lang="en-US" dirty="0"/>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dirty="0"/>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928B1791-6E02-4302-B6F3-C15444392774}"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6F2BDE-3BAE-48BF-BFED-76E84254AB46}" type="datetimeFigureOut">
              <a:rPr lang="en-US" smtClean="0"/>
              <a:t>7/2/2018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28B1791-6E02-4302-B6F3-C15444392774}"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7C6F2BDE-3BAE-48BF-BFED-76E84254AB46}" type="datetimeFigureOut">
              <a:rPr lang="en-US" smtClean="0"/>
              <a:t>7/2/2018</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6" name="Slide Number Placeholder 5"/>
          <p:cNvSpPr>
            <a:spLocks noGrp="1"/>
          </p:cNvSpPr>
          <p:nvPr>
            <p:ph type="sldNum" sz="quarter" idx="12"/>
          </p:nvPr>
        </p:nvSpPr>
        <p:spPr>
          <a:xfrm rot="5400000">
            <a:off x="5989638" y="144462"/>
            <a:ext cx="533400" cy="244476"/>
          </a:xfrm>
        </p:spPr>
        <p:txBody>
          <a:bodyPr/>
          <a:lstStyle/>
          <a:p>
            <a:fld id="{928B1791-6E02-4302-B6F3-C15444392774}"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C6F2BDE-3BAE-48BF-BFED-76E84254AB46}" type="datetimeFigureOut">
              <a:rPr lang="en-US" smtClean="0"/>
              <a:t>7/2/2018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928B1791-6E02-4302-B6F3-C15444392774}" type="slidenum">
              <a:rPr lang="en-US" smtClean="0"/>
              <a:t>‹#›</a:t>
            </a:fld>
            <a:endParaRPr lang="en-US" dirty="0"/>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7C6F2BDE-3BAE-48BF-BFED-76E84254AB46}" type="datetimeFigureOut">
              <a:rPr lang="en-US" smtClean="0"/>
              <a:t>7/2/2018</a:t>
            </a:fld>
            <a:endParaRPr lang="en-US" dirty="0"/>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928B1791-6E02-4302-B6F3-C15444392774}" type="slidenum">
              <a:rPr lang="en-US" smtClean="0"/>
              <a:t>‹#›</a:t>
            </a:fld>
            <a:endParaRPr lang="en-US" dirty="0"/>
          </a:p>
        </p:txBody>
      </p:sp>
      <p:sp>
        <p:nvSpPr>
          <p:cNvPr id="14" name="Footer Placeholder 13"/>
          <p:cNvSpPr>
            <a:spLocks noGrp="1"/>
          </p:cNvSpPr>
          <p:nvPr>
            <p:ph type="ftr" sz="quarter" idx="12"/>
          </p:nvPr>
        </p:nvSpPr>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7C6F2BDE-3BAE-48BF-BFED-76E84254AB46}" type="datetimeFigureOut">
              <a:rPr lang="en-US" smtClean="0"/>
              <a:t>7/2/2018</a:t>
            </a:fld>
            <a:endParaRPr lang="en-US" dirty="0"/>
          </a:p>
        </p:txBody>
      </p:sp>
      <p:sp>
        <p:nvSpPr>
          <p:cNvPr id="10" name="Slide Number Placeholder 9"/>
          <p:cNvSpPr>
            <a:spLocks noGrp="1"/>
          </p:cNvSpPr>
          <p:nvPr>
            <p:ph type="sldNum" sz="quarter" idx="16"/>
          </p:nvPr>
        </p:nvSpPr>
        <p:spPr/>
        <p:txBody>
          <a:bodyPr rtlCol="0"/>
          <a:lstStyle/>
          <a:p>
            <a:fld id="{928B1791-6E02-4302-B6F3-C15444392774}" type="slidenum">
              <a:rPr lang="en-US" smtClean="0"/>
              <a:t>‹#›</a:t>
            </a:fld>
            <a:endParaRPr lang="en-US" dirty="0"/>
          </a:p>
        </p:txBody>
      </p:sp>
      <p:sp>
        <p:nvSpPr>
          <p:cNvPr id="12" name="Footer Placeholder 11"/>
          <p:cNvSpPr>
            <a:spLocks noGrp="1"/>
          </p:cNvSpPr>
          <p:nvPr>
            <p:ph type="ftr" sz="quarter" idx="17"/>
          </p:nvPr>
        </p:nvSpPr>
        <p:spPr/>
        <p:txBody>
          <a:bodyPr rtlCol="0"/>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7C6F2BDE-3BAE-48BF-BFED-76E84254AB46}" type="datetimeFigureOut">
              <a:rPr lang="en-US" smtClean="0"/>
              <a:t>7/2/2018</a:t>
            </a:fld>
            <a:endParaRPr lang="en-US" dirty="0"/>
          </a:p>
        </p:txBody>
      </p:sp>
      <p:sp>
        <p:nvSpPr>
          <p:cNvPr id="12" name="Slide Number Placeholder 11"/>
          <p:cNvSpPr>
            <a:spLocks noGrp="1"/>
          </p:cNvSpPr>
          <p:nvPr>
            <p:ph type="sldNum" sz="quarter" idx="16"/>
          </p:nvPr>
        </p:nvSpPr>
        <p:spPr/>
        <p:txBody>
          <a:bodyPr rtlCol="0"/>
          <a:lstStyle/>
          <a:p>
            <a:fld id="{928B1791-6E02-4302-B6F3-C15444392774}" type="slidenum">
              <a:rPr lang="en-US" smtClean="0"/>
              <a:t>‹#›</a:t>
            </a:fld>
            <a:endParaRPr lang="en-US" dirty="0"/>
          </a:p>
        </p:txBody>
      </p:sp>
      <p:sp>
        <p:nvSpPr>
          <p:cNvPr id="14" name="Footer Placeholder 13"/>
          <p:cNvSpPr>
            <a:spLocks noGrp="1"/>
          </p:cNvSpPr>
          <p:nvPr>
            <p:ph type="ftr" sz="quarter" idx="17"/>
          </p:nvPr>
        </p:nvSpPr>
        <p:spPr/>
        <p:txBody>
          <a:bodyPr rtlCol="0"/>
          <a:lstStyle/>
          <a:p>
            <a:endParaRPr lang="en-US" dirty="0"/>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C6F2BDE-3BAE-48BF-BFED-76E84254AB46}" type="datetimeFigureOut">
              <a:rPr lang="en-US" smtClean="0"/>
              <a:t>7/2/2018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928B1791-6E02-4302-B6F3-C15444392774}"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6F2BDE-3BAE-48BF-BFED-76E84254AB46}" type="datetimeFigureOut">
              <a:rPr lang="en-US" smtClean="0"/>
              <a:t>7/2/2018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928B1791-6E02-4302-B6F3-C15444392774}"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C6F2BDE-3BAE-48BF-BFED-76E84254AB46}" type="datetimeFigureOut">
              <a:rPr lang="en-US" smtClean="0"/>
              <a:t>7/2/2018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928B1791-6E02-4302-B6F3-C15444392774}" type="slidenum">
              <a:rPr lang="en-US" smtClean="0"/>
              <a:t>‹#›</a:t>
            </a:fld>
            <a:endParaRPr lang="en-US" dirty="0"/>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Date Placeholder 11"/>
          <p:cNvSpPr>
            <a:spLocks noGrp="1"/>
          </p:cNvSpPr>
          <p:nvPr>
            <p:ph type="dt" sz="half" idx="10"/>
          </p:nvPr>
        </p:nvSpPr>
        <p:spPr>
          <a:xfrm>
            <a:off x="6248400" y="6248400"/>
            <a:ext cx="2667000" cy="365125"/>
          </a:xfrm>
        </p:spPr>
        <p:txBody>
          <a:bodyPr rtlCol="0"/>
          <a:lstStyle/>
          <a:p>
            <a:fld id="{7C6F2BDE-3BAE-48BF-BFED-76E84254AB46}" type="datetimeFigureOut">
              <a:rPr lang="en-US" smtClean="0"/>
              <a:t>7/2/2018</a:t>
            </a:fld>
            <a:endParaRPr lang="en-US" dirty="0"/>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928B1791-6E02-4302-B6F3-C15444392774}" type="slidenum">
              <a:rPr lang="en-US" smtClean="0"/>
              <a:t>‹#›</a:t>
            </a:fld>
            <a:endParaRPr lang="en-US" dirty="0"/>
          </a:p>
        </p:txBody>
      </p:sp>
      <p:sp>
        <p:nvSpPr>
          <p:cNvPr id="14" name="Footer Placeholder 13"/>
          <p:cNvSpPr>
            <a:spLocks noGrp="1"/>
          </p:cNvSpPr>
          <p:nvPr>
            <p:ph type="ftr" sz="quarter" idx="12"/>
          </p:nvPr>
        </p:nvSpPr>
        <p:spPr>
          <a:xfrm>
            <a:off x="1600200" y="6248206"/>
            <a:ext cx="4572000" cy="365125"/>
          </a:xfrm>
        </p:spPr>
        <p:txBody>
          <a:bodyPr rtlCol="0"/>
          <a:lstStyle/>
          <a:p>
            <a:endParaRPr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dirty="0"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7C6F2BDE-3BAE-48BF-BFED-76E84254AB46}" type="datetimeFigureOut">
              <a:rPr lang="en-US" smtClean="0"/>
              <a:t>7/2/2018</a:t>
            </a:fld>
            <a:endParaRPr lang="en-US" dirty="0"/>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dirty="0"/>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928B1791-6E02-4302-B6F3-C15444392774}"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mailto:emundy@georgiahealth.edu" TargetMode="Externa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Georgia Statewide AHEC Network</a:t>
            </a:r>
            <a:endParaRPr lang="en-US" dirty="0"/>
          </a:p>
        </p:txBody>
      </p:sp>
      <p:pic>
        <p:nvPicPr>
          <p:cNvPr id="4" name="Picture 10" descr="logopeach"/>
          <p:cNvPicPr>
            <a:picLocks noChangeAspect="1" noChangeArrowheads="1"/>
          </p:cNvPicPr>
          <p:nvPr/>
        </p:nvPicPr>
        <p:blipFill>
          <a:blip r:embed="rId2"/>
          <a:srcRect/>
          <a:stretch>
            <a:fillRect/>
          </a:stretch>
        </p:blipFill>
        <p:spPr>
          <a:xfrm>
            <a:off x="3352800" y="2828131"/>
            <a:ext cx="2667000" cy="2608263"/>
          </a:xfrm>
          <a:prstGeom prst="rect">
            <a:avLst/>
          </a:prstGeom>
          <a:effectLst>
            <a:outerShdw dist="161645" dir="2700000" algn="ctr" rotWithShape="0">
              <a:schemeClr val="bg2"/>
            </a:outerShdw>
          </a:effectLst>
        </p:spPr>
      </p:pic>
    </p:spTree>
    <p:extLst>
      <p:ext uri="{BB962C8B-B14F-4D97-AF65-F5344CB8AC3E}">
        <p14:creationId xmlns:p14="http://schemas.microsoft.com/office/powerpoint/2010/main" val="27933936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you should know about </a:t>
            </a:r>
            <a:br>
              <a:rPr lang="en-US" dirty="0" smtClean="0"/>
            </a:br>
            <a:r>
              <a:rPr lang="en-US" dirty="0" smtClean="0"/>
              <a:t>AHEC housing:</a:t>
            </a:r>
            <a:endParaRPr lang="en-US" dirty="0"/>
          </a:p>
        </p:txBody>
      </p:sp>
      <p:sp>
        <p:nvSpPr>
          <p:cNvPr id="3" name="Content Placeholder 2"/>
          <p:cNvSpPr>
            <a:spLocks noGrp="1"/>
          </p:cNvSpPr>
          <p:nvPr>
            <p:ph sz="quarter" idx="1"/>
          </p:nvPr>
        </p:nvSpPr>
        <p:spPr>
          <a:xfrm>
            <a:off x="228600" y="1981200"/>
            <a:ext cx="8537448" cy="4724400"/>
          </a:xfrm>
        </p:spPr>
        <p:txBody>
          <a:bodyPr>
            <a:normAutofit/>
          </a:bodyPr>
          <a:lstStyle/>
          <a:p>
            <a:pPr>
              <a:defRPr/>
            </a:pPr>
            <a:r>
              <a:rPr lang="en-US" sz="2400" dirty="0" smtClean="0">
                <a:latin typeface="Calibri" pitchFamily="34" charset="0"/>
                <a:cs typeface="Calibri" pitchFamily="34" charset="0"/>
              </a:rPr>
              <a:t>Sign </a:t>
            </a:r>
            <a:r>
              <a:rPr lang="en-US" sz="2400" dirty="0" smtClean="0">
                <a:latin typeface="Calibri" pitchFamily="34" charset="0"/>
                <a:cs typeface="Calibri" pitchFamily="34" charset="0"/>
              </a:rPr>
              <a:t>and return AHEC housing agreement</a:t>
            </a:r>
          </a:p>
          <a:p>
            <a:pPr>
              <a:defRPr/>
            </a:pPr>
            <a:r>
              <a:rPr lang="en-US" sz="2400" dirty="0" smtClean="0">
                <a:latin typeface="Calibri" pitchFamily="34" charset="0"/>
                <a:cs typeface="Calibri" pitchFamily="34" charset="0"/>
              </a:rPr>
              <a:t>AHEC </a:t>
            </a:r>
            <a:r>
              <a:rPr lang="en-US" sz="2400" dirty="0">
                <a:latin typeface="Calibri" pitchFamily="34" charset="0"/>
                <a:cs typeface="Calibri" pitchFamily="34" charset="0"/>
              </a:rPr>
              <a:t>housing is clean, safe and </a:t>
            </a:r>
            <a:r>
              <a:rPr lang="en-US" sz="2400" dirty="0" smtClean="0">
                <a:latin typeface="Calibri" pitchFamily="34" charset="0"/>
                <a:cs typeface="Calibri" pitchFamily="34" charset="0"/>
              </a:rPr>
              <a:t>sufficient</a:t>
            </a:r>
            <a:endParaRPr lang="en-US" sz="2400" dirty="0">
              <a:latin typeface="Calibri" pitchFamily="34" charset="0"/>
              <a:cs typeface="Calibri" pitchFamily="34" charset="0"/>
            </a:endParaRPr>
          </a:p>
          <a:p>
            <a:pPr>
              <a:defRPr/>
            </a:pPr>
            <a:r>
              <a:rPr lang="en-US" sz="2400" dirty="0">
                <a:latin typeface="Calibri" pitchFamily="34" charset="0"/>
                <a:cs typeface="Calibri" pitchFamily="34" charset="0"/>
              </a:rPr>
              <a:t>You can and most likely will share a </a:t>
            </a:r>
            <a:r>
              <a:rPr lang="en-US" sz="2400" dirty="0" smtClean="0">
                <a:latin typeface="Calibri" pitchFamily="34" charset="0"/>
                <a:cs typeface="Calibri" pitchFamily="34" charset="0"/>
              </a:rPr>
              <a:t>room</a:t>
            </a:r>
            <a:endParaRPr lang="en-US" sz="2400" dirty="0">
              <a:latin typeface="Calibri" pitchFamily="34" charset="0"/>
              <a:cs typeface="Calibri" pitchFamily="34" charset="0"/>
            </a:endParaRPr>
          </a:p>
          <a:p>
            <a:pPr>
              <a:defRPr/>
            </a:pPr>
            <a:r>
              <a:rPr lang="en-US" sz="2400" dirty="0">
                <a:latin typeface="Calibri" pitchFamily="34" charset="0"/>
                <a:cs typeface="Calibri" pitchFamily="34" charset="0"/>
              </a:rPr>
              <a:t>AHEC housing is </a:t>
            </a:r>
            <a:r>
              <a:rPr lang="en-US" sz="2400" dirty="0" smtClean="0">
                <a:latin typeface="Calibri" pitchFamily="34" charset="0"/>
                <a:cs typeface="Calibri" pitchFamily="34" charset="0"/>
              </a:rPr>
              <a:t>co-ed</a:t>
            </a:r>
            <a:endParaRPr lang="en-US" sz="2400" dirty="0">
              <a:latin typeface="Calibri" pitchFamily="34" charset="0"/>
              <a:cs typeface="Calibri" pitchFamily="34" charset="0"/>
            </a:endParaRPr>
          </a:p>
          <a:p>
            <a:pPr>
              <a:defRPr/>
            </a:pPr>
            <a:r>
              <a:rPr lang="en-US" sz="2400" dirty="0">
                <a:latin typeface="Calibri" pitchFamily="34" charset="0"/>
                <a:cs typeface="Calibri" pitchFamily="34" charset="0"/>
              </a:rPr>
              <a:t>All housing rules are expected to be followed and will be </a:t>
            </a:r>
            <a:r>
              <a:rPr lang="en-US" sz="2400" dirty="0" smtClean="0">
                <a:latin typeface="Calibri" pitchFamily="34" charset="0"/>
                <a:cs typeface="Calibri" pitchFamily="34" charset="0"/>
              </a:rPr>
              <a:t>enforced</a:t>
            </a:r>
            <a:endParaRPr lang="en-US" sz="2400" dirty="0">
              <a:latin typeface="Calibri" pitchFamily="34" charset="0"/>
              <a:cs typeface="Calibri" pitchFamily="34" charset="0"/>
            </a:endParaRPr>
          </a:p>
          <a:p>
            <a:pPr>
              <a:defRPr/>
            </a:pPr>
            <a:r>
              <a:rPr lang="en-US" sz="2400" dirty="0">
                <a:latin typeface="Calibri" pitchFamily="34" charset="0"/>
                <a:cs typeface="Calibri" pitchFamily="34" charset="0"/>
              </a:rPr>
              <a:t>The AHEC </a:t>
            </a:r>
            <a:r>
              <a:rPr lang="en-US" sz="2400" dirty="0" smtClean="0">
                <a:latin typeface="Calibri" pitchFamily="34" charset="0"/>
                <a:cs typeface="Calibri" pitchFamily="34" charset="0"/>
              </a:rPr>
              <a:t>housing </a:t>
            </a:r>
            <a:r>
              <a:rPr lang="en-US" sz="2400" dirty="0">
                <a:latin typeface="Calibri" pitchFamily="34" charset="0"/>
                <a:cs typeface="Calibri" pitchFamily="34" charset="0"/>
              </a:rPr>
              <a:t>is provided to you in most cases at no </a:t>
            </a:r>
            <a:r>
              <a:rPr lang="en-US" sz="2400" dirty="0" smtClean="0">
                <a:latin typeface="Calibri" pitchFamily="34" charset="0"/>
                <a:cs typeface="Calibri" pitchFamily="34" charset="0"/>
              </a:rPr>
              <a:t>cost </a:t>
            </a:r>
            <a:endParaRPr lang="en-US" sz="2400" dirty="0">
              <a:latin typeface="Calibri" pitchFamily="34" charset="0"/>
              <a:cs typeface="Calibri" pitchFamily="34" charset="0"/>
            </a:endParaRPr>
          </a:p>
          <a:p>
            <a:endParaRPr lang="en-US" dirty="0"/>
          </a:p>
        </p:txBody>
      </p:sp>
    </p:spTree>
    <p:extLst>
      <p:ext uri="{BB962C8B-B14F-4D97-AF65-F5344CB8AC3E}">
        <p14:creationId xmlns:p14="http://schemas.microsoft.com/office/powerpoint/2010/main" val="224806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AHEC Housing Continued:</a:t>
            </a:r>
            <a:endParaRPr lang="en-US" dirty="0"/>
          </a:p>
        </p:txBody>
      </p:sp>
      <p:sp>
        <p:nvSpPr>
          <p:cNvPr id="3" name="Content Placeholder 2"/>
          <p:cNvSpPr>
            <a:spLocks noGrp="1"/>
          </p:cNvSpPr>
          <p:nvPr>
            <p:ph sz="quarter" idx="1"/>
          </p:nvPr>
        </p:nvSpPr>
        <p:spPr/>
        <p:txBody>
          <a:bodyPr>
            <a:normAutofit/>
          </a:bodyPr>
          <a:lstStyle/>
          <a:p>
            <a:r>
              <a:rPr lang="en-US" sz="2600" dirty="0" smtClean="0">
                <a:latin typeface="Calibri" pitchFamily="34" charset="0"/>
                <a:cs typeface="Calibri" pitchFamily="34" charset="0"/>
              </a:rPr>
              <a:t>If you indicated the need for housing when you went through the lottery then housing has been reserved for you and you are expected to use it.  </a:t>
            </a:r>
            <a:endParaRPr lang="en-US" sz="2600" dirty="0">
              <a:latin typeface="Calibri" pitchFamily="34" charset="0"/>
              <a:cs typeface="Calibri" pitchFamily="34" charset="0"/>
            </a:endParaRPr>
          </a:p>
          <a:p>
            <a:pPr>
              <a:defRPr/>
            </a:pPr>
            <a:r>
              <a:rPr lang="en-US" sz="2600" dirty="0" smtClean="0">
                <a:latin typeface="Calibri" pitchFamily="34" charset="0"/>
                <a:cs typeface="Calibri" pitchFamily="34" charset="0"/>
              </a:rPr>
              <a:t>If </a:t>
            </a:r>
            <a:r>
              <a:rPr lang="en-US" sz="2600" dirty="0">
                <a:latin typeface="Calibri" pitchFamily="34" charset="0"/>
                <a:cs typeface="Calibri" pitchFamily="34" charset="0"/>
              </a:rPr>
              <a:t>you do not need housing you requested then cancel immediately</a:t>
            </a:r>
            <a:r>
              <a:rPr lang="en-US" sz="2600" dirty="0" smtClean="0">
                <a:latin typeface="Calibri" pitchFamily="34" charset="0"/>
                <a:cs typeface="Calibri" pitchFamily="34" charset="0"/>
              </a:rPr>
              <a:t>.</a:t>
            </a:r>
            <a:endParaRPr lang="en-US" sz="2600" dirty="0">
              <a:latin typeface="Calibri" pitchFamily="34" charset="0"/>
              <a:cs typeface="Calibri" pitchFamily="34" charset="0"/>
            </a:endParaRPr>
          </a:p>
          <a:p>
            <a:pPr>
              <a:defRPr/>
            </a:pPr>
            <a:r>
              <a:rPr lang="en-US" sz="2600" dirty="0" smtClean="0">
                <a:latin typeface="Calibri" pitchFamily="34" charset="0"/>
                <a:cs typeface="Calibri" pitchFamily="34" charset="0"/>
              </a:rPr>
              <a:t>If </a:t>
            </a:r>
            <a:r>
              <a:rPr lang="en-US" sz="2600" dirty="0">
                <a:latin typeface="Calibri" pitchFamily="34" charset="0"/>
                <a:cs typeface="Calibri" pitchFamily="34" charset="0"/>
              </a:rPr>
              <a:t>you fail to use your reserved AHEC housing </a:t>
            </a:r>
            <a:br>
              <a:rPr lang="en-US" sz="2600" dirty="0">
                <a:latin typeface="Calibri" pitchFamily="34" charset="0"/>
                <a:cs typeface="Calibri" pitchFamily="34" charset="0"/>
              </a:rPr>
            </a:br>
            <a:r>
              <a:rPr lang="en-US" sz="2600" dirty="0" smtClean="0">
                <a:latin typeface="Calibri" pitchFamily="34" charset="0"/>
                <a:cs typeface="Calibri" pitchFamily="34" charset="0"/>
              </a:rPr>
              <a:t>and </a:t>
            </a:r>
            <a:r>
              <a:rPr lang="en-US" sz="2600" dirty="0">
                <a:latin typeface="Calibri" pitchFamily="34" charset="0"/>
                <a:cs typeface="Calibri" pitchFamily="34" charset="0"/>
              </a:rPr>
              <a:t>do not cancel before 30 days you can be </a:t>
            </a:r>
            <a:br>
              <a:rPr lang="en-US" sz="2600" dirty="0">
                <a:latin typeface="Calibri" pitchFamily="34" charset="0"/>
                <a:cs typeface="Calibri" pitchFamily="34" charset="0"/>
              </a:rPr>
            </a:br>
            <a:r>
              <a:rPr lang="en-US" sz="2600" dirty="0" smtClean="0">
                <a:latin typeface="Calibri" pitchFamily="34" charset="0"/>
                <a:cs typeface="Calibri" pitchFamily="34" charset="0"/>
              </a:rPr>
              <a:t>fined </a:t>
            </a:r>
            <a:r>
              <a:rPr lang="en-US" sz="2600" dirty="0">
                <a:latin typeface="Calibri" pitchFamily="34" charset="0"/>
                <a:cs typeface="Calibri" pitchFamily="34" charset="0"/>
              </a:rPr>
              <a:t>$200 and forfeit future use of housing</a:t>
            </a:r>
            <a:r>
              <a:rPr lang="en-US" sz="2600" dirty="0" smtClean="0">
                <a:latin typeface="Calibri" pitchFamily="34" charset="0"/>
                <a:cs typeface="Calibri" pitchFamily="34" charset="0"/>
              </a:rPr>
              <a:t>.</a:t>
            </a:r>
          </a:p>
          <a:p>
            <a:r>
              <a:rPr lang="en-US" sz="2600" dirty="0" smtClean="0">
                <a:latin typeface="Calibri" pitchFamily="34" charset="0"/>
                <a:cs typeface="Calibri" pitchFamily="34" charset="0"/>
              </a:rPr>
              <a:t>Read AHEC housing agreement carefully and be aware of all rules and cancellation policies.</a:t>
            </a:r>
          </a:p>
          <a:p>
            <a:endParaRPr lang="en-US" dirty="0"/>
          </a:p>
        </p:txBody>
      </p:sp>
    </p:spTree>
    <p:extLst>
      <p:ext uri="{BB962C8B-B14F-4D97-AF65-F5344CB8AC3E}">
        <p14:creationId xmlns:p14="http://schemas.microsoft.com/office/powerpoint/2010/main" val="27863080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dirty="0"/>
          </a:p>
        </p:txBody>
      </p:sp>
      <p:sp>
        <p:nvSpPr>
          <p:cNvPr id="4" name="Content Placeholder 2"/>
          <p:cNvSpPr txBox="1">
            <a:spLocks/>
          </p:cNvSpPr>
          <p:nvPr/>
        </p:nvSpPr>
        <p:spPr>
          <a:xfrm>
            <a:off x="609600" y="609600"/>
            <a:ext cx="8153400" cy="4191000"/>
          </a:xfrm>
          <a:prstGeom prst="rect">
            <a:avLst/>
          </a:prstGeom>
        </p:spPr>
        <p:txBody>
          <a:bodyPr vert="horz" anchor="ctr">
            <a:normAutofit/>
          </a:bodyPr>
          <a:lstStyle>
            <a:lvl1pPr marL="0" indent="0" algn="l" rtl="0" eaLnBrk="1" latinLnBrk="0" hangingPunct="1">
              <a:spcBef>
                <a:spcPts val="700"/>
              </a:spcBef>
              <a:buClr>
                <a:schemeClr val="accent2"/>
              </a:buClr>
              <a:buSzPct val="60000"/>
              <a:buFont typeface="Wingdings"/>
              <a:buNone/>
              <a:defRPr kumimoji="0" sz="2600" kern="1200">
                <a:solidFill>
                  <a:srgbClr val="FFFFFF"/>
                </a:solidFill>
                <a:latin typeface="+mn-lt"/>
                <a:ea typeface="+mn-ea"/>
                <a:cs typeface="+mn-cs"/>
              </a:defRPr>
            </a:lvl1pPr>
            <a:lvl2pPr marL="457200" indent="0" algn="ctr" rtl="0" eaLnBrk="1" latinLnBrk="0" hangingPunct="1">
              <a:spcBef>
                <a:spcPts val="550"/>
              </a:spcBef>
              <a:buClr>
                <a:schemeClr val="accent1"/>
              </a:buClr>
              <a:buSzPct val="70000"/>
              <a:buFont typeface="Wingdings 2"/>
              <a:buNone/>
              <a:defRPr kumimoji="0" sz="2600" kern="1200">
                <a:solidFill>
                  <a:schemeClr val="tx1"/>
                </a:solidFill>
                <a:latin typeface="+mn-lt"/>
                <a:ea typeface="+mn-ea"/>
                <a:cs typeface="+mn-cs"/>
              </a:defRPr>
            </a:lvl2pPr>
            <a:lvl3pPr marL="914400" indent="0" algn="ctr" rtl="0" eaLnBrk="1" latinLnBrk="0" hangingPunct="1">
              <a:spcBef>
                <a:spcPts val="500"/>
              </a:spcBef>
              <a:buClr>
                <a:schemeClr val="accent2"/>
              </a:buClr>
              <a:buSzPct val="75000"/>
              <a:buFont typeface="Wingdings"/>
              <a:buNone/>
              <a:defRPr kumimoji="0" sz="2300" kern="1200">
                <a:solidFill>
                  <a:schemeClr val="tx1"/>
                </a:solidFill>
                <a:latin typeface="+mn-lt"/>
                <a:ea typeface="+mn-ea"/>
                <a:cs typeface="+mn-cs"/>
              </a:defRPr>
            </a:lvl3pPr>
            <a:lvl4pPr marL="1371600" indent="0" algn="ctr" rtl="0" eaLnBrk="1" latinLnBrk="0" hangingPunct="1">
              <a:spcBef>
                <a:spcPts val="400"/>
              </a:spcBef>
              <a:buClr>
                <a:schemeClr val="accent3"/>
              </a:buClr>
              <a:buSzPct val="75000"/>
              <a:buFont typeface="Wingdings"/>
              <a:buNone/>
              <a:defRPr kumimoji="0" sz="2000" kern="1200">
                <a:solidFill>
                  <a:schemeClr val="tx1"/>
                </a:solidFill>
                <a:latin typeface="+mn-lt"/>
                <a:ea typeface="+mn-ea"/>
                <a:cs typeface="+mn-cs"/>
              </a:defRPr>
            </a:lvl4pPr>
            <a:lvl5pPr marL="1828800" indent="0" algn="ctr" rtl="0" eaLnBrk="1" latinLnBrk="0" hangingPunct="1">
              <a:spcBef>
                <a:spcPts val="400"/>
              </a:spcBef>
              <a:buClr>
                <a:schemeClr val="accent4"/>
              </a:buClr>
              <a:buSzPct val="65000"/>
              <a:buFont typeface="Wingdings"/>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accent1"/>
              </a:buClr>
              <a:buFont typeface="Wingdings"/>
              <a:buNone/>
              <a:defRPr kumimoji="0" sz="1800" kern="1200" baseline="0">
                <a:solidFill>
                  <a:schemeClr val="tx1"/>
                </a:solidFill>
                <a:latin typeface="+mn-lt"/>
                <a:ea typeface="+mn-ea"/>
                <a:cs typeface="+mn-cs"/>
              </a:defRPr>
            </a:lvl6pPr>
            <a:lvl7pPr marL="2743200" indent="0" algn="ctr" rtl="0" eaLnBrk="1" latinLnBrk="0" hangingPunct="1">
              <a:spcBef>
                <a:spcPct val="20000"/>
              </a:spcBef>
              <a:buClr>
                <a:schemeClr val="accent2"/>
              </a:buClr>
              <a:buFont typeface="Wingdings"/>
              <a:buNone/>
              <a:defRPr kumimoji="0" sz="1800" kern="1200" baseline="0">
                <a:solidFill>
                  <a:schemeClr val="tx1"/>
                </a:solidFill>
                <a:latin typeface="+mn-lt"/>
                <a:ea typeface="+mn-ea"/>
                <a:cs typeface="+mn-cs"/>
              </a:defRPr>
            </a:lvl7pPr>
            <a:lvl8pPr marL="3200400" indent="0" algn="ctr" rtl="0" eaLnBrk="1" latinLnBrk="0" hangingPunct="1">
              <a:spcBef>
                <a:spcPct val="20000"/>
              </a:spcBef>
              <a:buClr>
                <a:schemeClr val="accent3"/>
              </a:buClr>
              <a:buFont typeface="Wingdings"/>
              <a:buNone/>
              <a:defRPr kumimoji="0" sz="1800" kern="1200" baseline="0">
                <a:solidFill>
                  <a:schemeClr val="tx1"/>
                </a:solidFill>
                <a:latin typeface="+mn-lt"/>
                <a:ea typeface="+mn-ea"/>
                <a:cs typeface="+mn-cs"/>
              </a:defRPr>
            </a:lvl8pPr>
            <a:lvl9pPr marL="3657600" indent="0" algn="ctr" rtl="0" eaLnBrk="1" latinLnBrk="0" hangingPunct="1">
              <a:spcBef>
                <a:spcPct val="20000"/>
              </a:spcBef>
              <a:buClr>
                <a:schemeClr val="accent4"/>
              </a:buClr>
              <a:buFont typeface="Wingdings"/>
              <a:buNone/>
              <a:defRPr kumimoji="0" sz="1800" kern="1200" baseline="0">
                <a:solidFill>
                  <a:schemeClr val="tx1"/>
                </a:solidFill>
                <a:latin typeface="+mn-lt"/>
                <a:ea typeface="+mn-ea"/>
                <a:cs typeface="+mn-cs"/>
              </a:defRPr>
            </a:lvl9pPr>
          </a:lstStyle>
          <a:p>
            <a:r>
              <a:rPr lang="en-US" sz="2400" dirty="0" smtClean="0"/>
              <a:t>Erin Mundy, MPA</a:t>
            </a:r>
            <a:br>
              <a:rPr lang="en-US" sz="2400" dirty="0" smtClean="0"/>
            </a:br>
            <a:r>
              <a:rPr lang="en-US" sz="2400" dirty="0" smtClean="0"/>
              <a:t>AHEC Director of Community Based Training Programs</a:t>
            </a:r>
            <a:br>
              <a:rPr lang="en-US" sz="2400" dirty="0" smtClean="0"/>
            </a:br>
            <a:r>
              <a:rPr lang="en-US" sz="2400" dirty="0" smtClean="0"/>
              <a:t>Georgia Statewide AHEC Network Program Office</a:t>
            </a:r>
            <a:br>
              <a:rPr lang="en-US" sz="2400" dirty="0" smtClean="0"/>
            </a:br>
            <a:r>
              <a:rPr lang="en-US" sz="2400" dirty="0" smtClean="0"/>
              <a:t>Assistant Professor, Department of Family Medicine</a:t>
            </a:r>
            <a:br>
              <a:rPr lang="en-US" sz="2400" dirty="0" smtClean="0"/>
            </a:br>
            <a:r>
              <a:rPr lang="en-US" sz="2400" dirty="0" smtClean="0"/>
              <a:t>Medical College of Georgia </a:t>
            </a:r>
            <a:r>
              <a:rPr lang="en-US" sz="2400" i="1" dirty="0" smtClean="0"/>
              <a:t>at</a:t>
            </a:r>
            <a:r>
              <a:rPr lang="en-US" sz="2400" dirty="0"/>
              <a:t> </a:t>
            </a:r>
            <a:r>
              <a:rPr lang="en-US" sz="2400" dirty="0" smtClean="0"/>
              <a:t>Augusta University</a:t>
            </a:r>
            <a:r>
              <a:rPr lang="en-US" sz="2400" dirty="0" smtClean="0"/>
              <a:t/>
            </a:r>
            <a:br>
              <a:rPr lang="en-US" sz="2400" dirty="0" smtClean="0"/>
            </a:br>
            <a:r>
              <a:rPr lang="en-US" sz="2400" dirty="0" smtClean="0"/>
              <a:t/>
            </a:r>
            <a:br>
              <a:rPr lang="en-US" sz="2400" dirty="0" smtClean="0"/>
            </a:br>
            <a:r>
              <a:rPr lang="en-US" sz="2400" dirty="0" smtClean="0">
                <a:hlinkClick r:id="rId2"/>
              </a:rPr>
              <a:t>emundy@augusta.edu</a:t>
            </a:r>
            <a:r>
              <a:rPr lang="en-US" sz="2400" dirty="0" smtClean="0"/>
              <a:t/>
            </a:r>
            <a:br>
              <a:rPr lang="en-US" sz="2400" dirty="0" smtClean="0"/>
            </a:br>
            <a:r>
              <a:rPr lang="en-US" sz="2400" dirty="0" smtClean="0"/>
              <a:t>Phone 678-232-3759</a:t>
            </a:r>
            <a:endParaRPr lang="en-US" sz="2400" dirty="0"/>
          </a:p>
        </p:txBody>
      </p:sp>
      <p:pic>
        <p:nvPicPr>
          <p:cNvPr id="5" name="Picture 2" descr="logopeach"/>
          <p:cNvPicPr>
            <a:picLocks noChangeAspect="1" noChangeArrowheads="1"/>
          </p:cNvPicPr>
          <p:nvPr/>
        </p:nvPicPr>
        <p:blipFill>
          <a:blip r:embed="rId3" cstate="print"/>
          <a:srcRect/>
          <a:stretch>
            <a:fillRect/>
          </a:stretch>
        </p:blipFill>
        <p:spPr bwMode="auto">
          <a:xfrm>
            <a:off x="4166616" y="4267200"/>
            <a:ext cx="1524000" cy="1447800"/>
          </a:xfrm>
          <a:prstGeom prst="rect">
            <a:avLst/>
          </a:prstGeom>
          <a:noFill/>
          <a:ln w="9525">
            <a:noFill/>
            <a:miter lim="800000"/>
            <a:headEnd/>
            <a:tailEnd/>
          </a:ln>
        </p:spPr>
      </p:pic>
      <p:pic>
        <p:nvPicPr>
          <p:cNvPr id="6" name="Picture 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867400" y="3505200"/>
            <a:ext cx="3063875"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951931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Georgia Statewide AHEC Network</a:t>
            </a:r>
            <a:endParaRPr lang="en-US" dirty="0"/>
          </a:p>
        </p:txBody>
      </p:sp>
      <p:sp>
        <p:nvSpPr>
          <p:cNvPr id="3" name="Content Placeholder 2"/>
          <p:cNvSpPr>
            <a:spLocks noGrp="1"/>
          </p:cNvSpPr>
          <p:nvPr>
            <p:ph sz="quarter" idx="1"/>
          </p:nvPr>
        </p:nvSpPr>
        <p:spPr/>
        <p:txBody>
          <a:bodyPr>
            <a:normAutofit fontScale="85000" lnSpcReduction="20000"/>
          </a:bodyPr>
          <a:lstStyle/>
          <a:p>
            <a:pPr marL="0" indent="0">
              <a:buNone/>
            </a:pPr>
            <a:r>
              <a:rPr lang="en-US" sz="3100" dirty="0">
                <a:latin typeface="Calibri" pitchFamily="34" charset="0"/>
                <a:cs typeface="Calibri" pitchFamily="34" charset="0"/>
              </a:rPr>
              <a:t/>
            </a:r>
            <a:br>
              <a:rPr lang="en-US" sz="3100" dirty="0">
                <a:latin typeface="Calibri" pitchFamily="34" charset="0"/>
                <a:cs typeface="Calibri" pitchFamily="34" charset="0"/>
              </a:rPr>
            </a:br>
            <a:r>
              <a:rPr lang="en-US" sz="2800" dirty="0" smtClean="0">
                <a:latin typeface="Calibri" pitchFamily="34" charset="0"/>
                <a:cs typeface="Calibri" pitchFamily="34" charset="0"/>
              </a:rPr>
              <a:t>A </a:t>
            </a:r>
            <a:r>
              <a:rPr lang="en-US" sz="2800" dirty="0">
                <a:latin typeface="Calibri" pitchFamily="34" charset="0"/>
                <a:cs typeface="Calibri" pitchFamily="34" charset="0"/>
              </a:rPr>
              <a:t>partnership coordinated by the Georgia </a:t>
            </a:r>
            <a:r>
              <a:rPr lang="en-US" sz="2800" dirty="0" smtClean="0">
                <a:latin typeface="Calibri" pitchFamily="34" charset="0"/>
                <a:cs typeface="Calibri" pitchFamily="34" charset="0"/>
              </a:rPr>
              <a:t>Regents </a:t>
            </a:r>
            <a:r>
              <a:rPr lang="en-US" sz="2800" dirty="0">
                <a:latin typeface="Calibri" pitchFamily="34" charset="0"/>
                <a:cs typeface="Calibri" pitchFamily="34" charset="0"/>
              </a:rPr>
              <a:t>University, the Georgia Statewide AHEC Network is a complex, multi-disciplinary effort which responds to the problems of health professionals supply and distribution in rural and underserved areas of the state. </a:t>
            </a:r>
          </a:p>
          <a:p>
            <a:pPr marL="0" indent="0">
              <a:buNone/>
            </a:pPr>
            <a:r>
              <a:rPr lang="en-US" sz="2800" dirty="0" smtClean="0">
                <a:latin typeface="Calibri" pitchFamily="34" charset="0"/>
                <a:cs typeface="Calibri" pitchFamily="34" charset="0"/>
              </a:rPr>
              <a:t>The goal </a:t>
            </a:r>
            <a:r>
              <a:rPr lang="en-US" sz="2800" dirty="0">
                <a:latin typeface="Calibri" pitchFamily="34" charset="0"/>
                <a:cs typeface="Calibri" pitchFamily="34" charset="0"/>
              </a:rPr>
              <a:t>of the AHEC program is to improve access to quality, primary health care in medically underserved areas through educational activities designed to recruit, train, and retain community-based health care personnel where they are most needed.  </a:t>
            </a:r>
            <a:r>
              <a:rPr lang="en-US" sz="2800" dirty="0" smtClean="0">
                <a:latin typeface="Calibri" pitchFamily="34" charset="0"/>
                <a:cs typeface="Calibri" pitchFamily="34" charset="0"/>
              </a:rPr>
              <a:t>The </a:t>
            </a:r>
            <a:r>
              <a:rPr lang="en-US" sz="2800" dirty="0">
                <a:latin typeface="Calibri" pitchFamily="34" charset="0"/>
                <a:cs typeface="Calibri" pitchFamily="34" charset="0"/>
              </a:rPr>
              <a:t>system links communities, particularly rural, remote and underserved areas, with academic institutions to increase access to educational programs for health care professionals throughout the state.</a:t>
            </a:r>
          </a:p>
          <a:p>
            <a:pPr marL="0" indent="0">
              <a:buNone/>
            </a:pPr>
            <a:endParaRPr lang="en-US" sz="3200" dirty="0" smtClean="0"/>
          </a:p>
          <a:p>
            <a:pPr marL="0" indent="0">
              <a:buNone/>
            </a:pPr>
            <a:endParaRPr lang="en-US" dirty="0"/>
          </a:p>
        </p:txBody>
      </p:sp>
    </p:spTree>
    <p:extLst>
      <p:ext uri="{BB962C8B-B14F-4D97-AF65-F5344CB8AC3E}">
        <p14:creationId xmlns:p14="http://schemas.microsoft.com/office/powerpoint/2010/main" val="33758969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Georgia Statewide AHEC Network</a:t>
            </a:r>
            <a:endParaRPr lang="en-US" dirty="0"/>
          </a:p>
        </p:txBody>
      </p:sp>
      <p:sp>
        <p:nvSpPr>
          <p:cNvPr id="3" name="Content Placeholder 2"/>
          <p:cNvSpPr>
            <a:spLocks noGrp="1"/>
          </p:cNvSpPr>
          <p:nvPr>
            <p:ph sz="quarter" idx="1"/>
          </p:nvPr>
        </p:nvSpPr>
        <p:spPr>
          <a:xfrm>
            <a:off x="612648" y="1600200"/>
            <a:ext cx="8153400" cy="5029200"/>
          </a:xfrm>
        </p:spPr>
        <p:txBody>
          <a:bodyPr>
            <a:normAutofit fontScale="70000" lnSpcReduction="20000"/>
          </a:bodyPr>
          <a:lstStyle/>
          <a:p>
            <a:pPr marL="0" indent="0">
              <a:buNone/>
            </a:pPr>
            <a:r>
              <a:rPr lang="en-US" sz="3100" b="1" dirty="0" smtClean="0">
                <a:latin typeface="Calibri" pitchFamily="34" charset="0"/>
                <a:cs typeface="Calibri" pitchFamily="34" charset="0"/>
              </a:rPr>
              <a:t/>
            </a:r>
            <a:br>
              <a:rPr lang="en-US" sz="3100" b="1" dirty="0" smtClean="0">
                <a:latin typeface="Calibri" pitchFamily="34" charset="0"/>
                <a:cs typeface="Calibri" pitchFamily="34" charset="0"/>
              </a:rPr>
            </a:br>
            <a:r>
              <a:rPr lang="en-US" sz="3100" b="1" u="sng" dirty="0" smtClean="0">
                <a:latin typeface="Calibri" pitchFamily="34" charset="0"/>
                <a:cs typeface="Calibri" pitchFamily="34" charset="0"/>
              </a:rPr>
              <a:t>Mission</a:t>
            </a:r>
            <a:r>
              <a:rPr lang="en-US" sz="3100" b="1" dirty="0" smtClean="0">
                <a:latin typeface="Calibri" pitchFamily="34" charset="0"/>
                <a:cs typeface="Calibri" pitchFamily="34" charset="0"/>
              </a:rPr>
              <a:t>:  </a:t>
            </a:r>
            <a:r>
              <a:rPr lang="en-US" sz="3100" dirty="0" smtClean="0">
                <a:latin typeface="Calibri" pitchFamily="34" charset="0"/>
                <a:cs typeface="Calibri" pitchFamily="34" charset="0"/>
              </a:rPr>
              <a:t>To support the recruitment, education, training and retention of </a:t>
            </a:r>
            <a:r>
              <a:rPr lang="en-US" sz="3100" smtClean="0">
                <a:latin typeface="Calibri" pitchFamily="34" charset="0"/>
                <a:cs typeface="Calibri" pitchFamily="34" charset="0"/>
              </a:rPr>
              <a:t>a diverse </a:t>
            </a:r>
            <a:r>
              <a:rPr lang="en-US" sz="3100" dirty="0" smtClean="0">
                <a:latin typeface="Calibri" pitchFamily="34" charset="0"/>
                <a:cs typeface="Calibri" pitchFamily="34" charset="0"/>
              </a:rPr>
              <a:t>health professions workforce throughout Georgia. </a:t>
            </a:r>
            <a:br>
              <a:rPr lang="en-US" sz="3100" dirty="0" smtClean="0">
                <a:latin typeface="Calibri" pitchFamily="34" charset="0"/>
                <a:cs typeface="Calibri" pitchFamily="34" charset="0"/>
              </a:rPr>
            </a:br>
            <a:endParaRPr lang="en-US" sz="3100" dirty="0" smtClean="0">
              <a:latin typeface="Calibri" pitchFamily="34" charset="0"/>
              <a:cs typeface="Calibri" pitchFamily="34" charset="0"/>
            </a:endParaRPr>
          </a:p>
          <a:p>
            <a:pPr algn="ctr">
              <a:buNone/>
            </a:pPr>
            <a:r>
              <a:rPr lang="en-US" sz="3100" b="1" i="1" dirty="0" smtClean="0">
                <a:latin typeface="Calibri" pitchFamily="34" charset="0"/>
                <a:ea typeface="ＭＳ Ｐゴシック" pitchFamily="34" charset="-128"/>
                <a:cs typeface="Calibri" pitchFamily="34" charset="0"/>
              </a:rPr>
              <a:t>Health </a:t>
            </a:r>
            <a:r>
              <a:rPr lang="en-US" sz="3100" b="1" i="1" dirty="0">
                <a:latin typeface="Calibri" pitchFamily="34" charset="0"/>
                <a:ea typeface="ＭＳ Ｐゴシック" pitchFamily="34" charset="-128"/>
                <a:cs typeface="Calibri" pitchFamily="34" charset="0"/>
              </a:rPr>
              <a:t>Professions Workforce Pipeline</a:t>
            </a:r>
          </a:p>
          <a:p>
            <a:pPr lvl="1">
              <a:buNone/>
            </a:pPr>
            <a:r>
              <a:rPr lang="en-US" sz="3100" b="1" i="1" dirty="0">
                <a:latin typeface="Calibri" pitchFamily="34" charset="0"/>
                <a:ea typeface="ＭＳ Ｐゴシック" pitchFamily="34" charset="-128"/>
                <a:cs typeface="Calibri" pitchFamily="34" charset="0"/>
              </a:rPr>
              <a:t>	</a:t>
            </a:r>
            <a:r>
              <a:rPr lang="en-US" sz="3100" b="1" i="1" dirty="0" smtClean="0">
                <a:latin typeface="Calibri" pitchFamily="34" charset="0"/>
                <a:ea typeface="ＭＳ Ｐゴシック" pitchFamily="34" charset="-128"/>
                <a:cs typeface="Calibri" pitchFamily="34" charset="0"/>
              </a:rPr>
              <a:t>	   </a:t>
            </a:r>
            <a:r>
              <a:rPr lang="en-US" sz="3100" b="1" i="1" dirty="0" smtClean="0">
                <a:solidFill>
                  <a:srgbClr val="E5E500"/>
                </a:solidFill>
                <a:latin typeface="Calibri" pitchFamily="34" charset="0"/>
                <a:ea typeface="ＭＳ Ｐゴシック" pitchFamily="34" charset="-128"/>
                <a:cs typeface="Calibri" pitchFamily="34" charset="0"/>
              </a:rPr>
              <a:t>RECRUIT        →</a:t>
            </a:r>
            <a:r>
              <a:rPr lang="en-US" sz="3100" b="1" i="1" dirty="0">
                <a:solidFill>
                  <a:srgbClr val="E5E500"/>
                </a:solidFill>
                <a:latin typeface="Calibri" pitchFamily="34" charset="0"/>
                <a:ea typeface="ＭＳ Ｐゴシック" pitchFamily="34" charset="-128"/>
                <a:cs typeface="Calibri" pitchFamily="34" charset="0"/>
              </a:rPr>
              <a:t>	 </a:t>
            </a:r>
            <a:r>
              <a:rPr lang="en-US" sz="3100" b="1" i="1" dirty="0" smtClean="0">
                <a:solidFill>
                  <a:srgbClr val="E5E500"/>
                </a:solidFill>
                <a:latin typeface="Calibri" pitchFamily="34" charset="0"/>
                <a:ea typeface="ＭＳ Ｐゴシック" pitchFamily="34" charset="-128"/>
                <a:cs typeface="Calibri" pitchFamily="34" charset="0"/>
              </a:rPr>
              <a:t>TRAIN    </a:t>
            </a:r>
            <a:r>
              <a:rPr lang="en-US" sz="3100" b="1" i="1" dirty="0">
                <a:solidFill>
                  <a:srgbClr val="E5E500"/>
                </a:solidFill>
                <a:latin typeface="Calibri" pitchFamily="34" charset="0"/>
                <a:ea typeface="ＭＳ Ｐゴシック" pitchFamily="34" charset="-128"/>
                <a:cs typeface="Calibri" pitchFamily="34" charset="0"/>
              </a:rPr>
              <a:t>	→ 	RETAIN</a:t>
            </a:r>
          </a:p>
          <a:p>
            <a:pPr marL="0" indent="0">
              <a:buNone/>
            </a:pPr>
            <a:r>
              <a:rPr lang="en-US" sz="3100" dirty="0" smtClean="0">
                <a:latin typeface="Calibri" pitchFamily="34" charset="0"/>
                <a:cs typeface="Calibri" pitchFamily="34" charset="0"/>
              </a:rPr>
              <a:t/>
            </a:r>
            <a:br>
              <a:rPr lang="en-US" sz="3100" dirty="0" smtClean="0">
                <a:latin typeface="Calibri" pitchFamily="34" charset="0"/>
                <a:cs typeface="Calibri" pitchFamily="34" charset="0"/>
              </a:rPr>
            </a:br>
            <a:r>
              <a:rPr lang="en-US" sz="3100" b="1" u="sng" dirty="0" smtClean="0">
                <a:latin typeface="Calibri" pitchFamily="34" charset="0"/>
                <a:cs typeface="Calibri" pitchFamily="34" charset="0"/>
              </a:rPr>
              <a:t>Network Program Goals</a:t>
            </a:r>
            <a:r>
              <a:rPr lang="en-US" sz="3100" b="1" dirty="0" smtClean="0">
                <a:latin typeface="Calibri" pitchFamily="34" charset="0"/>
                <a:cs typeface="Calibri" pitchFamily="34" charset="0"/>
              </a:rPr>
              <a:t>:</a:t>
            </a:r>
            <a:r>
              <a:rPr lang="en-US" sz="3100" dirty="0" smtClean="0">
                <a:latin typeface="Calibri" pitchFamily="34" charset="0"/>
                <a:cs typeface="Calibri" pitchFamily="34" charset="0"/>
              </a:rPr>
              <a:t/>
            </a:r>
            <a:br>
              <a:rPr lang="en-US" sz="3100" dirty="0" smtClean="0">
                <a:latin typeface="Calibri" pitchFamily="34" charset="0"/>
                <a:cs typeface="Calibri" pitchFamily="34" charset="0"/>
              </a:rPr>
            </a:br>
            <a:r>
              <a:rPr lang="en-US" sz="3100" dirty="0" smtClean="0">
                <a:latin typeface="Calibri" pitchFamily="34" charset="0"/>
                <a:cs typeface="Calibri" pitchFamily="34" charset="0"/>
              </a:rPr>
              <a:t>RECRUIT:  to educate community members about health career choices and recruit future health professionals.</a:t>
            </a:r>
            <a:br>
              <a:rPr lang="en-US" sz="3100" dirty="0" smtClean="0">
                <a:latin typeface="Calibri" pitchFamily="34" charset="0"/>
                <a:cs typeface="Calibri" pitchFamily="34" charset="0"/>
              </a:rPr>
            </a:br>
            <a:r>
              <a:rPr lang="en-US" sz="3100" dirty="0" smtClean="0">
                <a:latin typeface="Calibri" pitchFamily="34" charset="0"/>
                <a:cs typeface="Calibri" pitchFamily="34" charset="0"/>
              </a:rPr>
              <a:t/>
            </a:r>
            <a:br>
              <a:rPr lang="en-US" sz="3100" dirty="0" smtClean="0">
                <a:latin typeface="Calibri" pitchFamily="34" charset="0"/>
                <a:cs typeface="Calibri" pitchFamily="34" charset="0"/>
              </a:rPr>
            </a:br>
            <a:r>
              <a:rPr lang="en-US" sz="3100" b="1" dirty="0" smtClean="0">
                <a:latin typeface="Calibri" pitchFamily="34" charset="0"/>
                <a:cs typeface="Calibri" pitchFamily="34" charset="0"/>
              </a:rPr>
              <a:t>TRAIN:  To facilitate community based clinical training experiences for students and residents.</a:t>
            </a:r>
            <a:br>
              <a:rPr lang="en-US" sz="3100" b="1" dirty="0" smtClean="0">
                <a:latin typeface="Calibri" pitchFamily="34" charset="0"/>
                <a:cs typeface="Calibri" pitchFamily="34" charset="0"/>
              </a:rPr>
            </a:br>
            <a:r>
              <a:rPr lang="en-US" sz="3100" b="1" dirty="0" smtClean="0">
                <a:latin typeface="Calibri" pitchFamily="34" charset="0"/>
                <a:cs typeface="Calibri" pitchFamily="34" charset="0"/>
              </a:rPr>
              <a:t/>
            </a:r>
            <a:br>
              <a:rPr lang="en-US" sz="3100" b="1" dirty="0" smtClean="0">
                <a:latin typeface="Calibri" pitchFamily="34" charset="0"/>
                <a:cs typeface="Calibri" pitchFamily="34" charset="0"/>
              </a:rPr>
            </a:br>
            <a:r>
              <a:rPr lang="en-US" sz="3100" dirty="0" smtClean="0">
                <a:latin typeface="Calibri" pitchFamily="34" charset="0"/>
                <a:cs typeface="Calibri" pitchFamily="34" charset="0"/>
              </a:rPr>
              <a:t>RETAIN:  To provide education resources to assist and support health care professionals.</a:t>
            </a:r>
            <a:endParaRPr lang="en-US" sz="3100" dirty="0">
              <a:latin typeface="Calibri" pitchFamily="34" charset="0"/>
              <a:cs typeface="Calibri" pitchFamily="34" charset="0"/>
            </a:endParaRPr>
          </a:p>
          <a:p>
            <a:pPr algn="ctr">
              <a:buNone/>
            </a:pPr>
            <a:endParaRPr lang="en-US" sz="3200" b="1" i="1" dirty="0">
              <a:latin typeface="Tekton Pro" charset="0"/>
              <a:ea typeface="ＭＳ Ｐゴシック" pitchFamily="34" charset="-128"/>
            </a:endParaRPr>
          </a:p>
          <a:p>
            <a:pPr marL="0" indent="0">
              <a:buNone/>
            </a:pPr>
            <a:endParaRPr lang="en-US" sz="3200" dirty="0" smtClean="0"/>
          </a:p>
          <a:p>
            <a:pPr marL="0" indent="0">
              <a:buNone/>
            </a:pPr>
            <a:endParaRPr lang="en-US" dirty="0"/>
          </a:p>
        </p:txBody>
      </p:sp>
    </p:spTree>
    <p:extLst>
      <p:ext uri="{BB962C8B-B14F-4D97-AF65-F5344CB8AC3E}">
        <p14:creationId xmlns:p14="http://schemas.microsoft.com/office/powerpoint/2010/main" val="30901393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62200" y="609600"/>
            <a:ext cx="4532789" cy="5865962"/>
          </a:xfrm>
          <a:prstGeom prst="rect">
            <a:avLst/>
          </a:prstGeom>
        </p:spPr>
      </p:pic>
    </p:spTree>
    <p:extLst>
      <p:ext uri="{BB962C8B-B14F-4D97-AF65-F5344CB8AC3E}">
        <p14:creationId xmlns:p14="http://schemas.microsoft.com/office/powerpoint/2010/main" val="20920853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Georgia AHEC Centers</a:t>
            </a:r>
            <a:endParaRPr lang="en-US" dirty="0"/>
          </a:p>
        </p:txBody>
      </p:sp>
      <p:sp>
        <p:nvSpPr>
          <p:cNvPr id="3" name="Content Placeholder 2"/>
          <p:cNvSpPr>
            <a:spLocks noGrp="1"/>
          </p:cNvSpPr>
          <p:nvPr>
            <p:ph sz="quarter" idx="1"/>
          </p:nvPr>
        </p:nvSpPr>
        <p:spPr/>
        <p:txBody>
          <a:bodyPr/>
          <a:lstStyle/>
          <a:p>
            <a:pPr marL="0" indent="0">
              <a:buNone/>
              <a:defRPr/>
            </a:pPr>
            <a:r>
              <a:rPr lang="en-US" dirty="0" smtClean="0"/>
              <a:t/>
            </a:r>
            <a:br>
              <a:rPr lang="en-US" dirty="0" smtClean="0"/>
            </a:br>
            <a:r>
              <a:rPr lang="en-US" dirty="0" smtClean="0">
                <a:latin typeface="Calibri" pitchFamily="34" charset="0"/>
                <a:cs typeface="Calibri" pitchFamily="34" charset="0"/>
              </a:rPr>
              <a:t>Each AHEC Center is a community-driven, non-profit corporation supported by federal and local assistance.  Each AHEC in Georgia will look a little different based on individual funding opportunities as well as needs of the communities  they serve in their particular region.</a:t>
            </a:r>
            <a:endParaRPr lang="en-US" dirty="0">
              <a:latin typeface="Calibri" pitchFamily="34" charset="0"/>
              <a:cs typeface="Calibri" pitchFamily="34" charset="0"/>
            </a:endParaRPr>
          </a:p>
        </p:txBody>
      </p:sp>
      <p:pic>
        <p:nvPicPr>
          <p:cNvPr id="1026" name="Picture 2" descr="F:\AHEC Logos\AHEC TAGLINE 1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95400" y="5257800"/>
            <a:ext cx="5629656" cy="1048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97620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Professions Student Support:</a:t>
            </a:r>
            <a:endParaRPr lang="en-US" dirty="0"/>
          </a:p>
        </p:txBody>
      </p:sp>
      <p:sp>
        <p:nvSpPr>
          <p:cNvPr id="3" name="Content Placeholder 2"/>
          <p:cNvSpPr>
            <a:spLocks noGrp="1"/>
          </p:cNvSpPr>
          <p:nvPr>
            <p:ph sz="quarter" idx="1"/>
          </p:nvPr>
        </p:nvSpPr>
        <p:spPr/>
        <p:txBody>
          <a:bodyPr/>
          <a:lstStyle/>
          <a:p>
            <a:pPr marL="0" indent="0">
              <a:buNone/>
            </a:pPr>
            <a:r>
              <a:rPr lang="en-US" dirty="0" smtClean="0"/>
              <a:t/>
            </a:r>
            <a:br>
              <a:rPr lang="en-US" dirty="0" smtClean="0"/>
            </a:br>
            <a:r>
              <a:rPr lang="en-US" dirty="0" smtClean="0">
                <a:latin typeface="Calibri" pitchFamily="34" charset="0"/>
                <a:cs typeface="Calibri" pitchFamily="34" charset="0"/>
              </a:rPr>
              <a:t>Each </a:t>
            </a:r>
            <a:r>
              <a:rPr lang="en-US" dirty="0">
                <a:latin typeface="Calibri" pitchFamily="34" charset="0"/>
                <a:cs typeface="Calibri" pitchFamily="34" charset="0"/>
              </a:rPr>
              <a:t>AHEC office staffs a preceptor coordinator that works to develop partnerships with community based health care practitioners to provide necessary clinical training sites for various health professional students from Georgia and other states.</a:t>
            </a:r>
          </a:p>
          <a:p>
            <a:endParaRPr lang="en-US" dirty="0"/>
          </a:p>
        </p:txBody>
      </p:sp>
    </p:spTree>
    <p:extLst>
      <p:ext uri="{BB962C8B-B14F-4D97-AF65-F5344CB8AC3E}">
        <p14:creationId xmlns:p14="http://schemas.microsoft.com/office/powerpoint/2010/main" val="12880965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AHEC Preceptor Coordinators</a:t>
            </a:r>
            <a:endParaRPr lang="en-US" dirty="0"/>
          </a:p>
        </p:txBody>
      </p:sp>
      <p:sp>
        <p:nvSpPr>
          <p:cNvPr id="3" name="Content Placeholder 2"/>
          <p:cNvSpPr>
            <a:spLocks noGrp="1"/>
          </p:cNvSpPr>
          <p:nvPr>
            <p:ph sz="quarter" idx="1"/>
          </p:nvPr>
        </p:nvSpPr>
        <p:spPr/>
        <p:txBody>
          <a:bodyPr/>
          <a:lstStyle/>
          <a:p>
            <a:pPr>
              <a:defRPr/>
            </a:pPr>
            <a:r>
              <a:rPr lang="en-US" dirty="0"/>
              <a:t> </a:t>
            </a:r>
            <a:r>
              <a:rPr lang="en-US" dirty="0">
                <a:latin typeface="Calibri" pitchFamily="34" charset="0"/>
                <a:cs typeface="Calibri" pitchFamily="34" charset="0"/>
              </a:rPr>
              <a:t>Blue Ridge AHEC – </a:t>
            </a:r>
            <a:r>
              <a:rPr lang="en-US" dirty="0" smtClean="0">
                <a:latin typeface="Calibri" pitchFamily="34" charset="0"/>
                <a:cs typeface="Calibri" pitchFamily="34" charset="0"/>
              </a:rPr>
              <a:t>Mandy Hunter </a:t>
            </a:r>
            <a:endParaRPr lang="en-US" dirty="0">
              <a:latin typeface="Calibri" pitchFamily="34" charset="0"/>
              <a:cs typeface="Calibri" pitchFamily="34" charset="0"/>
            </a:endParaRPr>
          </a:p>
          <a:p>
            <a:pPr>
              <a:defRPr/>
            </a:pPr>
            <a:r>
              <a:rPr lang="en-US" dirty="0">
                <a:latin typeface="Calibri" pitchFamily="34" charset="0"/>
                <a:cs typeface="Calibri" pitchFamily="34" charset="0"/>
              </a:rPr>
              <a:t> Foothills AHEC – </a:t>
            </a:r>
            <a:r>
              <a:rPr lang="en-US" dirty="0" smtClean="0">
                <a:latin typeface="Calibri" pitchFamily="34" charset="0"/>
                <a:cs typeface="Calibri" pitchFamily="34" charset="0"/>
              </a:rPr>
              <a:t>Holly Stewart</a:t>
            </a:r>
            <a:endParaRPr lang="en-US" dirty="0">
              <a:latin typeface="Calibri" pitchFamily="34" charset="0"/>
              <a:cs typeface="Calibri" pitchFamily="34" charset="0"/>
            </a:endParaRPr>
          </a:p>
          <a:p>
            <a:pPr>
              <a:defRPr/>
            </a:pPr>
            <a:r>
              <a:rPr lang="en-US" dirty="0">
                <a:latin typeface="Calibri" pitchFamily="34" charset="0"/>
                <a:cs typeface="Calibri" pitchFamily="34" charset="0"/>
              </a:rPr>
              <a:t> Magnolia Coastlands AHEC – Bela Kundu</a:t>
            </a:r>
          </a:p>
          <a:p>
            <a:pPr>
              <a:defRPr/>
            </a:pPr>
            <a:r>
              <a:rPr lang="en-US" dirty="0">
                <a:latin typeface="Calibri" pitchFamily="34" charset="0"/>
                <a:cs typeface="Calibri" pitchFamily="34" charset="0"/>
              </a:rPr>
              <a:t> SOWEGA AHEC – </a:t>
            </a:r>
            <a:r>
              <a:rPr lang="en-US" dirty="0" err="1" smtClean="0">
                <a:latin typeface="Calibri" pitchFamily="34" charset="0"/>
                <a:cs typeface="Calibri" pitchFamily="34" charset="0"/>
              </a:rPr>
              <a:t>Rashae</a:t>
            </a:r>
            <a:r>
              <a:rPr lang="en-US" dirty="0" smtClean="0">
                <a:latin typeface="Calibri" pitchFamily="34" charset="0"/>
                <a:cs typeface="Calibri" pitchFamily="34" charset="0"/>
              </a:rPr>
              <a:t> Oliver</a:t>
            </a:r>
            <a:endParaRPr lang="en-US" dirty="0" smtClean="0">
              <a:latin typeface="Calibri" pitchFamily="34" charset="0"/>
              <a:cs typeface="Calibri" pitchFamily="34" charset="0"/>
            </a:endParaRPr>
          </a:p>
          <a:p>
            <a:pPr>
              <a:defRPr/>
            </a:pPr>
            <a:r>
              <a:rPr lang="en-US" dirty="0" smtClean="0">
                <a:latin typeface="Calibri" pitchFamily="34" charset="0"/>
                <a:cs typeface="Calibri" pitchFamily="34" charset="0"/>
              </a:rPr>
              <a:t> SPCC Atlanta AHEC – </a:t>
            </a:r>
            <a:r>
              <a:rPr lang="en-US" dirty="0" err="1" smtClean="0">
                <a:latin typeface="Calibri" pitchFamily="34" charset="0"/>
                <a:cs typeface="Calibri" pitchFamily="34" charset="0"/>
              </a:rPr>
              <a:t>Kedrick</a:t>
            </a:r>
            <a:r>
              <a:rPr lang="en-US" dirty="0" smtClean="0">
                <a:latin typeface="Calibri" pitchFamily="34" charset="0"/>
                <a:cs typeface="Calibri" pitchFamily="34" charset="0"/>
              </a:rPr>
              <a:t> Williams</a:t>
            </a:r>
            <a:endParaRPr lang="en-US" dirty="0">
              <a:latin typeface="Calibri" pitchFamily="34" charset="0"/>
              <a:cs typeface="Calibri" pitchFamily="34" charset="0"/>
            </a:endParaRPr>
          </a:p>
          <a:p>
            <a:pPr>
              <a:defRPr/>
            </a:pPr>
            <a:r>
              <a:rPr lang="en-US" dirty="0">
                <a:latin typeface="Calibri" pitchFamily="34" charset="0"/>
                <a:cs typeface="Calibri" pitchFamily="34" charset="0"/>
              </a:rPr>
              <a:t> Three Rivers AHEC – </a:t>
            </a:r>
            <a:r>
              <a:rPr lang="en-US" dirty="0" smtClean="0">
                <a:latin typeface="Calibri" pitchFamily="34" charset="0"/>
                <a:cs typeface="Calibri" pitchFamily="34" charset="0"/>
              </a:rPr>
              <a:t>Crystal Hand</a:t>
            </a:r>
            <a:endParaRPr lang="en-US" dirty="0">
              <a:latin typeface="Calibri" pitchFamily="34" charset="0"/>
              <a:cs typeface="Calibri" pitchFamily="34" charset="0"/>
            </a:endParaRPr>
          </a:p>
          <a:p>
            <a:pPr marL="0" indent="0">
              <a:buNone/>
              <a:defRPr/>
            </a:pPr>
            <a:endParaRPr lang="en-US" dirty="0"/>
          </a:p>
        </p:txBody>
      </p:sp>
      <p:pic>
        <p:nvPicPr>
          <p:cNvPr id="1026" name="Picture 2" descr="F:\AHEC Logos\AHEC TAGLINE 1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95400" y="5257800"/>
            <a:ext cx="5629656" cy="1048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53785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AHEC is Here To Help You:</a:t>
            </a:r>
            <a:endParaRPr lang="en-US" dirty="0"/>
          </a:p>
        </p:txBody>
      </p:sp>
      <p:sp>
        <p:nvSpPr>
          <p:cNvPr id="3" name="Content Placeholder 2"/>
          <p:cNvSpPr>
            <a:spLocks noGrp="1"/>
          </p:cNvSpPr>
          <p:nvPr>
            <p:ph sz="quarter" idx="1"/>
          </p:nvPr>
        </p:nvSpPr>
        <p:spPr/>
        <p:txBody>
          <a:bodyPr>
            <a:normAutofit fontScale="85000" lnSpcReduction="20000"/>
          </a:bodyPr>
          <a:lstStyle/>
          <a:p>
            <a:pPr>
              <a:defRPr/>
            </a:pPr>
            <a:r>
              <a:rPr lang="en-US" dirty="0">
                <a:latin typeface="Calibri" pitchFamily="34" charset="0"/>
                <a:cs typeface="Calibri" pitchFamily="34" charset="0"/>
              </a:rPr>
              <a:t> </a:t>
            </a:r>
            <a:r>
              <a:rPr lang="en-US" dirty="0" smtClean="0">
                <a:latin typeface="Calibri" pitchFamily="34" charset="0"/>
                <a:cs typeface="Calibri" pitchFamily="34" charset="0"/>
              </a:rPr>
              <a:t>Housing/housing stipend</a:t>
            </a:r>
            <a:endParaRPr lang="en-US" dirty="0">
              <a:latin typeface="Calibri" pitchFamily="34" charset="0"/>
              <a:cs typeface="Calibri" pitchFamily="34" charset="0"/>
            </a:endParaRPr>
          </a:p>
          <a:p>
            <a:pPr>
              <a:defRPr/>
            </a:pPr>
            <a:r>
              <a:rPr lang="en-US" dirty="0">
                <a:latin typeface="Calibri" pitchFamily="34" charset="0"/>
                <a:cs typeface="Calibri" pitchFamily="34" charset="0"/>
              </a:rPr>
              <a:t> Travel </a:t>
            </a:r>
            <a:r>
              <a:rPr lang="en-US" dirty="0" smtClean="0">
                <a:latin typeface="Calibri" pitchFamily="34" charset="0"/>
                <a:cs typeface="Calibri" pitchFamily="34" charset="0"/>
              </a:rPr>
              <a:t>stipend </a:t>
            </a:r>
            <a:r>
              <a:rPr lang="en-US" dirty="0">
                <a:latin typeface="Calibri" pitchFamily="34" charset="0"/>
                <a:cs typeface="Calibri" pitchFamily="34" charset="0"/>
              </a:rPr>
              <a:t>(if no housing </a:t>
            </a:r>
            <a:r>
              <a:rPr lang="en-US" dirty="0" smtClean="0">
                <a:latin typeface="Calibri" pitchFamily="34" charset="0"/>
                <a:cs typeface="Calibri" pitchFamily="34" charset="0"/>
              </a:rPr>
              <a:t>provided </a:t>
            </a:r>
            <a:r>
              <a:rPr lang="en-US" dirty="0">
                <a:latin typeface="Calibri" pitchFamily="34" charset="0"/>
                <a:cs typeface="Calibri" pitchFamily="34" charset="0"/>
              </a:rPr>
              <a:t>and funding </a:t>
            </a:r>
            <a:r>
              <a:rPr lang="en-US" dirty="0" smtClean="0">
                <a:latin typeface="Calibri" pitchFamily="34" charset="0"/>
                <a:cs typeface="Calibri" pitchFamily="34" charset="0"/>
              </a:rPr>
              <a:t>is</a:t>
            </a:r>
            <a:br>
              <a:rPr lang="en-US" dirty="0" smtClean="0">
                <a:latin typeface="Calibri" pitchFamily="34" charset="0"/>
                <a:cs typeface="Calibri" pitchFamily="34" charset="0"/>
              </a:rPr>
            </a:br>
            <a:r>
              <a:rPr lang="en-US" dirty="0" smtClean="0">
                <a:latin typeface="Calibri" pitchFamily="34" charset="0"/>
                <a:cs typeface="Calibri" pitchFamily="34" charset="0"/>
              </a:rPr>
              <a:t> available</a:t>
            </a:r>
            <a:r>
              <a:rPr lang="en-US" dirty="0">
                <a:latin typeface="Calibri" pitchFamily="34" charset="0"/>
                <a:cs typeface="Calibri" pitchFamily="34" charset="0"/>
              </a:rPr>
              <a:t>)</a:t>
            </a:r>
          </a:p>
          <a:p>
            <a:pPr>
              <a:defRPr/>
            </a:pPr>
            <a:r>
              <a:rPr lang="en-US" dirty="0">
                <a:latin typeface="Calibri" pitchFamily="34" charset="0"/>
                <a:cs typeface="Calibri" pitchFamily="34" charset="0"/>
              </a:rPr>
              <a:t> Support while on rotation</a:t>
            </a:r>
          </a:p>
          <a:p>
            <a:pPr>
              <a:defRPr/>
            </a:pPr>
            <a:r>
              <a:rPr lang="en-US" dirty="0">
                <a:latin typeface="Calibri" pitchFamily="34" charset="0"/>
                <a:cs typeface="Calibri" pitchFamily="34" charset="0"/>
              </a:rPr>
              <a:t> Financial aid information </a:t>
            </a:r>
          </a:p>
          <a:p>
            <a:pPr>
              <a:defRPr/>
            </a:pPr>
            <a:r>
              <a:rPr lang="en-US" dirty="0" smtClean="0">
                <a:latin typeface="Calibri" pitchFamily="34" charset="0"/>
                <a:cs typeface="Calibri" pitchFamily="34" charset="0"/>
              </a:rPr>
              <a:t> Orientation </a:t>
            </a:r>
            <a:r>
              <a:rPr lang="en-US" dirty="0">
                <a:latin typeface="Calibri" pitchFamily="34" charset="0"/>
                <a:cs typeface="Calibri" pitchFamily="34" charset="0"/>
              </a:rPr>
              <a:t>and information about local </a:t>
            </a:r>
            <a:r>
              <a:rPr lang="en-US" dirty="0" smtClean="0">
                <a:latin typeface="Calibri" pitchFamily="34" charset="0"/>
                <a:cs typeface="Calibri" pitchFamily="34" charset="0"/>
              </a:rPr>
              <a:t>community</a:t>
            </a:r>
          </a:p>
          <a:p>
            <a:pPr marL="0" indent="0">
              <a:buNone/>
              <a:defRPr/>
            </a:pPr>
            <a:r>
              <a:rPr lang="en-US" dirty="0" smtClean="0">
                <a:latin typeface="Calibri" pitchFamily="34" charset="0"/>
                <a:cs typeface="Calibri" pitchFamily="34" charset="0"/>
              </a:rPr>
              <a:t/>
            </a:r>
            <a:br>
              <a:rPr lang="en-US" dirty="0" smtClean="0">
                <a:latin typeface="Calibri" pitchFamily="34" charset="0"/>
                <a:cs typeface="Calibri" pitchFamily="34" charset="0"/>
              </a:rPr>
            </a:br>
            <a:r>
              <a:rPr lang="en-US" b="1" dirty="0" smtClean="0">
                <a:latin typeface="Calibri" pitchFamily="34" charset="0"/>
                <a:cs typeface="Calibri" pitchFamily="34" charset="0"/>
              </a:rPr>
              <a:t>NOTE:</a:t>
            </a:r>
            <a:r>
              <a:rPr lang="en-US" dirty="0" smtClean="0">
                <a:latin typeface="Calibri" pitchFamily="34" charset="0"/>
                <a:cs typeface="Calibri" pitchFamily="34" charset="0"/>
              </a:rPr>
              <a:t>  AHEC funding for housing and travel stipends is based on state and federal dollars  as well as community partnerships and grant opportunities.  Changes to housing availability and locations can occur during the academic year based on those funding sources.  </a:t>
            </a:r>
            <a:endParaRPr lang="en-US" dirty="0">
              <a:latin typeface="Calibri" pitchFamily="34" charset="0"/>
              <a:cs typeface="Calibri" pitchFamily="34" charset="0"/>
            </a:endParaRPr>
          </a:p>
          <a:p>
            <a:endParaRPr lang="en-US" dirty="0"/>
          </a:p>
        </p:txBody>
      </p:sp>
    </p:spTree>
    <p:extLst>
      <p:ext uri="{BB962C8B-B14F-4D97-AF65-F5344CB8AC3E}">
        <p14:creationId xmlns:p14="http://schemas.microsoft.com/office/powerpoint/2010/main" val="29257762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Things you MUST do before a community based education rotation:</a:t>
            </a:r>
            <a:endParaRPr lang="en-US" dirty="0"/>
          </a:p>
        </p:txBody>
      </p:sp>
      <p:sp>
        <p:nvSpPr>
          <p:cNvPr id="3" name="Content Placeholder 2"/>
          <p:cNvSpPr>
            <a:spLocks noGrp="1"/>
          </p:cNvSpPr>
          <p:nvPr>
            <p:ph sz="quarter" idx="1"/>
          </p:nvPr>
        </p:nvSpPr>
        <p:spPr>
          <a:xfrm>
            <a:off x="460248" y="2286000"/>
            <a:ext cx="8458200" cy="4724400"/>
          </a:xfrm>
        </p:spPr>
        <p:txBody>
          <a:bodyPr>
            <a:normAutofit/>
          </a:bodyPr>
          <a:lstStyle/>
          <a:p>
            <a:pPr>
              <a:defRPr/>
            </a:pPr>
            <a:r>
              <a:rPr lang="en-US" sz="2600" dirty="0" smtClean="0">
                <a:latin typeface="Calibri" pitchFamily="34" charset="0"/>
                <a:cs typeface="Calibri" pitchFamily="34" charset="0"/>
              </a:rPr>
              <a:t>Read </a:t>
            </a:r>
            <a:r>
              <a:rPr lang="en-US" sz="2600" dirty="0">
                <a:latin typeface="Calibri" pitchFamily="34" charset="0"/>
                <a:cs typeface="Calibri" pitchFamily="34" charset="0"/>
              </a:rPr>
              <a:t>all information about a site and follow instructions </a:t>
            </a:r>
            <a:r>
              <a:rPr lang="en-US" sz="2600" dirty="0" smtClean="0">
                <a:latin typeface="Calibri" pitchFamily="34" charset="0"/>
                <a:cs typeface="Calibri" pitchFamily="34" charset="0"/>
              </a:rPr>
              <a:t>on </a:t>
            </a:r>
            <a:r>
              <a:rPr lang="en-US" sz="2600" dirty="0">
                <a:latin typeface="Calibri" pitchFamily="34" charset="0"/>
                <a:cs typeface="Calibri" pitchFamily="34" charset="0"/>
              </a:rPr>
              <a:t>how/when to report and what to do before the </a:t>
            </a:r>
            <a:r>
              <a:rPr lang="en-US" sz="2600" dirty="0" smtClean="0">
                <a:latin typeface="Calibri" pitchFamily="34" charset="0"/>
                <a:cs typeface="Calibri" pitchFamily="34" charset="0"/>
              </a:rPr>
              <a:t>rotation</a:t>
            </a:r>
          </a:p>
          <a:p>
            <a:pPr>
              <a:defRPr/>
            </a:pPr>
            <a:r>
              <a:rPr lang="en-US" sz="2600" dirty="0">
                <a:latin typeface="Calibri" pitchFamily="34" charset="0"/>
                <a:cs typeface="Calibri" pitchFamily="34" charset="0"/>
              </a:rPr>
              <a:t>Contact local AHEC (6 weeks prior to rotation start date</a:t>
            </a:r>
            <a:r>
              <a:rPr lang="en-US" sz="2600" dirty="0" smtClean="0">
                <a:latin typeface="Calibri" pitchFamily="34" charset="0"/>
                <a:cs typeface="Calibri" pitchFamily="34" charset="0"/>
              </a:rPr>
              <a:t>)</a:t>
            </a:r>
            <a:endParaRPr lang="en-US" sz="2600" dirty="0">
              <a:latin typeface="Calibri" pitchFamily="34" charset="0"/>
              <a:cs typeface="Calibri" pitchFamily="34" charset="0"/>
            </a:endParaRPr>
          </a:p>
          <a:p>
            <a:pPr>
              <a:defRPr/>
            </a:pPr>
            <a:r>
              <a:rPr lang="en-US" sz="2600" dirty="0" smtClean="0">
                <a:latin typeface="Calibri" pitchFamily="34" charset="0"/>
                <a:cs typeface="Calibri" pitchFamily="34" charset="0"/>
              </a:rPr>
              <a:t>Turn </a:t>
            </a:r>
            <a:r>
              <a:rPr lang="en-US" sz="2600" dirty="0">
                <a:latin typeface="Calibri" pitchFamily="34" charset="0"/>
                <a:cs typeface="Calibri" pitchFamily="34" charset="0"/>
              </a:rPr>
              <a:t>in all necessary </a:t>
            </a:r>
            <a:r>
              <a:rPr lang="en-US" sz="2600" dirty="0" smtClean="0">
                <a:latin typeface="Calibri" pitchFamily="34" charset="0"/>
                <a:cs typeface="Calibri" pitchFamily="34" charset="0"/>
              </a:rPr>
              <a:t>AHEC paperwork </a:t>
            </a:r>
            <a:r>
              <a:rPr lang="en-US" sz="2600" dirty="0">
                <a:latin typeface="Calibri" pitchFamily="34" charset="0"/>
                <a:cs typeface="Calibri" pitchFamily="34" charset="0"/>
              </a:rPr>
              <a:t>on time </a:t>
            </a:r>
          </a:p>
          <a:p>
            <a:pPr>
              <a:defRPr/>
            </a:pPr>
            <a:r>
              <a:rPr lang="en-US" sz="2600" dirty="0" smtClean="0">
                <a:latin typeface="Calibri" pitchFamily="34" charset="0"/>
                <a:cs typeface="Calibri" pitchFamily="34" charset="0"/>
              </a:rPr>
              <a:t>Make </a:t>
            </a:r>
            <a:r>
              <a:rPr lang="en-US" sz="2600" dirty="0">
                <a:latin typeface="Calibri" pitchFamily="34" charset="0"/>
                <a:cs typeface="Calibri" pitchFamily="34" charset="0"/>
              </a:rPr>
              <a:t>sure all information provided to a site is up to date</a:t>
            </a:r>
          </a:p>
          <a:p>
            <a:pPr>
              <a:defRPr/>
            </a:pPr>
            <a:r>
              <a:rPr lang="en-US" sz="2600" dirty="0" smtClean="0">
                <a:latin typeface="Calibri" pitchFamily="34" charset="0"/>
                <a:cs typeface="Calibri" pitchFamily="34" charset="0"/>
              </a:rPr>
              <a:t>Read </a:t>
            </a:r>
            <a:r>
              <a:rPr lang="en-US" sz="2600" dirty="0">
                <a:latin typeface="Calibri" pitchFamily="34" charset="0"/>
                <a:cs typeface="Calibri" pitchFamily="34" charset="0"/>
              </a:rPr>
              <a:t>AHEC housing agreement carefully</a:t>
            </a:r>
          </a:p>
          <a:p>
            <a:endParaRPr lang="en-US" dirty="0"/>
          </a:p>
        </p:txBody>
      </p:sp>
    </p:spTree>
    <p:extLst>
      <p:ext uri="{BB962C8B-B14F-4D97-AF65-F5344CB8AC3E}">
        <p14:creationId xmlns:p14="http://schemas.microsoft.com/office/powerpoint/2010/main" val="7444390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788</TotalTime>
  <Words>433</Words>
  <Application>Microsoft Office PowerPoint</Application>
  <PresentationFormat>On-screen Show (4:3)</PresentationFormat>
  <Paragraphs>53</Paragraphs>
  <Slides>12</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ＭＳ Ｐゴシック</vt:lpstr>
      <vt:lpstr>Calibri</vt:lpstr>
      <vt:lpstr>Tekton Pro</vt:lpstr>
      <vt:lpstr>Tw Cen MT</vt:lpstr>
      <vt:lpstr>Wingdings</vt:lpstr>
      <vt:lpstr>Wingdings 2</vt:lpstr>
      <vt:lpstr>Median</vt:lpstr>
      <vt:lpstr>Georgia Statewide AHEC Network</vt:lpstr>
      <vt:lpstr>Georgia Statewide AHEC Network</vt:lpstr>
      <vt:lpstr>Georgia Statewide AHEC Network</vt:lpstr>
      <vt:lpstr>PowerPoint Presentation</vt:lpstr>
      <vt:lpstr>Georgia AHEC Centers</vt:lpstr>
      <vt:lpstr>Health Professions Student Support:</vt:lpstr>
      <vt:lpstr>AHEC Preceptor Coordinators</vt:lpstr>
      <vt:lpstr>AHEC is Here To Help You:</vt:lpstr>
      <vt:lpstr>Things you MUST do before a community based education rotation:</vt:lpstr>
      <vt:lpstr>What you should know about  AHEC housing:</vt:lpstr>
      <vt:lpstr>AHEC Housing Continued:</vt:lpstr>
      <vt:lpstr>PowerPoint Presentation</vt:lpstr>
    </vt:vector>
  </TitlesOfParts>
  <Company>Georgia Health Sciences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h0td098</dc:creator>
  <cp:lastModifiedBy>Mundy, Catherine E.</cp:lastModifiedBy>
  <cp:revision>25</cp:revision>
  <cp:lastPrinted>2013-06-10T16:41:55Z</cp:lastPrinted>
  <dcterms:created xsi:type="dcterms:W3CDTF">2012-06-26T15:33:52Z</dcterms:created>
  <dcterms:modified xsi:type="dcterms:W3CDTF">2018-07-02T18:16:59Z</dcterms:modified>
</cp:coreProperties>
</file>