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4" r:id="rId1"/>
    <p:sldMasterId id="2147483736" r:id="rId2"/>
    <p:sldMasterId id="2147483748" r:id="rId3"/>
  </p:sldMasterIdLst>
  <p:notesMasterIdLst>
    <p:notesMasterId r:id="rId36"/>
  </p:notesMasterIdLst>
  <p:sldIdLst>
    <p:sldId id="324" r:id="rId4"/>
    <p:sldId id="325" r:id="rId5"/>
    <p:sldId id="316" r:id="rId6"/>
    <p:sldId id="321" r:id="rId7"/>
    <p:sldId id="326" r:id="rId8"/>
    <p:sldId id="319" r:id="rId9"/>
    <p:sldId id="318" r:id="rId10"/>
    <p:sldId id="279" r:id="rId11"/>
    <p:sldId id="315" r:id="rId12"/>
    <p:sldId id="328" r:id="rId13"/>
    <p:sldId id="258" r:id="rId14"/>
    <p:sldId id="282" r:id="rId15"/>
    <p:sldId id="306" r:id="rId16"/>
    <p:sldId id="295" r:id="rId17"/>
    <p:sldId id="297" r:id="rId18"/>
    <p:sldId id="299" r:id="rId19"/>
    <p:sldId id="314" r:id="rId20"/>
    <p:sldId id="309" r:id="rId21"/>
    <p:sldId id="304" r:id="rId22"/>
    <p:sldId id="329" r:id="rId23"/>
    <p:sldId id="311" r:id="rId24"/>
    <p:sldId id="263" r:id="rId25"/>
    <p:sldId id="284" r:id="rId26"/>
    <p:sldId id="286" r:id="rId27"/>
    <p:sldId id="312" r:id="rId28"/>
    <p:sldId id="283" r:id="rId29"/>
    <p:sldId id="265" r:id="rId30"/>
    <p:sldId id="320" r:id="rId31"/>
    <p:sldId id="322" r:id="rId32"/>
    <p:sldId id="287" r:id="rId33"/>
    <p:sldId id="292" r:id="rId34"/>
    <p:sldId id="32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52FF-FCB5-49DE-A918-75333289683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0CFE80-9C0B-49E7-9B43-BDCD8FCF94C7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 </a:t>
          </a:r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Roles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B619B0-732F-4AC0-9C14-DA7FB6BC4013}" type="parTrans" cxnId="{4924C33F-F822-4087-B7B3-E2F7AC983824}">
      <dgm:prSet/>
      <dgm:spPr/>
      <dgm:t>
        <a:bodyPr/>
        <a:lstStyle/>
        <a:p>
          <a:endParaRPr lang="en-US"/>
        </a:p>
      </dgm:t>
    </dgm:pt>
    <dgm:pt modelId="{1176B575-7970-46AD-ACF4-E917858E8208}" type="sibTrans" cxnId="{4924C33F-F822-4087-B7B3-E2F7AC983824}">
      <dgm:prSet/>
      <dgm:spPr/>
      <dgm:t>
        <a:bodyPr/>
        <a:lstStyle/>
        <a:p>
          <a:endParaRPr lang="en-US"/>
        </a:p>
      </dgm:t>
    </dgm:pt>
    <dgm:pt modelId="{E078BC8F-228D-4E6E-8E1D-E52792CB574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Relationships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51A269-D18B-4E46-A047-71D3739833DC}" type="parTrans" cxnId="{194DDC63-0121-470F-BF12-3066AB19F145}">
      <dgm:prSet/>
      <dgm:spPr/>
      <dgm:t>
        <a:bodyPr/>
        <a:lstStyle/>
        <a:p>
          <a:endParaRPr lang="en-US"/>
        </a:p>
      </dgm:t>
    </dgm:pt>
    <dgm:pt modelId="{5C3ABA06-940F-4702-82CE-DDA780EFE74F}" type="sibTrans" cxnId="{194DDC63-0121-470F-BF12-3066AB19F145}">
      <dgm:prSet/>
      <dgm:spPr/>
      <dgm:t>
        <a:bodyPr/>
        <a:lstStyle/>
        <a:p>
          <a:endParaRPr lang="en-US"/>
        </a:p>
      </dgm:t>
    </dgm:pt>
    <dgm:pt modelId="{EA820211-8EE2-41DC-9370-DD2527058E9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Use of Time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95F877-AD9D-446B-8E7C-B9CD0FDF3046}" type="parTrans" cxnId="{0A3BE531-EB70-40DD-9BDD-C387176D5514}">
      <dgm:prSet/>
      <dgm:spPr/>
      <dgm:t>
        <a:bodyPr/>
        <a:lstStyle/>
        <a:p>
          <a:endParaRPr lang="en-US"/>
        </a:p>
      </dgm:t>
    </dgm:pt>
    <dgm:pt modelId="{FDB9CE72-C115-494B-8B22-71A3567A8851}" type="sibTrans" cxnId="{0A3BE531-EB70-40DD-9BDD-C387176D5514}">
      <dgm:prSet/>
      <dgm:spPr/>
      <dgm:t>
        <a:bodyPr/>
        <a:lstStyle/>
        <a:p>
          <a:endParaRPr lang="en-US"/>
        </a:p>
      </dgm:t>
    </dgm:pt>
    <dgm:pt modelId="{DB8FF654-3C99-4EC3-A79A-BEE64CB78506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Self-Esteem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68A050-2257-4EE6-AE59-F7C80F04D99F}" type="parTrans" cxnId="{8D1D6E9A-35D8-4771-AA9C-EA3A576AE103}">
      <dgm:prSet/>
      <dgm:spPr/>
      <dgm:t>
        <a:bodyPr/>
        <a:lstStyle/>
        <a:p>
          <a:endParaRPr lang="en-US"/>
        </a:p>
      </dgm:t>
    </dgm:pt>
    <dgm:pt modelId="{463707A9-F889-46DD-9DC0-25CF055E691B}" type="sibTrans" cxnId="{8D1D6E9A-35D8-4771-AA9C-EA3A576AE103}">
      <dgm:prSet/>
      <dgm:spPr/>
      <dgm:t>
        <a:bodyPr/>
        <a:lstStyle/>
        <a:p>
          <a:endParaRPr lang="en-US"/>
        </a:p>
      </dgm:t>
    </dgm:pt>
    <dgm:pt modelId="{38CF64EC-8F71-4438-8183-F51F9CC977AB}">
      <dgm:prSet/>
      <dgm:spPr/>
      <dgm:t>
        <a:bodyPr/>
        <a:lstStyle/>
        <a:p>
          <a:endParaRPr lang="en-US" dirty="0"/>
        </a:p>
      </dgm:t>
    </dgm:pt>
    <dgm:pt modelId="{9E07FEA1-BB16-40D3-AB7A-DCA5C5188665}" type="parTrans" cxnId="{4F5CB136-71F9-4B22-9254-448FFBE13053}">
      <dgm:prSet/>
      <dgm:spPr/>
      <dgm:t>
        <a:bodyPr/>
        <a:lstStyle/>
        <a:p>
          <a:endParaRPr lang="en-US"/>
        </a:p>
      </dgm:t>
    </dgm:pt>
    <dgm:pt modelId="{41DE59DF-9019-4596-ACA0-1F82F9CAF731}" type="sibTrans" cxnId="{4F5CB136-71F9-4B22-9254-448FFBE13053}">
      <dgm:prSet/>
      <dgm:spPr/>
      <dgm:t>
        <a:bodyPr/>
        <a:lstStyle/>
        <a:p>
          <a:endParaRPr lang="en-US"/>
        </a:p>
      </dgm:t>
    </dgm:pt>
    <dgm:pt modelId="{648D5D48-38E7-4EC6-BD60-3C813D839981}">
      <dgm:prSet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Support Groups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0AF2C1-B173-41E2-8198-A4434CE6DB67}" type="parTrans" cxnId="{9010B8B3-0DF2-4696-A216-55BCD834EB5C}">
      <dgm:prSet/>
      <dgm:spPr/>
      <dgm:t>
        <a:bodyPr/>
        <a:lstStyle/>
        <a:p>
          <a:endParaRPr lang="en-US"/>
        </a:p>
      </dgm:t>
    </dgm:pt>
    <dgm:pt modelId="{2E0EFFFF-7615-4E05-A4FE-933CFB3BBFA7}" type="sibTrans" cxnId="{9010B8B3-0DF2-4696-A216-55BCD834EB5C}">
      <dgm:prSet/>
      <dgm:spPr/>
      <dgm:t>
        <a:bodyPr/>
        <a:lstStyle/>
        <a:p>
          <a:endParaRPr lang="en-US"/>
        </a:p>
      </dgm:t>
    </dgm:pt>
    <dgm:pt modelId="{4C2664DC-D299-4E10-8EA6-5D7D14A0F69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Life Structure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826BB-5C7E-4924-B5EB-C3256F33BAF7}" type="parTrans" cxnId="{CFB42A8A-836F-4D2F-9307-5BA6FDDDCCF9}">
      <dgm:prSet/>
      <dgm:spPr/>
      <dgm:t>
        <a:bodyPr/>
        <a:lstStyle/>
        <a:p>
          <a:endParaRPr lang="en-US"/>
        </a:p>
      </dgm:t>
    </dgm:pt>
    <dgm:pt modelId="{E836E1BE-710C-44A2-B122-5AF7ABB454AA}" type="sibTrans" cxnId="{CFB42A8A-836F-4D2F-9307-5BA6FDDDCCF9}">
      <dgm:prSet/>
      <dgm:spPr/>
      <dgm:t>
        <a:bodyPr/>
        <a:lstStyle/>
        <a:p>
          <a:endParaRPr lang="en-US"/>
        </a:p>
      </dgm:t>
    </dgm:pt>
    <dgm:pt modelId="{46824D0A-CDFB-4E8F-ABF7-8686321CDA0B}">
      <dgm:prSet phldrT="[Text]"/>
      <dgm:spPr/>
      <dgm:t>
        <a:bodyPr/>
        <a:lstStyle/>
        <a:p>
          <a:endParaRPr lang="en-US"/>
        </a:p>
      </dgm:t>
    </dgm:pt>
    <dgm:pt modelId="{10E813F3-70DC-4AA3-B5C0-BC4A003F5A42}" type="parTrans" cxnId="{4E8F0161-3B2D-4DB7-BD5D-1E7A4D7AF97D}">
      <dgm:prSet/>
      <dgm:spPr/>
      <dgm:t>
        <a:bodyPr/>
        <a:lstStyle/>
        <a:p>
          <a:endParaRPr lang="en-US"/>
        </a:p>
      </dgm:t>
    </dgm:pt>
    <dgm:pt modelId="{BD2FA131-91B1-414F-B20D-170DFE553F11}" type="sibTrans" cxnId="{4E8F0161-3B2D-4DB7-BD5D-1E7A4D7AF97D}">
      <dgm:prSet/>
      <dgm:spPr/>
      <dgm:t>
        <a:bodyPr/>
        <a:lstStyle/>
        <a:p>
          <a:endParaRPr lang="en-US"/>
        </a:p>
      </dgm:t>
    </dgm:pt>
    <dgm:pt modelId="{56EDA6D3-2DEC-4187-B3A0-5280CD1EFBF9}" type="pres">
      <dgm:prSet presAssocID="{E33152FF-FCB5-49DE-A918-7533328968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FCC41-F6C7-446D-8198-249A9BD98E63}" type="pres">
      <dgm:prSet presAssocID="{930CFE80-9C0B-49E7-9B43-BDCD8FCF94C7}" presName="circ1" presStyleLbl="vennNode1" presStyleIdx="0" presStyleCnt="7"/>
      <dgm:spPr>
        <a:solidFill>
          <a:srgbClr val="C0000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C6FFFC6D-6275-44A7-82E5-D3DF125BDAA9}" type="pres">
      <dgm:prSet presAssocID="{930CFE80-9C0B-49E7-9B43-BDCD8FCF94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AF9E7-A7FA-4D51-B214-80E52E83169F}" type="pres">
      <dgm:prSet presAssocID="{E078BC8F-228D-4E6E-8E1D-E52792CB574A}" presName="circ2" presStyleLbl="vennNode1" presStyleIdx="1" presStyleCnt="7"/>
      <dgm:spPr>
        <a:solidFill>
          <a:schemeClr val="accent3">
            <a:lumMod val="20000"/>
            <a:lumOff val="80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F0761033-2EB5-4879-8A49-EE2F523B540E}" type="pres">
      <dgm:prSet presAssocID="{E078BC8F-228D-4E6E-8E1D-E52792CB574A}" presName="circ2Tx" presStyleLbl="revTx" presStyleIdx="0" presStyleCnt="0" custScaleX="127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7706D-F0FE-4932-B968-BC8D2D83C500}" type="pres">
      <dgm:prSet presAssocID="{38CF64EC-8F71-4438-8183-F51F9CC977AB}" presName="circ3" presStyleLbl="vennNode1" presStyleIdx="2" presStyleCnt="7"/>
      <dgm:spPr>
        <a:solidFill>
          <a:srgbClr val="FFFF0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64F5A219-B300-484E-BFE9-B00A0C17E5BD}" type="pres">
      <dgm:prSet presAssocID="{38CF64EC-8F71-4438-8183-F51F9CC977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9D79E-EA46-445A-BA43-2224DDE31DC8}" type="pres">
      <dgm:prSet presAssocID="{EA820211-8EE2-41DC-9370-DD2527058E92}" presName="circ4" presStyleLbl="vennNode1" presStyleIdx="3" presStyleCnt="7" custFlipVert="1" custFlipHor="0" custScaleX="2746" custScaleY="2745" custLinFactNeighborX="-13336" custLinFactNeighborY="88636"/>
      <dgm:spPr/>
    </dgm:pt>
    <dgm:pt modelId="{E733B866-CF81-4647-9C78-31E9886C83A4}" type="pres">
      <dgm:prSet presAssocID="{EA820211-8EE2-41DC-9370-DD2527058E92}" presName="circ4Tx" presStyleLbl="revTx" presStyleIdx="0" presStyleCnt="0" custLinFactY="-35788" custLinFactNeighborX="4456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20F11-923E-448D-BF1F-937581FFD27D}" type="pres">
      <dgm:prSet presAssocID="{DB8FF654-3C99-4EC3-A79A-BEE64CB78506}" presName="circ5" presStyleLbl="vennNode1" presStyleIdx="4" presStyleCnt="7" custLinFactNeighborX="20260" custLinFactNeighborY="-3284"/>
      <dgm:spPr>
        <a:solidFill>
          <a:srgbClr val="00B0F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A7AD0C2C-7513-4286-AB57-7C71E18470C6}" type="pres">
      <dgm:prSet presAssocID="{DB8FF654-3C99-4EC3-A79A-BEE64CB78506}" presName="circ5Tx" presStyleLbl="revTx" presStyleIdx="0" presStyleCnt="0" custLinFactX="35" custLinFactNeighborX="100000" custLinFactNeighborY="19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919CA-74E1-427E-A3DC-285865FE44AB}" type="pres">
      <dgm:prSet presAssocID="{648D5D48-38E7-4EC6-BD60-3C813D839981}" presName="circ6" presStyleLbl="vennNode1" presStyleIdx="5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8F7D5CA4-4FF2-48BF-8F5C-2C6D3D5E2F0C}" type="pres">
      <dgm:prSet presAssocID="{648D5D48-38E7-4EC6-BD60-3C813D83998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D76F0-68F2-4C8E-BFA1-FC1B6B394333}" type="pres">
      <dgm:prSet presAssocID="{4C2664DC-D299-4E10-8EA6-5D7D14A0F693}" presName="circ7" presStyleLbl="vennNode1" presStyleIdx="6" presStyleCnt="7"/>
      <dgm:spPr>
        <a:solidFill>
          <a:srgbClr val="92D05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/>
        </a:p>
      </dgm:t>
    </dgm:pt>
    <dgm:pt modelId="{ABF6943E-F402-425B-8891-B4DCF4575329}" type="pres">
      <dgm:prSet presAssocID="{4C2664DC-D299-4E10-8EA6-5D7D14A0F69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F0161-3B2D-4DB7-BD5D-1E7A4D7AF97D}" srcId="{E33152FF-FCB5-49DE-A918-753332896833}" destId="{46824D0A-CDFB-4E8F-ABF7-8686321CDA0B}" srcOrd="7" destOrd="0" parTransId="{10E813F3-70DC-4AA3-B5C0-BC4A003F5A42}" sibTransId="{BD2FA131-91B1-414F-B20D-170DFE553F11}"/>
    <dgm:cxn modelId="{9DCF5E0F-B73D-45D0-A07B-5DC581383C70}" type="presOf" srcId="{38CF64EC-8F71-4438-8183-F51F9CC977AB}" destId="{64F5A219-B300-484E-BFE9-B00A0C17E5BD}" srcOrd="0" destOrd="0" presId="urn:microsoft.com/office/officeart/2005/8/layout/venn1"/>
    <dgm:cxn modelId="{69FDAF09-18CA-4FF8-B100-6B3ACEF26BB7}" type="presOf" srcId="{E33152FF-FCB5-49DE-A918-753332896833}" destId="{56EDA6D3-2DEC-4187-B3A0-5280CD1EFBF9}" srcOrd="0" destOrd="0" presId="urn:microsoft.com/office/officeart/2005/8/layout/venn1"/>
    <dgm:cxn modelId="{0A3BE531-EB70-40DD-9BDD-C387176D5514}" srcId="{E33152FF-FCB5-49DE-A918-753332896833}" destId="{EA820211-8EE2-41DC-9370-DD2527058E92}" srcOrd="3" destOrd="0" parTransId="{F895F877-AD9D-446B-8E7C-B9CD0FDF3046}" sibTransId="{FDB9CE72-C115-494B-8B22-71A3567A8851}"/>
    <dgm:cxn modelId="{4924C33F-F822-4087-B7B3-E2F7AC983824}" srcId="{E33152FF-FCB5-49DE-A918-753332896833}" destId="{930CFE80-9C0B-49E7-9B43-BDCD8FCF94C7}" srcOrd="0" destOrd="0" parTransId="{2CB619B0-732F-4AC0-9C14-DA7FB6BC4013}" sibTransId="{1176B575-7970-46AD-ACF4-E917858E8208}"/>
    <dgm:cxn modelId="{35D6DA63-2D08-48BB-9508-43B02056F5B7}" type="presOf" srcId="{DB8FF654-3C99-4EC3-A79A-BEE64CB78506}" destId="{A7AD0C2C-7513-4286-AB57-7C71E18470C6}" srcOrd="0" destOrd="0" presId="urn:microsoft.com/office/officeart/2005/8/layout/venn1"/>
    <dgm:cxn modelId="{9010B8B3-0DF2-4696-A216-55BCD834EB5C}" srcId="{E33152FF-FCB5-49DE-A918-753332896833}" destId="{648D5D48-38E7-4EC6-BD60-3C813D839981}" srcOrd="5" destOrd="0" parTransId="{580AF2C1-B173-41E2-8198-A4434CE6DB67}" sibTransId="{2E0EFFFF-7615-4E05-A4FE-933CFB3BBFA7}"/>
    <dgm:cxn modelId="{A66AE80D-BE75-4CE3-BC9A-C20700388B86}" type="presOf" srcId="{4C2664DC-D299-4E10-8EA6-5D7D14A0F693}" destId="{ABF6943E-F402-425B-8891-B4DCF4575329}" srcOrd="0" destOrd="0" presId="urn:microsoft.com/office/officeart/2005/8/layout/venn1"/>
    <dgm:cxn modelId="{CFB42A8A-836F-4D2F-9307-5BA6FDDDCCF9}" srcId="{E33152FF-FCB5-49DE-A918-753332896833}" destId="{4C2664DC-D299-4E10-8EA6-5D7D14A0F693}" srcOrd="6" destOrd="0" parTransId="{BA8826BB-5C7E-4924-B5EB-C3256F33BAF7}" sibTransId="{E836E1BE-710C-44A2-B122-5AF7ABB454AA}"/>
    <dgm:cxn modelId="{EA2965AA-16C3-4417-AEBE-DA7C4088E1AF}" type="presOf" srcId="{E078BC8F-228D-4E6E-8E1D-E52792CB574A}" destId="{F0761033-2EB5-4879-8A49-EE2F523B540E}" srcOrd="0" destOrd="0" presId="urn:microsoft.com/office/officeart/2005/8/layout/venn1"/>
    <dgm:cxn modelId="{194DDC63-0121-470F-BF12-3066AB19F145}" srcId="{E33152FF-FCB5-49DE-A918-753332896833}" destId="{E078BC8F-228D-4E6E-8E1D-E52792CB574A}" srcOrd="1" destOrd="0" parTransId="{0251A269-D18B-4E46-A047-71D3739833DC}" sibTransId="{5C3ABA06-940F-4702-82CE-DDA780EFE74F}"/>
    <dgm:cxn modelId="{E6BDEED5-9B94-4A51-B1CE-1379B60A6655}" type="presOf" srcId="{EA820211-8EE2-41DC-9370-DD2527058E92}" destId="{E733B866-CF81-4647-9C78-31E9886C83A4}" srcOrd="0" destOrd="0" presId="urn:microsoft.com/office/officeart/2005/8/layout/venn1"/>
    <dgm:cxn modelId="{DF5E9BCB-A19E-41C9-A56E-F43A5C327E4C}" type="presOf" srcId="{648D5D48-38E7-4EC6-BD60-3C813D839981}" destId="{8F7D5CA4-4FF2-48BF-8F5C-2C6D3D5E2F0C}" srcOrd="0" destOrd="0" presId="urn:microsoft.com/office/officeart/2005/8/layout/venn1"/>
    <dgm:cxn modelId="{6BD4BF7C-C46E-4031-8386-7B57C0B05DB9}" type="presOf" srcId="{930CFE80-9C0B-49E7-9B43-BDCD8FCF94C7}" destId="{C6FFFC6D-6275-44A7-82E5-D3DF125BDAA9}" srcOrd="0" destOrd="0" presId="urn:microsoft.com/office/officeart/2005/8/layout/venn1"/>
    <dgm:cxn modelId="{4F5CB136-71F9-4B22-9254-448FFBE13053}" srcId="{E33152FF-FCB5-49DE-A918-753332896833}" destId="{38CF64EC-8F71-4438-8183-F51F9CC977AB}" srcOrd="2" destOrd="0" parTransId="{9E07FEA1-BB16-40D3-AB7A-DCA5C5188665}" sibTransId="{41DE59DF-9019-4596-ACA0-1F82F9CAF731}"/>
    <dgm:cxn modelId="{8D1D6E9A-35D8-4771-AA9C-EA3A576AE103}" srcId="{E33152FF-FCB5-49DE-A918-753332896833}" destId="{DB8FF654-3C99-4EC3-A79A-BEE64CB78506}" srcOrd="4" destOrd="0" parTransId="{F168A050-2257-4EE6-AE59-F7C80F04D99F}" sibTransId="{463707A9-F889-46DD-9DC0-25CF055E691B}"/>
    <dgm:cxn modelId="{3657B41A-461B-4482-B77B-F9F6BE754396}" type="presParOf" srcId="{56EDA6D3-2DEC-4187-B3A0-5280CD1EFBF9}" destId="{09FFCC41-F6C7-446D-8198-249A9BD98E63}" srcOrd="0" destOrd="0" presId="urn:microsoft.com/office/officeart/2005/8/layout/venn1"/>
    <dgm:cxn modelId="{F948AC98-2915-4145-B6B8-FD89058AA752}" type="presParOf" srcId="{56EDA6D3-2DEC-4187-B3A0-5280CD1EFBF9}" destId="{C6FFFC6D-6275-44A7-82E5-D3DF125BDAA9}" srcOrd="1" destOrd="0" presId="urn:microsoft.com/office/officeart/2005/8/layout/venn1"/>
    <dgm:cxn modelId="{AA5BF3FE-E955-408E-A251-58B8BA07399C}" type="presParOf" srcId="{56EDA6D3-2DEC-4187-B3A0-5280CD1EFBF9}" destId="{C32AF9E7-A7FA-4D51-B214-80E52E83169F}" srcOrd="2" destOrd="0" presId="urn:microsoft.com/office/officeart/2005/8/layout/venn1"/>
    <dgm:cxn modelId="{12CFB12E-0413-48FC-9579-EFC70906AF7F}" type="presParOf" srcId="{56EDA6D3-2DEC-4187-B3A0-5280CD1EFBF9}" destId="{F0761033-2EB5-4879-8A49-EE2F523B540E}" srcOrd="3" destOrd="0" presId="urn:microsoft.com/office/officeart/2005/8/layout/venn1"/>
    <dgm:cxn modelId="{AF2CB5CD-EBB5-4A1A-8A4E-4B719ADDF444}" type="presParOf" srcId="{56EDA6D3-2DEC-4187-B3A0-5280CD1EFBF9}" destId="{E5C7706D-F0FE-4932-B968-BC8D2D83C500}" srcOrd="4" destOrd="0" presId="urn:microsoft.com/office/officeart/2005/8/layout/venn1"/>
    <dgm:cxn modelId="{7B0019F2-EA4C-4BF2-A36A-3608858B8E4A}" type="presParOf" srcId="{56EDA6D3-2DEC-4187-B3A0-5280CD1EFBF9}" destId="{64F5A219-B300-484E-BFE9-B00A0C17E5BD}" srcOrd="5" destOrd="0" presId="urn:microsoft.com/office/officeart/2005/8/layout/venn1"/>
    <dgm:cxn modelId="{15A4899E-9282-4346-8681-B5CB6AB69807}" type="presParOf" srcId="{56EDA6D3-2DEC-4187-B3A0-5280CD1EFBF9}" destId="{E869D79E-EA46-445A-BA43-2224DDE31DC8}" srcOrd="6" destOrd="0" presId="urn:microsoft.com/office/officeart/2005/8/layout/venn1"/>
    <dgm:cxn modelId="{CE6AA3DF-07B8-41DE-A11D-6579FD35D0F1}" type="presParOf" srcId="{56EDA6D3-2DEC-4187-B3A0-5280CD1EFBF9}" destId="{E733B866-CF81-4647-9C78-31E9886C83A4}" srcOrd="7" destOrd="0" presId="urn:microsoft.com/office/officeart/2005/8/layout/venn1"/>
    <dgm:cxn modelId="{9BBD16EC-BEBD-4F14-BBC4-06DDF14C8474}" type="presParOf" srcId="{56EDA6D3-2DEC-4187-B3A0-5280CD1EFBF9}" destId="{B6E20F11-923E-448D-BF1F-937581FFD27D}" srcOrd="8" destOrd="0" presId="urn:microsoft.com/office/officeart/2005/8/layout/venn1"/>
    <dgm:cxn modelId="{6113BFFC-E58F-40AE-9990-2F765FC45290}" type="presParOf" srcId="{56EDA6D3-2DEC-4187-B3A0-5280CD1EFBF9}" destId="{A7AD0C2C-7513-4286-AB57-7C71E18470C6}" srcOrd="9" destOrd="0" presId="urn:microsoft.com/office/officeart/2005/8/layout/venn1"/>
    <dgm:cxn modelId="{0303D9F6-FAD7-4515-8337-BE53E528104F}" type="presParOf" srcId="{56EDA6D3-2DEC-4187-B3A0-5280CD1EFBF9}" destId="{206919CA-74E1-427E-A3DC-285865FE44AB}" srcOrd="10" destOrd="0" presId="urn:microsoft.com/office/officeart/2005/8/layout/venn1"/>
    <dgm:cxn modelId="{8E606CBD-6B44-4D84-91A3-8C794BF66F4A}" type="presParOf" srcId="{56EDA6D3-2DEC-4187-B3A0-5280CD1EFBF9}" destId="{8F7D5CA4-4FF2-48BF-8F5C-2C6D3D5E2F0C}" srcOrd="11" destOrd="0" presId="urn:microsoft.com/office/officeart/2005/8/layout/venn1"/>
    <dgm:cxn modelId="{4CB242CD-3A8C-4B4A-AF58-92E21D2AD5E8}" type="presParOf" srcId="{56EDA6D3-2DEC-4187-B3A0-5280CD1EFBF9}" destId="{1A4D76F0-68F2-4C8E-BFA1-FC1B6B394333}" srcOrd="12" destOrd="0" presId="urn:microsoft.com/office/officeart/2005/8/layout/venn1"/>
    <dgm:cxn modelId="{FCAA4014-8F3E-4426-91A0-423EF15A6853}" type="presParOf" srcId="{56EDA6D3-2DEC-4187-B3A0-5280CD1EFBF9}" destId="{ABF6943E-F402-425B-8891-B4DCF457532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FCC41-F6C7-446D-8198-249A9BD98E63}">
      <dsp:nvSpPr>
        <dsp:cNvPr id="0" name=""/>
        <dsp:cNvSpPr/>
      </dsp:nvSpPr>
      <dsp:spPr>
        <a:xfrm>
          <a:off x="3302270" y="1299834"/>
          <a:ext cx="1665177" cy="1665381"/>
        </a:xfrm>
        <a:prstGeom prst="ellipse">
          <a:avLst/>
        </a:prstGeom>
        <a:solidFill>
          <a:srgbClr val="C00000">
            <a:alpha val="5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FFFC6D-6275-44A7-82E5-D3DF125BDAA9}">
      <dsp:nvSpPr>
        <dsp:cNvPr id="0" name=""/>
        <dsp:cNvSpPr/>
      </dsp:nvSpPr>
      <dsp:spPr>
        <a:xfrm>
          <a:off x="3180851" y="0"/>
          <a:ext cx="1908015" cy="10210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Roles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851" y="0"/>
        <a:ext cx="1908015" cy="1021080"/>
      </dsp:txXfrm>
    </dsp:sp>
    <dsp:sp modelId="{C32AF9E7-A7FA-4D51-B214-80E52E83169F}">
      <dsp:nvSpPr>
        <dsp:cNvPr id="0" name=""/>
        <dsp:cNvSpPr/>
      </dsp:nvSpPr>
      <dsp:spPr>
        <a:xfrm>
          <a:off x="3790722" y="1534683"/>
          <a:ext cx="1665177" cy="1665381"/>
        </a:xfrm>
        <a:prstGeom prst="ellipse">
          <a:avLst/>
        </a:prstGeom>
        <a:solidFill>
          <a:schemeClr val="accent3">
            <a:lumMod val="20000"/>
            <a:lumOff val="80000"/>
            <a:alpha val="50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761033-2EB5-4879-8A49-EE2F523B540E}">
      <dsp:nvSpPr>
        <dsp:cNvPr id="0" name=""/>
        <dsp:cNvSpPr/>
      </dsp:nvSpPr>
      <dsp:spPr>
        <a:xfrm>
          <a:off x="5410226" y="970026"/>
          <a:ext cx="2306033" cy="11231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Relationships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0226" y="970026"/>
        <a:ext cx="2306033" cy="1123188"/>
      </dsp:txXfrm>
    </dsp:sp>
    <dsp:sp modelId="{E5C7706D-F0FE-4932-B968-BC8D2D83C500}">
      <dsp:nvSpPr>
        <dsp:cNvPr id="0" name=""/>
        <dsp:cNvSpPr/>
      </dsp:nvSpPr>
      <dsp:spPr>
        <a:xfrm>
          <a:off x="3910754" y="2063092"/>
          <a:ext cx="1665177" cy="1665381"/>
        </a:xfrm>
        <a:prstGeom prst="ellipse">
          <a:avLst/>
        </a:prstGeom>
        <a:solidFill>
          <a:srgbClr val="FFFF00">
            <a:alpha val="5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F5A219-B300-484E-BFE9-B00A0C17E5BD}">
      <dsp:nvSpPr>
        <dsp:cNvPr id="0" name=""/>
        <dsp:cNvSpPr/>
      </dsp:nvSpPr>
      <dsp:spPr>
        <a:xfrm>
          <a:off x="5834728" y="2399538"/>
          <a:ext cx="1769250" cy="11997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834728" y="2399538"/>
        <a:ext cx="1769250" cy="1199769"/>
      </dsp:txXfrm>
    </dsp:sp>
    <dsp:sp modelId="{E869D79E-EA46-445A-BA43-2224DDE31DC8}">
      <dsp:nvSpPr>
        <dsp:cNvPr id="0" name=""/>
        <dsp:cNvSpPr/>
      </dsp:nvSpPr>
      <dsp:spPr>
        <a:xfrm flipV="1">
          <a:off x="4160519" y="4772801"/>
          <a:ext cx="45725" cy="457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33B866-CF81-4647-9C78-31E9886C83A4}">
      <dsp:nvSpPr>
        <dsp:cNvPr id="0" name=""/>
        <dsp:cNvSpPr/>
      </dsp:nvSpPr>
      <dsp:spPr>
        <a:xfrm>
          <a:off x="5921752" y="2517247"/>
          <a:ext cx="1908015" cy="10976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Use of Time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1752" y="2517247"/>
        <a:ext cx="1908015" cy="1097661"/>
      </dsp:txXfrm>
    </dsp:sp>
    <dsp:sp modelId="{B6E20F11-923E-448D-BF1F-937581FFD27D}">
      <dsp:nvSpPr>
        <dsp:cNvPr id="0" name=""/>
        <dsp:cNvSpPr/>
      </dsp:nvSpPr>
      <dsp:spPr>
        <a:xfrm>
          <a:off x="3369044" y="2432149"/>
          <a:ext cx="1665177" cy="1665381"/>
        </a:xfrm>
        <a:prstGeom prst="ellipse">
          <a:avLst/>
        </a:prstGeom>
        <a:solidFill>
          <a:srgbClr val="00B0F0">
            <a:alpha val="5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AD0C2C-7513-4286-AB57-7C71E18470C6}">
      <dsp:nvSpPr>
        <dsp:cNvPr id="0" name=""/>
        <dsp:cNvSpPr/>
      </dsp:nvSpPr>
      <dsp:spPr>
        <a:xfrm>
          <a:off x="3198865" y="4007739"/>
          <a:ext cx="1908015" cy="10976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Self-Esteem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865" y="4007739"/>
        <a:ext cx="1908015" cy="1097661"/>
      </dsp:txXfrm>
    </dsp:sp>
    <dsp:sp modelId="{206919CA-74E1-427E-A3DC-285865FE44AB}">
      <dsp:nvSpPr>
        <dsp:cNvPr id="0" name=""/>
        <dsp:cNvSpPr/>
      </dsp:nvSpPr>
      <dsp:spPr>
        <a:xfrm>
          <a:off x="2693787" y="2063092"/>
          <a:ext cx="1665177" cy="166538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7D5CA4-4FF2-48BF-8F5C-2C6D3D5E2F0C}">
      <dsp:nvSpPr>
        <dsp:cNvPr id="0" name=""/>
        <dsp:cNvSpPr/>
      </dsp:nvSpPr>
      <dsp:spPr>
        <a:xfrm>
          <a:off x="665740" y="2399538"/>
          <a:ext cx="1769250" cy="11997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Support Groups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5740" y="2399538"/>
        <a:ext cx="1769250" cy="1199769"/>
      </dsp:txXfrm>
    </dsp:sp>
    <dsp:sp modelId="{1A4D76F0-68F2-4C8E-BFA1-FC1B6B394333}">
      <dsp:nvSpPr>
        <dsp:cNvPr id="0" name=""/>
        <dsp:cNvSpPr/>
      </dsp:nvSpPr>
      <dsp:spPr>
        <a:xfrm>
          <a:off x="2813818" y="1534683"/>
          <a:ext cx="1665177" cy="1665381"/>
        </a:xfrm>
        <a:prstGeom prst="ellipse">
          <a:avLst/>
        </a:prstGeom>
        <a:solidFill>
          <a:srgbClr val="92D050">
            <a:alpha val="5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F6943E-F402-425B-8891-B4DCF4575329}">
      <dsp:nvSpPr>
        <dsp:cNvPr id="0" name=""/>
        <dsp:cNvSpPr/>
      </dsp:nvSpPr>
      <dsp:spPr>
        <a:xfrm>
          <a:off x="804505" y="970026"/>
          <a:ext cx="1803942" cy="11231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Life Structure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4505" y="970026"/>
        <a:ext cx="1803942" cy="112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578F3-E48F-46CB-905C-3D4ED24D8437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B8BD-8E39-427F-B3E2-564AC92C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387A-FBC4-42D0-9871-A2D1634B6F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583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9841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1620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619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3206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917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4917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425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1941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96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989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1911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7989993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15119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3712796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6098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503781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531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3799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69217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55647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032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621C-4A49-4A93-A4F1-39011A6DDDD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D2D6-EE7C-4180-8CA4-BD2A45E11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22621C-4A49-4A93-A4F1-39011A6DDDD1}" type="datetimeFigureOut">
              <a:rPr lang="en-US" smtClean="0">
                <a:solidFill>
                  <a:prstClr val="black"/>
                </a:solidFill>
              </a:rPr>
              <a:pPr/>
              <a:t>2/18/2014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AFD2D6-EE7C-4180-8CA4-BD2A45E116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382000" cy="457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  Grand Rounds</a:t>
            </a:r>
            <a:b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27, 2014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College of Georgia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Psychiatry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Behavior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Continuing Education</a:t>
            </a:r>
            <a:r>
              <a:rPr lang="en-US" altLang="en-US" sz="2700" dirty="0" smtClean="0"/>
              <a:t/>
            </a:r>
            <a:br>
              <a:rPr lang="en-US" altLang="en-US" sz="2700" dirty="0" smtClean="0"/>
            </a:br>
            <a:endParaRPr lang="en-US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3634037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481328"/>
            <a:ext cx="7086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Setup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Recordings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8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osenkoetter\Documents\AAVAT Grant 2011\ScreenShot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Desktop\slides\ScreenShot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5" y="76200"/>
            <a:ext cx="88728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267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slides\ScreenShot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" y="152400"/>
            <a:ext cx="888217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09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slides\ScreenShot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" y="228600"/>
            <a:ext cx="905406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627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Desktop\slides\ScreenShot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8296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094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599"/>
            <a:ext cx="87630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Geriatric Analysis Tool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Desktop\slides\ScreenShot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71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Desktop\slides\ScreenShot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" y="76200"/>
            <a:ext cx="895370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419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153400" cy="1173163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Disclosure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925763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Drs. Rosenkoetter and Smith report no actual or potential conflicts of interest in relation to this program or presentation.  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17752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8595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229600" cy="4267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Instructive Insight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Deemed a Secured Server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IRB/IT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HIPAA Compliance –Consent Letters for All 3 Surveys &amp; 	  	  Resident Participation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Laptop Computers for Personally Identifiable Info.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Laptops by Students for Personal Use Not Allowed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Requirement – Consent not Required for Students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6172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Review Board Issues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78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772400" cy="3733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Educating the IRB Staff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VAT - Course Requirement - not Optional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Students Share Videotapes - Standard Practice</a:t>
            </a:r>
          </a:p>
          <a:p>
            <a:pPr algn="l">
              <a:lnSpc>
                <a:spcPct val="150000"/>
              </a:lnSpc>
              <a:buSzPct val="8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(Consent not Required)</a:t>
            </a:r>
          </a:p>
          <a:p>
            <a:pPr algn="l">
              <a:buSzPct val="80000"/>
              <a:buFont typeface="Wingdings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SzPct val="80000"/>
              <a:buFont typeface="Wingdings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6172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Review Board Issues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3733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Evaluation of Curriculum Faculty Responsibility 	– Consent Still Required @ All Sites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Pre-Post Tests – Course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Written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Consent of Clients for Videotaping &amp;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HIPAA 	Compliance Shared with Clinical Site Administrators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Informed Consent Process for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Clients @ Sites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SzPct val="80000"/>
              <a:buFont typeface="Wingdings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SzPct val="80000"/>
              <a:buFont typeface="Wingdings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6172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Review Board Issues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8001000" cy="3733800"/>
          </a:xfrm>
        </p:spPr>
        <p:txBody>
          <a:bodyPr>
            <a:noAutofit/>
          </a:bodyPr>
          <a:lstStyle/>
          <a:p>
            <a:pPr algn="l"/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Orientation for Administrators &amp; Residents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Advertisements in Agencies – Need IRB Approval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“Waiting Lists” of Residents</a:t>
            </a:r>
          </a:p>
          <a:p>
            <a:pPr algn="l">
              <a:lnSpc>
                <a:spcPct val="150000"/>
              </a:lnSpc>
              <a:buSzPct val="80000"/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Grades Based on Videos - Pilot</a:t>
            </a:r>
          </a:p>
          <a:p>
            <a:pPr algn="l">
              <a:buSzPct val="80000"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6172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Review Board Issues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IRB Approvals for All External Universities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Coordination among Universities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Salary Support (15% teaching time)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Use of Time on Grant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Coordination of Student Placements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029200" cy="11430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Sub-Contracts</a:t>
            </a:r>
            <a:r>
              <a:rPr lang="en-US" sz="36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Clinical Orientations of Students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Contacting &amp; Consenting Geriatric Resident Participants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Established Sites Used – each university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Student Use of Equipment at Clinical Sites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Ethernet Connections Required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Wi-Fi not Permitted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181600" cy="11430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Clinical Contracts</a:t>
            </a:r>
            <a:b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772400" cy="4648200"/>
          </a:xfrm>
        </p:spPr>
        <p:txBody>
          <a:bodyPr>
            <a:noAutofit/>
          </a:bodyPr>
          <a:lstStyle/>
          <a:p>
            <a:pPr algn="l"/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q"/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Surveys &amp; Pre/Post Test Revised – All Schools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Process of Implementation- Course Objectives 4 Univ.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National Standards: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Baccalaureate Essentials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Gero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Geriatric Assessment Tool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Pre-Post Test in Geriatric Nursing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141621" y="274638"/>
            <a:ext cx="5181600" cy="7921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100" dirty="0" smtClean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HRSA Grant</a:t>
            </a:r>
            <a:endParaRPr lang="en-US" sz="41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00620"/>
              </p:ext>
            </p:extLst>
          </p:nvPr>
        </p:nvGraphicFramePr>
        <p:xfrm>
          <a:off x="381000" y="457200"/>
          <a:ext cx="8422105" cy="5943600"/>
        </p:xfrm>
        <a:graphic>
          <a:graphicData uri="http://schemas.openxmlformats.org/drawingml/2006/table">
            <a:tbl>
              <a:tblPr firstRow="1" firstCol="1" bandRow="1"/>
              <a:tblGrid>
                <a:gridCol w="3812374"/>
                <a:gridCol w="436055"/>
                <a:gridCol w="560644"/>
                <a:gridCol w="436055"/>
                <a:gridCol w="498349"/>
                <a:gridCol w="373762"/>
                <a:gridCol w="498349"/>
                <a:gridCol w="373762"/>
                <a:gridCol w="560644"/>
                <a:gridCol w="373762"/>
                <a:gridCol w="498349"/>
              </a:tblGrid>
              <a:tr h="297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Statement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	The VAT facilitated my learning.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37.5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	I felt less comfortable in my role as a 	student in the 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presence 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the camera.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	The VAT interfered with my assessment of 	the resident.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51.2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	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resident refused to permit me to use 	the VAT during our visit.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	I feel less confident when knowing my 	instructor is watching me.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The VAT system helps in my discussions 	with other students during debriefing 	sessions.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28.7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	The VAT system effectively documents my 	knowledge, skills, and interactions 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during 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my clinical visits.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	The VAT system helps with my 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discussions 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 my 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instructor 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during 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debriefing </a:t>
                      </a: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sessions.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73224"/>
            <a:ext cx="6248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Table 1 Selected Initial Student Survey Responses (n=80)</a:t>
            </a:r>
            <a:endParaRPr kumimoji="0" lang="en-US" altLang="en-US" sz="1600" b="1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33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performance for evaluations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opportunity for student growth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excellence not just problems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travel involved – Decreased costs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Computer/equipment problems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files and Firefox necessary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not interfere with lives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Enjoyed the experience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“Just don’t make me watch it!”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and Resident Responses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665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084" y="381000"/>
            <a:ext cx="7772400" cy="173736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Mobile, Video Analysis Technology to Record and Evaluate Student Interviews: 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Pilot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Marlene M Rosenkoetter, PhD, RN, CNS, FAAN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Professor, Department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Biobehavioral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Nursing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Deborah Smith, DNP, RN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Associate Professor, Department of Physiological &amp; Technical Nursing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College of Nursing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Georgia Regents University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Augusta, GA, USA</a:t>
            </a:r>
          </a:p>
          <a:p>
            <a:pPr algn="ctr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897057"/>
            <a:ext cx="45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by HRSA #D11HP22191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Rosenkoetter, Project Director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800" y="673769"/>
            <a:ext cx="5105400" cy="2819400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rgbClr val="08758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08758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Pre-Post Test Results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 Surveys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Resident Surveys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Surveys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Overall Evaluation Summary</a:t>
            </a:r>
          </a:p>
          <a:p>
            <a:pPr algn="l"/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3429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673769"/>
            <a:ext cx="3352201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Evaluation Plan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990600"/>
            <a:ext cx="5486400" cy="11430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7200" b="0" dirty="0" smtClean="0">
                <a:solidFill>
                  <a:schemeClr val="tx1"/>
                </a:solidFill>
                <a:latin typeface="AR BERKLEY" pitchFamily="2" charset="0"/>
              </a:rPr>
              <a:t>Discussion</a:t>
            </a:r>
            <a:endParaRPr lang="en-US" sz="7200" b="0" dirty="0">
              <a:solidFill>
                <a:schemeClr val="tx1"/>
              </a:solidFill>
              <a:latin typeface="AR BERKL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627168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©M </a:t>
            </a:r>
            <a:r>
              <a:rPr lang="en-US" sz="900" dirty="0" err="1" smtClean="0">
                <a:solidFill>
                  <a:schemeClr val="bg2"/>
                </a:solidFill>
              </a:rPr>
              <a:t>M</a:t>
            </a:r>
            <a:r>
              <a:rPr lang="en-US" sz="900" dirty="0" smtClean="0">
                <a:solidFill>
                  <a:schemeClr val="bg2"/>
                </a:solidFill>
              </a:rPr>
              <a:t> Rosenkoetter 2000</a:t>
            </a:r>
            <a:endParaRPr lang="en-US" sz="900" dirty="0">
              <a:solidFill>
                <a:schemeClr val="bg2"/>
              </a:solidFill>
            </a:endParaRPr>
          </a:p>
        </p:txBody>
      </p:sp>
      <p:pic>
        <p:nvPicPr>
          <p:cNvPr id="3074" name="Picture 2" descr="C:\Users\mrosenkoetter\AppData\Local\Microsoft\Windows\Temporary Internet Files\Content.IE5\8MDF235V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810149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rosenkoetter\Pictures\GRUU_Nursing_PrintCMYK_FullColor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50215"/>
            <a:ext cx="1143000" cy="4923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310" y="509340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Marlene </a:t>
            </a:r>
            <a:r>
              <a:rPr lang="en-US" dirty="0" err="1" smtClean="0"/>
              <a:t>Rosenkoetter</a:t>
            </a:r>
            <a:r>
              <a:rPr lang="en-US" dirty="0" smtClean="0"/>
              <a:t>, CON</a:t>
            </a:r>
          </a:p>
          <a:p>
            <a:r>
              <a:rPr lang="en-US" dirty="0" smtClean="0"/>
              <a:t>mrosenkoetter@gru.edu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For Health Care Providers: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Complete the Post-Test question and the short survey to obtain Continuing Education Credit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evaluation for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credit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is on the right sidebar of the recording under Discussions. Click on the link from Survey Monkey and complete.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Important Information For Online Viewers of this Grand Rounds Presentation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56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Stachura, MD (Georgia Regents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Julia Ball, PhD, RN (University of South Carolina)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Rebecca Corvey,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RN (Georgia Middle State College)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Darrell Thompson, DNP, RN (Georgia Middle State College)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Carol Hunter, MSN, DNP(C), RN (Georgia Regents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Sally Richter, MSN, RN (Columbus State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Gail Jones, DNP, RN (Columbus State University)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JoEllen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McDonough, PhD, RN (University of South Carolina &amp; Georgia Regents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Tamara McKethan, MSN, PhD(C), RN (Georgia Regents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Amanda Bowden, MSN, RN (Columbus State University)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 Morgan, MSN, RN (Macon State University)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b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Faculty Team Members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579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application of VideoWurks™ in teaching clinical nursing courses in community settings.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implications of human subjects protection when videotaping student/resident interactions.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components of videotaping, uploads of assessments and evaluation of students in clinical settings.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potential application of videotaping student/patient interactions in medical settings.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242" y="533400"/>
            <a:ext cx="53340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355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411602" cy="944562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Framework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6"/>
          <p:cNvGrpSpPr>
            <a:grpSpLocks noGrp="1"/>
          </p:cNvGrpSpPr>
          <p:nvPr/>
        </p:nvGrpSpPr>
        <p:grpSpPr bwMode="auto">
          <a:xfrm>
            <a:off x="457200" y="1481138"/>
            <a:ext cx="8229600" cy="4525962"/>
            <a:chOff x="1589" y="1732"/>
            <a:chExt cx="12011" cy="3426"/>
          </a:xfrm>
        </p:grpSpPr>
        <p:sp>
          <p:nvSpPr>
            <p:cNvPr id="6" name="Line 98"/>
            <p:cNvSpPr>
              <a:spLocks noChangeShapeType="1"/>
            </p:cNvSpPr>
            <p:nvPr/>
          </p:nvSpPr>
          <p:spPr bwMode="auto">
            <a:xfrm>
              <a:off x="11038" y="2364"/>
              <a:ext cx="4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9"/>
            <p:cNvSpPr txBox="1">
              <a:spLocks noChangeArrowheads="1"/>
            </p:cNvSpPr>
            <p:nvPr/>
          </p:nvSpPr>
          <p:spPr bwMode="auto">
            <a:xfrm>
              <a:off x="10136" y="3126"/>
              <a:ext cx="1203" cy="247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Evidence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00"/>
            <p:cNvSpPr>
              <a:spLocks noChangeShapeType="1"/>
            </p:cNvSpPr>
            <p:nvPr/>
          </p:nvSpPr>
          <p:spPr bwMode="auto">
            <a:xfrm>
              <a:off x="2617" y="3376"/>
              <a:ext cx="13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01"/>
            <p:cNvSpPr>
              <a:spLocks noChangeShapeType="1"/>
            </p:cNvSpPr>
            <p:nvPr/>
          </p:nvSpPr>
          <p:spPr bwMode="auto">
            <a:xfrm flipV="1">
              <a:off x="2767" y="2570"/>
              <a:ext cx="1203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02"/>
            <p:cNvSpPr>
              <a:spLocks noChangeShapeType="1"/>
            </p:cNvSpPr>
            <p:nvPr/>
          </p:nvSpPr>
          <p:spPr bwMode="auto">
            <a:xfrm>
              <a:off x="10136" y="2419"/>
              <a:ext cx="6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3"/>
            <p:cNvSpPr>
              <a:spLocks noChangeArrowheads="1"/>
            </p:cNvSpPr>
            <p:nvPr/>
          </p:nvSpPr>
          <p:spPr bwMode="auto">
            <a:xfrm>
              <a:off x="1589" y="2516"/>
              <a:ext cx="1472" cy="927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104"/>
            <p:cNvGrpSpPr>
              <a:grpSpLocks/>
            </p:cNvGrpSpPr>
            <p:nvPr/>
          </p:nvGrpSpPr>
          <p:grpSpPr bwMode="auto">
            <a:xfrm>
              <a:off x="10136" y="2364"/>
              <a:ext cx="902" cy="1527"/>
              <a:chOff x="10052" y="2407"/>
              <a:chExt cx="902" cy="1527"/>
            </a:xfrm>
          </p:grpSpPr>
          <p:sp>
            <p:nvSpPr>
              <p:cNvPr id="33" name="Line 105"/>
              <p:cNvSpPr>
                <a:spLocks noChangeShapeType="1"/>
              </p:cNvSpPr>
              <p:nvPr/>
            </p:nvSpPr>
            <p:spPr bwMode="auto">
              <a:xfrm>
                <a:off x="10052" y="3934"/>
                <a:ext cx="60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106"/>
              <p:cNvSpPr>
                <a:spLocks noChangeShapeType="1"/>
              </p:cNvSpPr>
              <p:nvPr/>
            </p:nvSpPr>
            <p:spPr bwMode="auto">
              <a:xfrm>
                <a:off x="10954" y="2407"/>
                <a:ext cx="0" cy="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Line 108"/>
            <p:cNvSpPr>
              <a:spLocks noChangeShapeType="1"/>
            </p:cNvSpPr>
            <p:nvPr/>
          </p:nvSpPr>
          <p:spPr bwMode="auto">
            <a:xfrm flipV="1">
              <a:off x="2352" y="3443"/>
              <a:ext cx="0" cy="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AutoShape 109"/>
            <p:cNvCxnSpPr>
              <a:cxnSpLocks noChangeShapeType="1"/>
            </p:cNvCxnSpPr>
            <p:nvPr/>
          </p:nvCxnSpPr>
          <p:spPr bwMode="auto">
            <a:xfrm flipV="1">
              <a:off x="6376" y="2753"/>
              <a:ext cx="1785" cy="14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110"/>
            <p:cNvCxnSpPr>
              <a:cxnSpLocks noChangeShapeType="1"/>
            </p:cNvCxnSpPr>
            <p:nvPr/>
          </p:nvCxnSpPr>
          <p:spPr bwMode="auto">
            <a:xfrm flipV="1">
              <a:off x="5174" y="3163"/>
              <a:ext cx="1" cy="7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16" name="Line 111"/>
            <p:cNvSpPr>
              <a:spLocks noChangeShapeType="1"/>
            </p:cNvSpPr>
            <p:nvPr/>
          </p:nvSpPr>
          <p:spPr bwMode="auto">
            <a:xfrm flipV="1">
              <a:off x="12091" y="3126"/>
              <a:ext cx="0" cy="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12"/>
            <p:cNvSpPr>
              <a:spLocks noChangeShapeType="1"/>
            </p:cNvSpPr>
            <p:nvPr/>
          </p:nvSpPr>
          <p:spPr bwMode="auto">
            <a:xfrm rot="10800000" flipV="1">
              <a:off x="12993" y="2753"/>
              <a:ext cx="0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3"/>
            <p:cNvSpPr>
              <a:spLocks noChangeShapeType="1"/>
            </p:cNvSpPr>
            <p:nvPr/>
          </p:nvSpPr>
          <p:spPr bwMode="auto">
            <a:xfrm rot="10800000" flipV="1">
              <a:off x="12993" y="3487"/>
              <a:ext cx="0" cy="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14"/>
            <p:cNvSpPr>
              <a:spLocks noChangeShapeType="1"/>
            </p:cNvSpPr>
            <p:nvPr/>
          </p:nvSpPr>
          <p:spPr bwMode="auto">
            <a:xfrm flipV="1">
              <a:off x="12091" y="3878"/>
              <a:ext cx="0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15"/>
            <p:cNvSpPr>
              <a:spLocks noChangeShapeType="1"/>
            </p:cNvSpPr>
            <p:nvPr/>
          </p:nvSpPr>
          <p:spPr bwMode="auto">
            <a:xfrm>
              <a:off x="6376" y="2446"/>
              <a:ext cx="16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AutoShape 116"/>
            <p:cNvCxnSpPr>
              <a:cxnSpLocks noChangeShapeType="1"/>
            </p:cNvCxnSpPr>
            <p:nvPr/>
          </p:nvCxnSpPr>
          <p:spPr bwMode="auto">
            <a:xfrm>
              <a:off x="6376" y="2570"/>
              <a:ext cx="1785" cy="1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sp>
          <p:nvSpPr>
            <p:cNvPr id="22" name="Line 117"/>
            <p:cNvSpPr>
              <a:spLocks noChangeShapeType="1"/>
            </p:cNvSpPr>
            <p:nvPr/>
          </p:nvSpPr>
          <p:spPr bwMode="auto">
            <a:xfrm>
              <a:off x="6376" y="4315"/>
              <a:ext cx="16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118"/>
            <p:cNvSpPr>
              <a:spLocks noChangeArrowheads="1"/>
            </p:cNvSpPr>
            <p:nvPr/>
          </p:nvSpPr>
          <p:spPr bwMode="auto">
            <a:xfrm>
              <a:off x="3970" y="1732"/>
              <a:ext cx="2458" cy="14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System: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Roles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Relationships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Support Groups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Self-Esteem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Use of Time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Life Structure</a:t>
              </a:r>
            </a:p>
          </p:txBody>
        </p:sp>
        <p:sp>
          <p:nvSpPr>
            <p:cNvPr id="24" name="AutoShape 119"/>
            <p:cNvSpPr>
              <a:spLocks noChangeArrowheads="1"/>
            </p:cNvSpPr>
            <p:nvPr/>
          </p:nvSpPr>
          <p:spPr bwMode="auto">
            <a:xfrm>
              <a:off x="3970" y="3946"/>
              <a:ext cx="2458" cy="8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Technical System: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 Camera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 Computer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Tripod</a:t>
              </a:r>
            </a:p>
          </p:txBody>
        </p:sp>
        <p:sp>
          <p:nvSpPr>
            <p:cNvPr id="26" name="AutoShape 121"/>
            <p:cNvSpPr>
              <a:spLocks noChangeArrowheads="1"/>
            </p:cNvSpPr>
            <p:nvPr/>
          </p:nvSpPr>
          <p:spPr bwMode="auto">
            <a:xfrm>
              <a:off x="8030" y="3628"/>
              <a:ext cx="2128" cy="873"/>
            </a:xfrm>
            <a:prstGeom prst="roundRect">
              <a:avLst>
                <a:gd name="adj" fmla="val 39522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Home Setting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Student-Resident-Faculty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Interactions</a:t>
              </a:r>
            </a:p>
          </p:txBody>
        </p:sp>
        <p:sp>
          <p:nvSpPr>
            <p:cNvPr id="27" name="AutoShape 122"/>
            <p:cNvSpPr>
              <a:spLocks noChangeArrowheads="1"/>
            </p:cNvSpPr>
            <p:nvPr/>
          </p:nvSpPr>
          <p:spPr bwMode="auto">
            <a:xfrm>
              <a:off x="11645" y="4213"/>
              <a:ext cx="1955" cy="9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Evaluation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Faculty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Resident </a:t>
              </a:r>
            </a:p>
          </p:txBody>
        </p:sp>
        <p:sp>
          <p:nvSpPr>
            <p:cNvPr id="28" name="AutoShape 123"/>
            <p:cNvSpPr>
              <a:spLocks noChangeArrowheads="1"/>
            </p:cNvSpPr>
            <p:nvPr/>
          </p:nvSpPr>
          <p:spPr bwMode="auto">
            <a:xfrm>
              <a:off x="11489" y="1968"/>
              <a:ext cx="2111" cy="11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 Self-Assessment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Faculty Assessment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124"/>
            <p:cNvSpPr>
              <a:spLocks noChangeShapeType="1"/>
            </p:cNvSpPr>
            <p:nvPr/>
          </p:nvSpPr>
          <p:spPr bwMode="auto">
            <a:xfrm>
              <a:off x="10737" y="2419"/>
              <a:ext cx="0" cy="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125"/>
            <p:cNvSpPr>
              <a:spLocks noChangeShapeType="1"/>
            </p:cNvSpPr>
            <p:nvPr/>
          </p:nvSpPr>
          <p:spPr bwMode="auto">
            <a:xfrm flipV="1">
              <a:off x="10737" y="3373"/>
              <a:ext cx="0" cy="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26"/>
            <p:cNvSpPr txBox="1">
              <a:spLocks noChangeArrowheads="1"/>
            </p:cNvSpPr>
            <p:nvPr/>
          </p:nvSpPr>
          <p:spPr bwMode="auto">
            <a:xfrm>
              <a:off x="11790" y="3443"/>
              <a:ext cx="1562" cy="43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Geriatric Care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27"/>
            <p:cNvSpPr txBox="1">
              <a:spLocks noChangeArrowheads="1"/>
            </p:cNvSpPr>
            <p:nvPr/>
          </p:nvSpPr>
          <p:spPr bwMode="auto">
            <a:xfrm>
              <a:off x="1786" y="3925"/>
              <a:ext cx="1418" cy="489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Geriatric Nursing Standards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457200" y="1447800"/>
            <a:ext cx="8229600" cy="4525962"/>
            <a:chOff x="1589" y="1732"/>
            <a:chExt cx="12011" cy="3426"/>
          </a:xfrm>
        </p:grpSpPr>
        <p:sp>
          <p:nvSpPr>
            <p:cNvPr id="37" name="Text Box 99"/>
            <p:cNvSpPr txBox="1">
              <a:spLocks noChangeArrowheads="1"/>
            </p:cNvSpPr>
            <p:nvPr/>
          </p:nvSpPr>
          <p:spPr bwMode="auto">
            <a:xfrm>
              <a:off x="10136" y="3126"/>
              <a:ext cx="1203" cy="247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Evidence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3"/>
            <p:cNvSpPr>
              <a:spLocks noChangeArrowheads="1"/>
            </p:cNvSpPr>
            <p:nvPr/>
          </p:nvSpPr>
          <p:spPr bwMode="auto">
            <a:xfrm>
              <a:off x="1589" y="2516"/>
              <a:ext cx="1472" cy="927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106"/>
            <p:cNvSpPr>
              <a:spLocks noChangeShapeType="1"/>
            </p:cNvSpPr>
            <p:nvPr/>
          </p:nvSpPr>
          <p:spPr bwMode="auto">
            <a:xfrm>
              <a:off x="11038" y="2364"/>
              <a:ext cx="0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108"/>
            <p:cNvSpPr>
              <a:spLocks noChangeShapeType="1"/>
            </p:cNvSpPr>
            <p:nvPr/>
          </p:nvSpPr>
          <p:spPr bwMode="auto">
            <a:xfrm flipV="1">
              <a:off x="2352" y="3443"/>
              <a:ext cx="0" cy="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AutoShape 110"/>
            <p:cNvCxnSpPr>
              <a:cxnSpLocks noChangeShapeType="1"/>
            </p:cNvCxnSpPr>
            <p:nvPr/>
          </p:nvCxnSpPr>
          <p:spPr bwMode="auto">
            <a:xfrm flipV="1">
              <a:off x="5174" y="3163"/>
              <a:ext cx="1" cy="7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46" name="Line 111"/>
            <p:cNvSpPr>
              <a:spLocks noChangeShapeType="1"/>
            </p:cNvSpPr>
            <p:nvPr/>
          </p:nvSpPr>
          <p:spPr bwMode="auto">
            <a:xfrm flipV="1">
              <a:off x="12091" y="3126"/>
              <a:ext cx="0" cy="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112"/>
            <p:cNvSpPr>
              <a:spLocks noChangeShapeType="1"/>
            </p:cNvSpPr>
            <p:nvPr/>
          </p:nvSpPr>
          <p:spPr bwMode="auto">
            <a:xfrm rot="10800000" flipV="1">
              <a:off x="12993" y="2753"/>
              <a:ext cx="0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113"/>
            <p:cNvSpPr>
              <a:spLocks noChangeShapeType="1"/>
            </p:cNvSpPr>
            <p:nvPr/>
          </p:nvSpPr>
          <p:spPr bwMode="auto">
            <a:xfrm rot="10800000" flipV="1">
              <a:off x="12993" y="3487"/>
              <a:ext cx="0" cy="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14"/>
            <p:cNvSpPr>
              <a:spLocks noChangeShapeType="1"/>
            </p:cNvSpPr>
            <p:nvPr/>
          </p:nvSpPr>
          <p:spPr bwMode="auto">
            <a:xfrm flipV="1">
              <a:off x="12091" y="3878"/>
              <a:ext cx="0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AutoShape 118"/>
            <p:cNvSpPr>
              <a:spLocks noChangeArrowheads="1"/>
            </p:cNvSpPr>
            <p:nvPr/>
          </p:nvSpPr>
          <p:spPr bwMode="auto">
            <a:xfrm>
              <a:off x="3970" y="1732"/>
              <a:ext cx="2458" cy="14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System: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Roles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Relationships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Support Groups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Self-Esteem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Use of Time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Life Structure</a:t>
              </a:r>
            </a:p>
          </p:txBody>
        </p:sp>
        <p:sp>
          <p:nvSpPr>
            <p:cNvPr id="54" name="AutoShape 119"/>
            <p:cNvSpPr>
              <a:spLocks noChangeArrowheads="1"/>
            </p:cNvSpPr>
            <p:nvPr/>
          </p:nvSpPr>
          <p:spPr bwMode="auto">
            <a:xfrm>
              <a:off x="3970" y="3946"/>
              <a:ext cx="2458" cy="8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Technical System: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 Camera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 Computer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Tripod</a:t>
              </a:r>
            </a:p>
          </p:txBody>
        </p:sp>
        <p:sp>
          <p:nvSpPr>
            <p:cNvPr id="55" name="AutoShape 120"/>
            <p:cNvSpPr>
              <a:spLocks noChangeArrowheads="1"/>
            </p:cNvSpPr>
            <p:nvPr/>
          </p:nvSpPr>
          <p:spPr bwMode="auto">
            <a:xfrm>
              <a:off x="8161" y="1957"/>
              <a:ext cx="2106" cy="111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HIPAA Compliant Server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Ethernet Connection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Video Clips</a:t>
              </a:r>
            </a:p>
          </p:txBody>
        </p:sp>
        <p:sp>
          <p:nvSpPr>
            <p:cNvPr id="56" name="AutoShape 121"/>
            <p:cNvSpPr>
              <a:spLocks noChangeArrowheads="1"/>
            </p:cNvSpPr>
            <p:nvPr/>
          </p:nvSpPr>
          <p:spPr bwMode="auto">
            <a:xfrm>
              <a:off x="8030" y="3628"/>
              <a:ext cx="2128" cy="873"/>
            </a:xfrm>
            <a:prstGeom prst="roundRect">
              <a:avLst>
                <a:gd name="adj" fmla="val 39522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Home Setting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Student-Resident-Faculty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Interactions</a:t>
              </a:r>
            </a:p>
          </p:txBody>
        </p:sp>
        <p:sp>
          <p:nvSpPr>
            <p:cNvPr id="57" name="AutoShape 122"/>
            <p:cNvSpPr>
              <a:spLocks noChangeArrowheads="1"/>
            </p:cNvSpPr>
            <p:nvPr/>
          </p:nvSpPr>
          <p:spPr bwMode="auto">
            <a:xfrm>
              <a:off x="11645" y="4213"/>
              <a:ext cx="1955" cy="9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Project Evaluation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Faculty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Resident </a:t>
              </a:r>
            </a:p>
          </p:txBody>
        </p:sp>
        <p:sp>
          <p:nvSpPr>
            <p:cNvPr id="58" name="AutoShape 123"/>
            <p:cNvSpPr>
              <a:spLocks noChangeArrowheads="1"/>
            </p:cNvSpPr>
            <p:nvPr/>
          </p:nvSpPr>
          <p:spPr bwMode="auto">
            <a:xfrm>
              <a:off x="11489" y="1968"/>
              <a:ext cx="2111" cy="11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Student Self-Assessment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Faculty Assessment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24"/>
            <p:cNvSpPr>
              <a:spLocks noChangeShapeType="1"/>
            </p:cNvSpPr>
            <p:nvPr/>
          </p:nvSpPr>
          <p:spPr bwMode="auto">
            <a:xfrm>
              <a:off x="10737" y="2419"/>
              <a:ext cx="0" cy="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125"/>
            <p:cNvSpPr>
              <a:spLocks noChangeShapeType="1"/>
            </p:cNvSpPr>
            <p:nvPr/>
          </p:nvSpPr>
          <p:spPr bwMode="auto">
            <a:xfrm flipV="1">
              <a:off x="10737" y="3373"/>
              <a:ext cx="0" cy="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26"/>
            <p:cNvSpPr txBox="1">
              <a:spLocks noChangeArrowheads="1"/>
            </p:cNvSpPr>
            <p:nvPr/>
          </p:nvSpPr>
          <p:spPr bwMode="auto">
            <a:xfrm>
              <a:off x="11790" y="3443"/>
              <a:ext cx="1562" cy="43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Geriatric Care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27"/>
            <p:cNvSpPr txBox="1">
              <a:spLocks noChangeArrowheads="1"/>
            </p:cNvSpPr>
            <p:nvPr/>
          </p:nvSpPr>
          <p:spPr bwMode="auto">
            <a:xfrm>
              <a:off x="1786" y="3925"/>
              <a:ext cx="1418" cy="489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itchFamily="18" charset="0"/>
                </a:rPr>
                <a:t>Geriatric Nursing Standards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Oval 103"/>
            <p:cNvSpPr>
              <a:spLocks noChangeArrowheads="1"/>
            </p:cNvSpPr>
            <p:nvPr/>
          </p:nvSpPr>
          <p:spPr bwMode="auto">
            <a:xfrm>
              <a:off x="1589" y="2482"/>
              <a:ext cx="1472" cy="927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09600" y="277265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Faculty, Resident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6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5486399" cy="9144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600" cap="all" dirty="0" smtClean="0">
                <a:ln/>
                <a:solidFill>
                  <a:schemeClr val="tx1"/>
                </a:solidFill>
                <a:effectLst>
                  <a:reflection blurRad="12700" endPos="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600" cap="all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cap="all" dirty="0" smtClean="0">
                <a:ln/>
                <a:solidFill>
                  <a:schemeClr val="tx1"/>
                </a:solidFill>
                <a:effectLst>
                  <a:reflection blurRad="12700" endPos="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sz="3600" cap="all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cap="all" dirty="0" smtClean="0">
                <a:ln/>
                <a:solidFill>
                  <a:schemeClr val="tx1"/>
                </a:solidFill>
                <a:effectLst>
                  <a:reflection blurRad="12700" endPos="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3200" cap="all" dirty="0" smtClean="0">
                <a:ln/>
                <a:solidFill>
                  <a:srgbClr val="0070C0"/>
                </a:solidFill>
                <a:effectLst>
                  <a:reflection blurRad="12700" endPos="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9256398"/>
              </p:ext>
            </p:extLst>
          </p:nvPr>
        </p:nvGraphicFramePr>
        <p:xfrm>
          <a:off x="0" y="12192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236720" y="1889760"/>
            <a:ext cx="0" cy="6324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34000" y="2834640"/>
            <a:ext cx="457200" cy="2514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589270" y="4343400"/>
            <a:ext cx="544830" cy="7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97681" y="5334000"/>
            <a:ext cx="7620" cy="365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5022" y="4343400"/>
            <a:ext cx="65341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4589" y="2960370"/>
            <a:ext cx="567691" cy="12573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11216" y="6324601"/>
            <a:ext cx="290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Koljeski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(1982), M Rosenkoetter et al. (2013, 2010, 2009, 2008, 2007, etc.)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019800" cy="10668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How It “</a:t>
            </a:r>
            <a:r>
              <a:rPr lang="en-US" sz="4800" b="1" i="1" dirty="0" err="1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Wurks</a:t>
            </a:r>
            <a:r>
              <a:rPr lang="en-US" sz="4800" b="1" dirty="0">
                <a:solidFill>
                  <a:srgbClr val="087584"/>
                </a:solidFill>
                <a:latin typeface="Times New Roman" pitchFamily="18" charset="0"/>
                <a:cs typeface="Times New Roman" pitchFamily="18" charset="0"/>
              </a:rPr>
              <a:t>”!</a:t>
            </a:r>
          </a:p>
          <a:p>
            <a:pPr algn="ctr"/>
            <a:endParaRPr lang="en-US" sz="4800" b="1" dirty="0" smtClean="0">
              <a:solidFill>
                <a:srgbClr val="08758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 smtClean="0">
              <a:solidFill>
                <a:srgbClr val="08758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49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Slides and Screenshots Used with Permission Instructive Insight, Dr. Art Recesso</a:t>
            </a:r>
            <a:endParaRPr lang="en-US" sz="1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886200" cy="792162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 descr="C:\Users\mrosenkoetter\Desktop\P100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10912</TotalTime>
  <Words>813</Words>
  <Application>Microsoft Office PowerPoint</Application>
  <PresentationFormat>On-screen Show (4:3)</PresentationFormat>
  <Paragraphs>289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Concourse</vt:lpstr>
      <vt:lpstr>Office Theme</vt:lpstr>
      <vt:lpstr>1_Concourse</vt:lpstr>
      <vt:lpstr>Psychiatry  Grand Rounds February 27, 2014  Presented by:  Medical College of Georgia  Department of Psychiatry  and  Health Behavior  and  Division of Continuing Education </vt:lpstr>
      <vt:lpstr>Disclosure</vt:lpstr>
      <vt:lpstr> Using Mobile, Video Analysis Technology to Record and Evaluate Student Interviews:  A Pilot Study</vt:lpstr>
      <vt:lpstr>Acknowledgements Faculty Team Members</vt:lpstr>
      <vt:lpstr>PowerPoint Presentation</vt:lpstr>
      <vt:lpstr>Conceptual Framework</vt:lpstr>
      <vt:lpstr>Life  Patterns  Model*</vt:lpstr>
      <vt:lpstr>PowerPoint Presentation</vt:lpstr>
      <vt:lpstr>Equipment</vt:lpstr>
      <vt:lpstr>The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Geriatric Analysis Tool</vt:lpstr>
      <vt:lpstr>PowerPoint Presentation</vt:lpstr>
      <vt:lpstr>PowerPoint Presentation</vt:lpstr>
      <vt:lpstr>Online Presentation</vt:lpstr>
      <vt:lpstr>PowerPoint Presentation</vt:lpstr>
      <vt:lpstr>PowerPoint Presentation</vt:lpstr>
      <vt:lpstr>PowerPoint Presentation</vt:lpstr>
      <vt:lpstr>PowerPoint Presentation</vt:lpstr>
      <vt:lpstr> Sub-Contracts </vt:lpstr>
      <vt:lpstr> Clinical Contracts </vt:lpstr>
      <vt:lpstr>PowerPoint Presentation</vt:lpstr>
      <vt:lpstr>PowerPoint Presentation</vt:lpstr>
      <vt:lpstr>Faculty and Resident Responses </vt:lpstr>
      <vt:lpstr>PowerPoint Presentation</vt:lpstr>
      <vt:lpstr>Discussion</vt:lpstr>
      <vt:lpstr>Important Information For Online Viewers of this Grand Rounds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Assessments of Geriatric Residents (eAGER) with Video Analysis Tool (VAT) Technology in Geriatric Community Education of Nursing Students</dc:title>
  <dc:creator>mrosenkoetter</dc:creator>
  <cp:lastModifiedBy>Laura Johnson</cp:lastModifiedBy>
  <cp:revision>137</cp:revision>
  <dcterms:created xsi:type="dcterms:W3CDTF">2011-12-22T20:22:01Z</dcterms:created>
  <dcterms:modified xsi:type="dcterms:W3CDTF">2014-02-18T14:02:35Z</dcterms:modified>
</cp:coreProperties>
</file>