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9"/>
  </p:notesMasterIdLst>
  <p:sldIdLst>
    <p:sldId id="256" r:id="rId2"/>
    <p:sldId id="257" r:id="rId3"/>
    <p:sldId id="258" r:id="rId4"/>
    <p:sldId id="259" r:id="rId5"/>
    <p:sldId id="261" r:id="rId6"/>
    <p:sldId id="262" r:id="rId7"/>
    <p:sldId id="263" r:id="rId8"/>
    <p:sldId id="264" r:id="rId9"/>
    <p:sldId id="265" r:id="rId10"/>
    <p:sldId id="266" r:id="rId11"/>
    <p:sldId id="26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69" r:id="rId25"/>
    <p:sldId id="271" r:id="rId26"/>
    <p:sldId id="270" r:id="rId27"/>
    <p:sldId id="272" r:id="rId28"/>
    <p:sldId id="291" r:id="rId29"/>
    <p:sldId id="273" r:id="rId30"/>
    <p:sldId id="292" r:id="rId31"/>
    <p:sldId id="293" r:id="rId32"/>
    <p:sldId id="294" r:id="rId33"/>
    <p:sldId id="295" r:id="rId34"/>
    <p:sldId id="277" r:id="rId35"/>
    <p:sldId id="296" r:id="rId36"/>
    <p:sldId id="297" r:id="rId37"/>
    <p:sldId id="29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014"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notesViewPr>
    <p:cSldViewPr snapToGrid="0">
      <p:cViewPr varScale="1">
        <p:scale>
          <a:sx n="101" d="100"/>
          <a:sy n="101" d="100"/>
        </p:scale>
        <p:origin x="355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Work-Related Stress </c:v>
                </c:pt>
              </c:strCache>
            </c:strRef>
          </c:tx>
          <c:spPr>
            <a:solidFill>
              <a:schemeClr val="accent1"/>
            </a:solidFill>
            <a:ln>
              <a:noFill/>
            </a:ln>
            <a:effectLst/>
          </c:spPr>
          <c:invertIfNegative val="0"/>
          <c:dPt>
            <c:idx val="0"/>
            <c:invertIfNegative val="0"/>
            <c:bubble3D val="0"/>
            <c:spPr>
              <a:solidFill>
                <a:schemeClr val="accent2">
                  <a:lumMod val="75000"/>
                </a:schemeClr>
              </a:solidFill>
              <a:ln>
                <a:noFill/>
              </a:ln>
              <a:effectLst/>
            </c:spPr>
          </c:dPt>
          <c:dPt>
            <c:idx val="1"/>
            <c:invertIfNegative val="0"/>
            <c:bubble3D val="0"/>
            <c:spPr>
              <a:solidFill>
                <a:srgbClr val="00B050"/>
              </a:solidFill>
              <a:ln>
                <a:noFill/>
              </a:ln>
              <a:effectLst/>
            </c:spPr>
          </c:dPt>
          <c:dPt>
            <c:idx val="3"/>
            <c:invertIfNegative val="0"/>
            <c:bubble3D val="0"/>
            <c:spPr>
              <a:solidFill>
                <a:srgbClr val="FFFF00"/>
              </a:solidFill>
              <a:ln>
                <a:noFill/>
              </a:ln>
              <a:effectLst/>
            </c:spPr>
          </c:dPt>
          <c:dPt>
            <c:idx val="4"/>
            <c:invertIfNegative val="0"/>
            <c:bubble3D val="0"/>
            <c:spPr>
              <a:solidFill>
                <a:srgbClr val="7030A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Paperwork</c:v>
                </c:pt>
                <c:pt idx="1">
                  <c:v>Too Many Hours</c:v>
                </c:pt>
                <c:pt idx="2">
                  <c:v>Internal Conflicts</c:v>
                </c:pt>
                <c:pt idx="3">
                  <c:v>On Call Issues</c:v>
                </c:pt>
                <c:pt idx="4">
                  <c:v>Medical Liability</c:v>
                </c:pt>
              </c:strCache>
            </c:strRef>
          </c:cat>
          <c:val>
            <c:numRef>
              <c:f>Sheet1!$B$2:$B$7</c:f>
              <c:numCache>
                <c:formatCode>0%</c:formatCode>
                <c:ptCount val="6"/>
                <c:pt idx="0">
                  <c:v>0.4</c:v>
                </c:pt>
                <c:pt idx="1">
                  <c:v>0.33</c:v>
                </c:pt>
                <c:pt idx="2">
                  <c:v>0.28000000000000003</c:v>
                </c:pt>
                <c:pt idx="3">
                  <c:v>0.26</c:v>
                </c:pt>
                <c:pt idx="4">
                  <c:v>0.2</c:v>
                </c:pt>
              </c:numCache>
            </c:numRef>
          </c:val>
        </c:ser>
        <c:dLbls>
          <c:showLegendKey val="0"/>
          <c:showVal val="0"/>
          <c:showCatName val="0"/>
          <c:showSerName val="0"/>
          <c:showPercent val="0"/>
          <c:showBubbleSize val="0"/>
        </c:dLbls>
        <c:gapWidth val="219"/>
        <c:overlap val="-27"/>
        <c:axId val="224451440"/>
        <c:axId val="224450264"/>
      </c:barChart>
      <c:catAx>
        <c:axId val="224451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24450264"/>
        <c:crosses val="autoZero"/>
        <c:auto val="1"/>
        <c:lblAlgn val="ctr"/>
        <c:lblOffset val="100"/>
        <c:noMultiLvlLbl val="0"/>
      </c:catAx>
      <c:valAx>
        <c:axId val="224450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4451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dirty="0" smtClean="0"/>
              <a:t>Life-Related</a:t>
            </a:r>
            <a:r>
              <a:rPr lang="en-US" baseline="0" dirty="0" smtClean="0"/>
              <a:t> </a:t>
            </a:r>
            <a:r>
              <a:rPr lang="en-US" dirty="0" smtClean="0"/>
              <a:t>Stress </a:t>
            </a:r>
            <a:endParaRPr lang="en-US" dirty="0"/>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Work-Related Stress </c:v>
                </c:pt>
              </c:strCache>
            </c:strRef>
          </c:tx>
          <c:spPr>
            <a:solidFill>
              <a:schemeClr val="accent1"/>
            </a:solidFill>
            <a:ln>
              <a:noFill/>
            </a:ln>
            <a:effectLst/>
          </c:spPr>
          <c:invertIfNegative val="0"/>
          <c:dPt>
            <c:idx val="0"/>
            <c:invertIfNegative val="0"/>
            <c:bubble3D val="0"/>
            <c:spPr>
              <a:solidFill>
                <a:schemeClr val="accent5"/>
              </a:solidFill>
              <a:ln>
                <a:noFill/>
              </a:ln>
              <a:effectLst/>
            </c:spPr>
          </c:dPt>
          <c:dPt>
            <c:idx val="1"/>
            <c:invertIfNegative val="0"/>
            <c:bubble3D val="0"/>
            <c:spPr>
              <a:solidFill>
                <a:schemeClr val="tx2">
                  <a:lumMod val="75000"/>
                </a:schemeClr>
              </a:solidFill>
              <a:ln>
                <a:noFill/>
              </a:ln>
              <a:effectLst/>
            </c:spPr>
          </c:dPt>
          <c:dPt>
            <c:idx val="2"/>
            <c:invertIfNegative val="0"/>
            <c:bubble3D val="0"/>
            <c:spPr>
              <a:solidFill>
                <a:srgbClr val="00B050"/>
              </a:solidFill>
              <a:ln>
                <a:noFill/>
              </a:ln>
              <a:effectLst/>
            </c:spPr>
          </c:dPt>
          <c:dPt>
            <c:idx val="3"/>
            <c:invertIfNegative val="0"/>
            <c:bubble3D val="0"/>
            <c:spPr>
              <a:solidFill>
                <a:schemeClr val="accent2"/>
              </a:solidFill>
              <a:ln>
                <a:noFill/>
              </a:ln>
              <a:effectLst/>
            </c:spPr>
          </c:dPt>
          <c:dPt>
            <c:idx val="4"/>
            <c:invertIfNegative val="0"/>
            <c:bubble3D val="0"/>
            <c:spPr>
              <a:solidFill>
                <a:srgbClr val="C0000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No Time To Relax, Have Fun</c:v>
                </c:pt>
                <c:pt idx="1">
                  <c:v>No Time for Exercise, Wellness</c:v>
                </c:pt>
                <c:pt idx="2">
                  <c:v>Work/Life Balance Concerns</c:v>
                </c:pt>
                <c:pt idx="3">
                  <c:v>Financial Concerns</c:v>
                </c:pt>
                <c:pt idx="4">
                  <c:v>Not Enough Sleep</c:v>
                </c:pt>
              </c:strCache>
            </c:strRef>
          </c:cat>
          <c:val>
            <c:numRef>
              <c:f>Sheet1!$B$2:$B$7</c:f>
              <c:numCache>
                <c:formatCode>0%</c:formatCode>
                <c:ptCount val="6"/>
                <c:pt idx="0">
                  <c:v>0.53</c:v>
                </c:pt>
                <c:pt idx="1">
                  <c:v>0.51</c:v>
                </c:pt>
                <c:pt idx="2">
                  <c:v>0.45</c:v>
                </c:pt>
                <c:pt idx="3">
                  <c:v>0.32</c:v>
                </c:pt>
                <c:pt idx="4">
                  <c:v>0.3</c:v>
                </c:pt>
              </c:numCache>
            </c:numRef>
          </c:val>
        </c:ser>
        <c:dLbls>
          <c:showLegendKey val="0"/>
          <c:showVal val="0"/>
          <c:showCatName val="0"/>
          <c:showSerName val="0"/>
          <c:showPercent val="0"/>
          <c:showBubbleSize val="0"/>
        </c:dLbls>
        <c:gapWidth val="219"/>
        <c:overlap val="-27"/>
        <c:axId val="224632344"/>
        <c:axId val="224632736"/>
      </c:barChart>
      <c:catAx>
        <c:axId val="224632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24632736"/>
        <c:crosses val="autoZero"/>
        <c:auto val="1"/>
        <c:lblAlgn val="ctr"/>
        <c:lblOffset val="100"/>
        <c:noMultiLvlLbl val="0"/>
      </c:catAx>
      <c:valAx>
        <c:axId val="2246327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4632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Quantitative Responses to GRUWP Workshop Series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Mean</c:v>
                </c:pt>
              </c:strCache>
            </c:strRef>
          </c:tx>
          <c:spPr>
            <a:solidFill>
              <a:schemeClr val="accent1"/>
            </a:solidFill>
            <a:ln>
              <a:noFill/>
            </a:ln>
            <a:effectLst/>
          </c:spPr>
          <c:invertIfNegative val="0"/>
          <c:cat>
            <c:strRef>
              <c:f>Sheet1!$A$2:$A$14</c:f>
              <c:strCache>
                <c:ptCount val="13"/>
                <c:pt idx="0">
                  <c:v>Acquired new knowledge and/or skills</c:v>
                </c:pt>
                <c:pt idx="1">
                  <c:v>Teaching format/length was suitable to content</c:v>
                </c:pt>
                <c:pt idx="2">
                  <c:v>Content matched the course description</c:v>
                </c:pt>
                <c:pt idx="3">
                  <c:v>Participant/instructor interaction was sufficient</c:v>
                </c:pt>
                <c:pt idx="4">
                  <c:v>Audiovisual aids were legible and helpful</c:v>
                </c:pt>
                <c:pt idx="5">
                  <c:v>Handouts were current and useful</c:v>
                </c:pt>
                <c:pt idx="6">
                  <c:v>Physical facilities were adequate</c:v>
                </c:pt>
                <c:pt idx="7">
                  <c:v>Learning objectives were met as stated</c:v>
                </c:pt>
                <c:pt idx="8">
                  <c:v>Presenter(s) seemed knowledgeable concerning topics covered</c:v>
                </c:pt>
                <c:pt idx="9">
                  <c:v>Presenter(s) were well prepared/organized</c:v>
                </c:pt>
                <c:pt idx="10">
                  <c:v>Concepts were clearly explained</c:v>
                </c:pt>
                <c:pt idx="11">
                  <c:v>Presenter(s) answered questions satisfactorily</c:v>
                </c:pt>
                <c:pt idx="12">
                  <c:v>Teaching style was conducive to meeting the stated objectives</c:v>
                </c:pt>
              </c:strCache>
            </c:strRef>
          </c:cat>
          <c:val>
            <c:numRef>
              <c:f>Sheet1!$B$2:$B$14</c:f>
              <c:numCache>
                <c:formatCode>General</c:formatCode>
                <c:ptCount val="13"/>
                <c:pt idx="0">
                  <c:v>4.2941176470588234</c:v>
                </c:pt>
                <c:pt idx="1">
                  <c:v>4.5294117647058822</c:v>
                </c:pt>
                <c:pt idx="2">
                  <c:v>4.6470588235294121</c:v>
                </c:pt>
                <c:pt idx="3">
                  <c:v>4.7058823529411766</c:v>
                </c:pt>
                <c:pt idx="4">
                  <c:v>4.7647058823529411</c:v>
                </c:pt>
                <c:pt idx="5">
                  <c:v>4.4705882352941178</c:v>
                </c:pt>
                <c:pt idx="6">
                  <c:v>4.5882352941176467</c:v>
                </c:pt>
                <c:pt idx="7">
                  <c:v>4.7647058823529411</c:v>
                </c:pt>
                <c:pt idx="8">
                  <c:v>5</c:v>
                </c:pt>
                <c:pt idx="9">
                  <c:v>5</c:v>
                </c:pt>
                <c:pt idx="10">
                  <c:v>4.9411764705882355</c:v>
                </c:pt>
                <c:pt idx="11">
                  <c:v>5</c:v>
                </c:pt>
                <c:pt idx="12">
                  <c:v>4.9411764705882355</c:v>
                </c:pt>
              </c:numCache>
            </c:numRef>
          </c:val>
        </c:ser>
        <c:dLbls>
          <c:showLegendKey val="0"/>
          <c:showVal val="0"/>
          <c:showCatName val="0"/>
          <c:showSerName val="0"/>
          <c:showPercent val="0"/>
          <c:showBubbleSize val="0"/>
        </c:dLbls>
        <c:gapWidth val="182"/>
        <c:axId val="227439616"/>
        <c:axId val="227659088"/>
      </c:barChart>
      <c:catAx>
        <c:axId val="227439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7659088"/>
        <c:crosses val="autoZero"/>
        <c:auto val="1"/>
        <c:lblAlgn val="ctr"/>
        <c:lblOffset val="100"/>
        <c:noMultiLvlLbl val="0"/>
      </c:catAx>
      <c:valAx>
        <c:axId val="227659088"/>
        <c:scaling>
          <c:orientation val="minMax"/>
          <c:max val="5"/>
          <c:min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1 = Strongly Disagree; 2 = Disagree; 3 = Neutral; 4 = Agree; 5 = Strongly Agree</a:t>
                </a:r>
              </a:p>
            </c:rich>
          </c:tx>
          <c:layout>
            <c:manualLayout>
              <c:xMode val="edge"/>
              <c:yMode val="edge"/>
              <c:x val="0.24053813976377947"/>
              <c:y val="0.8671117822888913"/>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7439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684F12-DDBC-4E99-8356-2F4B55968E9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0257D8C-3B0B-4BD8-AC69-7684387F3A57}">
      <dgm:prSet phldrT="[Text]" custT="1"/>
      <dgm:spPr>
        <a:solidFill>
          <a:schemeClr val="accent2">
            <a:lumMod val="75000"/>
          </a:schemeClr>
        </a:solidFill>
      </dgm:spPr>
      <dgm:t>
        <a:bodyPr/>
        <a:lstStyle/>
        <a:p>
          <a:r>
            <a:rPr lang="en-US" sz="1600" b="1" dirty="0" smtClean="0"/>
            <a:t>Content</a:t>
          </a:r>
          <a:endParaRPr lang="en-US" sz="1600" b="1" dirty="0"/>
        </a:p>
      </dgm:t>
    </dgm:pt>
    <dgm:pt modelId="{A5E05940-6E5C-4C15-852B-F6F4937978EE}" type="parTrans" cxnId="{85E939F4-9827-4491-B2FF-22E8258A21B3}">
      <dgm:prSet/>
      <dgm:spPr/>
      <dgm:t>
        <a:bodyPr/>
        <a:lstStyle/>
        <a:p>
          <a:endParaRPr lang="en-US"/>
        </a:p>
      </dgm:t>
    </dgm:pt>
    <dgm:pt modelId="{C838D77D-CF1A-4E96-9431-36E693958175}" type="sibTrans" cxnId="{85E939F4-9827-4491-B2FF-22E8258A21B3}">
      <dgm:prSet/>
      <dgm:spPr/>
      <dgm:t>
        <a:bodyPr/>
        <a:lstStyle/>
        <a:p>
          <a:endParaRPr lang="en-US"/>
        </a:p>
      </dgm:t>
    </dgm:pt>
    <dgm:pt modelId="{472AFA92-0645-4FAD-A0AE-81DEA2C1D48F}">
      <dgm:prSet phldrT="[Text]" custT="1"/>
      <dgm:spPr>
        <a:solidFill>
          <a:srgbClr val="0070C0"/>
        </a:solidFill>
      </dgm:spPr>
      <dgm:t>
        <a:bodyPr/>
        <a:lstStyle/>
        <a:p>
          <a:r>
            <a:rPr lang="en-US" sz="1000" b="1" dirty="0" smtClean="0"/>
            <a:t>Learners</a:t>
          </a:r>
          <a:endParaRPr lang="en-US" sz="1000" b="1" dirty="0"/>
        </a:p>
      </dgm:t>
    </dgm:pt>
    <dgm:pt modelId="{77583689-0F71-4F14-9E92-D354A8FD7B25}" type="parTrans" cxnId="{4E77780D-C469-4FBC-A223-4F761767FA75}">
      <dgm:prSet/>
      <dgm:spPr/>
      <dgm:t>
        <a:bodyPr/>
        <a:lstStyle/>
        <a:p>
          <a:endParaRPr lang="en-US"/>
        </a:p>
      </dgm:t>
    </dgm:pt>
    <dgm:pt modelId="{DB01C366-23B1-4087-94ED-8B6EC27E2A21}" type="sibTrans" cxnId="{4E77780D-C469-4FBC-A223-4F761767FA75}">
      <dgm:prSet/>
      <dgm:spPr/>
      <dgm:t>
        <a:bodyPr/>
        <a:lstStyle/>
        <a:p>
          <a:endParaRPr lang="en-US"/>
        </a:p>
      </dgm:t>
    </dgm:pt>
    <dgm:pt modelId="{56A79AE7-31B1-46AD-8523-12231BAD56E3}">
      <dgm:prSet phldrT="[Text]" custT="1"/>
      <dgm:spPr>
        <a:solidFill>
          <a:srgbClr val="00B050"/>
        </a:solidFill>
      </dgm:spPr>
      <dgm:t>
        <a:bodyPr/>
        <a:lstStyle/>
        <a:p>
          <a:r>
            <a:rPr lang="en-US" sz="1000" b="1" dirty="0" smtClean="0"/>
            <a:t>Instructors</a:t>
          </a:r>
          <a:endParaRPr lang="en-US" sz="1000" b="1" dirty="0"/>
        </a:p>
      </dgm:t>
    </dgm:pt>
    <dgm:pt modelId="{3BD93A7D-58C4-49CE-8E7B-04BD5D35C7C4}" type="parTrans" cxnId="{7065615C-080E-4E43-B148-75C6A8592370}">
      <dgm:prSet/>
      <dgm:spPr/>
      <dgm:t>
        <a:bodyPr/>
        <a:lstStyle/>
        <a:p>
          <a:endParaRPr lang="en-US"/>
        </a:p>
      </dgm:t>
    </dgm:pt>
    <dgm:pt modelId="{F4B57676-637A-4917-AE82-AA8EA10B4959}" type="sibTrans" cxnId="{7065615C-080E-4E43-B148-75C6A8592370}">
      <dgm:prSet/>
      <dgm:spPr/>
      <dgm:t>
        <a:bodyPr/>
        <a:lstStyle/>
        <a:p>
          <a:endParaRPr lang="en-US"/>
        </a:p>
      </dgm:t>
    </dgm:pt>
    <dgm:pt modelId="{0AEA906B-3E0E-4C46-A270-114EF426F942}">
      <dgm:prSet phldrT="[Text]" custT="1"/>
      <dgm:spPr>
        <a:solidFill>
          <a:srgbClr val="7030A0"/>
        </a:solidFill>
      </dgm:spPr>
      <dgm:t>
        <a:bodyPr/>
        <a:lstStyle/>
        <a:p>
          <a:r>
            <a:rPr lang="en-US" sz="1000" b="1" dirty="0" smtClean="0"/>
            <a:t>Teaching Strategies </a:t>
          </a:r>
          <a:endParaRPr lang="en-US" sz="1000" b="1" dirty="0"/>
        </a:p>
      </dgm:t>
    </dgm:pt>
    <dgm:pt modelId="{02995543-167A-4808-88DB-24F6B62E119E}" type="parTrans" cxnId="{1AA929AF-FF88-435E-9380-D8EB88E96B99}">
      <dgm:prSet/>
      <dgm:spPr/>
      <dgm:t>
        <a:bodyPr/>
        <a:lstStyle/>
        <a:p>
          <a:endParaRPr lang="en-US"/>
        </a:p>
      </dgm:t>
    </dgm:pt>
    <dgm:pt modelId="{6B8D9298-606D-4CA6-8869-0A2AAB12FD5D}" type="sibTrans" cxnId="{1AA929AF-FF88-435E-9380-D8EB88E96B99}">
      <dgm:prSet/>
      <dgm:spPr/>
      <dgm:t>
        <a:bodyPr/>
        <a:lstStyle/>
        <a:p>
          <a:endParaRPr lang="en-US"/>
        </a:p>
      </dgm:t>
    </dgm:pt>
    <dgm:pt modelId="{765D0EBC-D330-4E48-9B48-27B0648D4BA2}">
      <dgm:prSet phldrT="[Text]" custT="1"/>
      <dgm:spPr>
        <a:solidFill>
          <a:srgbClr val="C00000"/>
        </a:solidFill>
      </dgm:spPr>
      <dgm:t>
        <a:bodyPr/>
        <a:lstStyle/>
        <a:p>
          <a:r>
            <a:rPr lang="en-US" sz="1000" b="1" dirty="0" smtClean="0"/>
            <a:t>Outcomes</a:t>
          </a:r>
          <a:endParaRPr lang="en-US" sz="1000" b="1" dirty="0"/>
        </a:p>
      </dgm:t>
    </dgm:pt>
    <dgm:pt modelId="{2CF7EE8A-A68F-4640-8F49-9339FC418164}" type="parTrans" cxnId="{5EA64FDC-EEFA-4D0A-BF1B-107E41DA6476}">
      <dgm:prSet/>
      <dgm:spPr/>
      <dgm:t>
        <a:bodyPr/>
        <a:lstStyle/>
        <a:p>
          <a:endParaRPr lang="en-US"/>
        </a:p>
      </dgm:t>
    </dgm:pt>
    <dgm:pt modelId="{FC665A6D-1367-4A48-AFCD-7E91468DD188}" type="sibTrans" cxnId="{5EA64FDC-EEFA-4D0A-BF1B-107E41DA6476}">
      <dgm:prSet/>
      <dgm:spPr/>
      <dgm:t>
        <a:bodyPr/>
        <a:lstStyle/>
        <a:p>
          <a:endParaRPr lang="en-US"/>
        </a:p>
      </dgm:t>
    </dgm:pt>
    <dgm:pt modelId="{03E4E8DD-378C-42B2-B680-171E3652E299}" type="pres">
      <dgm:prSet presAssocID="{31684F12-DDBC-4E99-8356-2F4B55968E9F}" presName="cycle" presStyleCnt="0">
        <dgm:presLayoutVars>
          <dgm:dir/>
          <dgm:resizeHandles val="exact"/>
        </dgm:presLayoutVars>
      </dgm:prSet>
      <dgm:spPr/>
      <dgm:t>
        <a:bodyPr/>
        <a:lstStyle/>
        <a:p>
          <a:endParaRPr lang="en-US"/>
        </a:p>
      </dgm:t>
    </dgm:pt>
    <dgm:pt modelId="{B7E9E262-FEA9-4794-9027-BE57FA1AE996}" type="pres">
      <dgm:prSet presAssocID="{50257D8C-3B0B-4BD8-AC69-7684387F3A57}" presName="node" presStyleLbl="node1" presStyleIdx="0" presStyleCnt="5" custScaleX="168742" custScaleY="160917">
        <dgm:presLayoutVars>
          <dgm:bulletEnabled val="1"/>
        </dgm:presLayoutVars>
      </dgm:prSet>
      <dgm:spPr/>
      <dgm:t>
        <a:bodyPr/>
        <a:lstStyle/>
        <a:p>
          <a:endParaRPr lang="en-US"/>
        </a:p>
      </dgm:t>
    </dgm:pt>
    <dgm:pt modelId="{73251B49-A9DE-4C4A-A439-9944E9B7F5D9}" type="pres">
      <dgm:prSet presAssocID="{C838D77D-CF1A-4E96-9431-36E693958175}" presName="sibTrans" presStyleLbl="sibTrans2D1" presStyleIdx="0" presStyleCnt="5"/>
      <dgm:spPr/>
      <dgm:t>
        <a:bodyPr/>
        <a:lstStyle/>
        <a:p>
          <a:endParaRPr lang="en-US"/>
        </a:p>
      </dgm:t>
    </dgm:pt>
    <dgm:pt modelId="{058CE21E-B4BC-4A87-8062-EEBE13E9FF6B}" type="pres">
      <dgm:prSet presAssocID="{C838D77D-CF1A-4E96-9431-36E693958175}" presName="connectorText" presStyleLbl="sibTrans2D1" presStyleIdx="0" presStyleCnt="5"/>
      <dgm:spPr/>
      <dgm:t>
        <a:bodyPr/>
        <a:lstStyle/>
        <a:p>
          <a:endParaRPr lang="en-US"/>
        </a:p>
      </dgm:t>
    </dgm:pt>
    <dgm:pt modelId="{311F0DC4-9B79-41B5-9F26-3093871D74E5}" type="pres">
      <dgm:prSet presAssocID="{472AFA92-0645-4FAD-A0AE-81DEA2C1D48F}" presName="node" presStyleLbl="node1" presStyleIdx="1" presStyleCnt="5" custScaleX="123899" custScaleY="122869">
        <dgm:presLayoutVars>
          <dgm:bulletEnabled val="1"/>
        </dgm:presLayoutVars>
      </dgm:prSet>
      <dgm:spPr/>
      <dgm:t>
        <a:bodyPr/>
        <a:lstStyle/>
        <a:p>
          <a:endParaRPr lang="en-US"/>
        </a:p>
      </dgm:t>
    </dgm:pt>
    <dgm:pt modelId="{153D430F-1AC5-444C-8B86-5309B1E52DAE}" type="pres">
      <dgm:prSet presAssocID="{DB01C366-23B1-4087-94ED-8B6EC27E2A21}" presName="sibTrans" presStyleLbl="sibTrans2D1" presStyleIdx="1" presStyleCnt="5"/>
      <dgm:spPr/>
      <dgm:t>
        <a:bodyPr/>
        <a:lstStyle/>
        <a:p>
          <a:endParaRPr lang="en-US"/>
        </a:p>
      </dgm:t>
    </dgm:pt>
    <dgm:pt modelId="{3DCAD8CE-0973-4905-B0BA-DC5699C40AA6}" type="pres">
      <dgm:prSet presAssocID="{DB01C366-23B1-4087-94ED-8B6EC27E2A21}" presName="connectorText" presStyleLbl="sibTrans2D1" presStyleIdx="1" presStyleCnt="5"/>
      <dgm:spPr/>
      <dgm:t>
        <a:bodyPr/>
        <a:lstStyle/>
        <a:p>
          <a:endParaRPr lang="en-US"/>
        </a:p>
      </dgm:t>
    </dgm:pt>
    <dgm:pt modelId="{53F142BA-1064-44C5-9B52-B8B679D531AB}" type="pres">
      <dgm:prSet presAssocID="{56A79AE7-31B1-46AD-8523-12231BAD56E3}" presName="node" presStyleLbl="node1" presStyleIdx="2" presStyleCnt="5" custScaleX="129371" custScaleY="127097">
        <dgm:presLayoutVars>
          <dgm:bulletEnabled val="1"/>
        </dgm:presLayoutVars>
      </dgm:prSet>
      <dgm:spPr/>
      <dgm:t>
        <a:bodyPr/>
        <a:lstStyle/>
        <a:p>
          <a:endParaRPr lang="en-US"/>
        </a:p>
      </dgm:t>
    </dgm:pt>
    <dgm:pt modelId="{0BBE515B-EE59-4E51-BFE5-951346B519D8}" type="pres">
      <dgm:prSet presAssocID="{F4B57676-637A-4917-AE82-AA8EA10B4959}" presName="sibTrans" presStyleLbl="sibTrans2D1" presStyleIdx="2" presStyleCnt="5"/>
      <dgm:spPr/>
      <dgm:t>
        <a:bodyPr/>
        <a:lstStyle/>
        <a:p>
          <a:endParaRPr lang="en-US"/>
        </a:p>
      </dgm:t>
    </dgm:pt>
    <dgm:pt modelId="{5AF9E2B4-06F1-4A88-B0D1-A22CE3DF4F56}" type="pres">
      <dgm:prSet presAssocID="{F4B57676-637A-4917-AE82-AA8EA10B4959}" presName="connectorText" presStyleLbl="sibTrans2D1" presStyleIdx="2" presStyleCnt="5"/>
      <dgm:spPr/>
      <dgm:t>
        <a:bodyPr/>
        <a:lstStyle/>
        <a:p>
          <a:endParaRPr lang="en-US"/>
        </a:p>
      </dgm:t>
    </dgm:pt>
    <dgm:pt modelId="{8DAD82F3-4E83-44D7-B346-F86031F74F0C}" type="pres">
      <dgm:prSet presAssocID="{0AEA906B-3E0E-4C46-A270-114EF426F942}" presName="node" presStyleLbl="node1" presStyleIdx="3" presStyleCnt="5" custScaleX="133630" custScaleY="136299">
        <dgm:presLayoutVars>
          <dgm:bulletEnabled val="1"/>
        </dgm:presLayoutVars>
      </dgm:prSet>
      <dgm:spPr/>
      <dgm:t>
        <a:bodyPr/>
        <a:lstStyle/>
        <a:p>
          <a:endParaRPr lang="en-US"/>
        </a:p>
      </dgm:t>
    </dgm:pt>
    <dgm:pt modelId="{D21F4934-7523-4A4B-8466-57DF8529A0AB}" type="pres">
      <dgm:prSet presAssocID="{6B8D9298-606D-4CA6-8869-0A2AAB12FD5D}" presName="sibTrans" presStyleLbl="sibTrans2D1" presStyleIdx="3" presStyleCnt="5"/>
      <dgm:spPr/>
      <dgm:t>
        <a:bodyPr/>
        <a:lstStyle/>
        <a:p>
          <a:endParaRPr lang="en-US"/>
        </a:p>
      </dgm:t>
    </dgm:pt>
    <dgm:pt modelId="{E4C438CA-B5BB-4A5C-9EF3-C38F279B1CB8}" type="pres">
      <dgm:prSet presAssocID="{6B8D9298-606D-4CA6-8869-0A2AAB12FD5D}" presName="connectorText" presStyleLbl="sibTrans2D1" presStyleIdx="3" presStyleCnt="5"/>
      <dgm:spPr/>
      <dgm:t>
        <a:bodyPr/>
        <a:lstStyle/>
        <a:p>
          <a:endParaRPr lang="en-US"/>
        </a:p>
      </dgm:t>
    </dgm:pt>
    <dgm:pt modelId="{B169AD84-3EB3-4F15-B40F-DC512E78B27E}" type="pres">
      <dgm:prSet presAssocID="{765D0EBC-D330-4E48-9B48-27B0648D4BA2}" presName="node" presStyleLbl="node1" presStyleIdx="4" presStyleCnt="5" custScaleX="127217" custScaleY="125219">
        <dgm:presLayoutVars>
          <dgm:bulletEnabled val="1"/>
        </dgm:presLayoutVars>
      </dgm:prSet>
      <dgm:spPr/>
      <dgm:t>
        <a:bodyPr/>
        <a:lstStyle/>
        <a:p>
          <a:endParaRPr lang="en-US"/>
        </a:p>
      </dgm:t>
    </dgm:pt>
    <dgm:pt modelId="{C0E8BB82-0FD5-4625-B23B-4A7CF9AA30E9}" type="pres">
      <dgm:prSet presAssocID="{FC665A6D-1367-4A48-AFCD-7E91468DD188}" presName="sibTrans" presStyleLbl="sibTrans2D1" presStyleIdx="4" presStyleCnt="5"/>
      <dgm:spPr/>
      <dgm:t>
        <a:bodyPr/>
        <a:lstStyle/>
        <a:p>
          <a:endParaRPr lang="en-US"/>
        </a:p>
      </dgm:t>
    </dgm:pt>
    <dgm:pt modelId="{48D8D2F0-54D9-4666-B5E1-759DF2EFEE40}" type="pres">
      <dgm:prSet presAssocID="{FC665A6D-1367-4A48-AFCD-7E91468DD188}" presName="connectorText" presStyleLbl="sibTrans2D1" presStyleIdx="4" presStyleCnt="5"/>
      <dgm:spPr/>
      <dgm:t>
        <a:bodyPr/>
        <a:lstStyle/>
        <a:p>
          <a:endParaRPr lang="en-US"/>
        </a:p>
      </dgm:t>
    </dgm:pt>
  </dgm:ptLst>
  <dgm:cxnLst>
    <dgm:cxn modelId="{D3E36376-8E09-4B9F-A4F6-6F89FE365793}" type="presOf" srcId="{56A79AE7-31B1-46AD-8523-12231BAD56E3}" destId="{53F142BA-1064-44C5-9B52-B8B679D531AB}" srcOrd="0" destOrd="0" presId="urn:microsoft.com/office/officeart/2005/8/layout/cycle2"/>
    <dgm:cxn modelId="{1AA929AF-FF88-435E-9380-D8EB88E96B99}" srcId="{31684F12-DDBC-4E99-8356-2F4B55968E9F}" destId="{0AEA906B-3E0E-4C46-A270-114EF426F942}" srcOrd="3" destOrd="0" parTransId="{02995543-167A-4808-88DB-24F6B62E119E}" sibTransId="{6B8D9298-606D-4CA6-8869-0A2AAB12FD5D}"/>
    <dgm:cxn modelId="{7F1F3103-1E00-4026-9790-7A52F9126211}" type="presOf" srcId="{FC665A6D-1367-4A48-AFCD-7E91468DD188}" destId="{C0E8BB82-0FD5-4625-B23B-4A7CF9AA30E9}" srcOrd="0" destOrd="0" presId="urn:microsoft.com/office/officeart/2005/8/layout/cycle2"/>
    <dgm:cxn modelId="{2EF0AC37-56E7-41C1-BAD8-739D8C2655B2}" type="presOf" srcId="{6B8D9298-606D-4CA6-8869-0A2AAB12FD5D}" destId="{D21F4934-7523-4A4B-8466-57DF8529A0AB}" srcOrd="0" destOrd="0" presId="urn:microsoft.com/office/officeart/2005/8/layout/cycle2"/>
    <dgm:cxn modelId="{CF6F05EF-1CFF-4F45-A67C-863685ADDBDB}" type="presOf" srcId="{FC665A6D-1367-4A48-AFCD-7E91468DD188}" destId="{48D8D2F0-54D9-4666-B5E1-759DF2EFEE40}" srcOrd="1" destOrd="0" presId="urn:microsoft.com/office/officeart/2005/8/layout/cycle2"/>
    <dgm:cxn modelId="{8A3AB9D9-1759-43AE-A80D-B1A7C104583C}" type="presOf" srcId="{F4B57676-637A-4917-AE82-AA8EA10B4959}" destId="{0BBE515B-EE59-4E51-BFE5-951346B519D8}" srcOrd="0" destOrd="0" presId="urn:microsoft.com/office/officeart/2005/8/layout/cycle2"/>
    <dgm:cxn modelId="{7065615C-080E-4E43-B148-75C6A8592370}" srcId="{31684F12-DDBC-4E99-8356-2F4B55968E9F}" destId="{56A79AE7-31B1-46AD-8523-12231BAD56E3}" srcOrd="2" destOrd="0" parTransId="{3BD93A7D-58C4-49CE-8E7B-04BD5D35C7C4}" sibTransId="{F4B57676-637A-4917-AE82-AA8EA10B4959}"/>
    <dgm:cxn modelId="{4E77780D-C469-4FBC-A223-4F761767FA75}" srcId="{31684F12-DDBC-4E99-8356-2F4B55968E9F}" destId="{472AFA92-0645-4FAD-A0AE-81DEA2C1D48F}" srcOrd="1" destOrd="0" parTransId="{77583689-0F71-4F14-9E92-D354A8FD7B25}" sibTransId="{DB01C366-23B1-4087-94ED-8B6EC27E2A21}"/>
    <dgm:cxn modelId="{E4500F81-1EA0-437B-9D0C-7C2FCC70EB09}" type="presOf" srcId="{6B8D9298-606D-4CA6-8869-0A2AAB12FD5D}" destId="{E4C438CA-B5BB-4A5C-9EF3-C38F279B1CB8}" srcOrd="1" destOrd="0" presId="urn:microsoft.com/office/officeart/2005/8/layout/cycle2"/>
    <dgm:cxn modelId="{5EA64FDC-EEFA-4D0A-BF1B-107E41DA6476}" srcId="{31684F12-DDBC-4E99-8356-2F4B55968E9F}" destId="{765D0EBC-D330-4E48-9B48-27B0648D4BA2}" srcOrd="4" destOrd="0" parTransId="{2CF7EE8A-A68F-4640-8F49-9339FC418164}" sibTransId="{FC665A6D-1367-4A48-AFCD-7E91468DD188}"/>
    <dgm:cxn modelId="{F62B1180-388D-4CBC-9657-30EF3F49E0AC}" type="presOf" srcId="{31684F12-DDBC-4E99-8356-2F4B55968E9F}" destId="{03E4E8DD-378C-42B2-B680-171E3652E299}" srcOrd="0" destOrd="0" presId="urn:microsoft.com/office/officeart/2005/8/layout/cycle2"/>
    <dgm:cxn modelId="{D9C54FE1-06FC-4103-A494-9E8F5027BA39}" type="presOf" srcId="{C838D77D-CF1A-4E96-9431-36E693958175}" destId="{73251B49-A9DE-4C4A-A439-9944E9B7F5D9}" srcOrd="0" destOrd="0" presId="urn:microsoft.com/office/officeart/2005/8/layout/cycle2"/>
    <dgm:cxn modelId="{90535E00-928A-4002-9938-7147F45F6758}" type="presOf" srcId="{472AFA92-0645-4FAD-A0AE-81DEA2C1D48F}" destId="{311F0DC4-9B79-41B5-9F26-3093871D74E5}" srcOrd="0" destOrd="0" presId="urn:microsoft.com/office/officeart/2005/8/layout/cycle2"/>
    <dgm:cxn modelId="{8459F2B3-B987-427C-91B8-ED17ADFE1421}" type="presOf" srcId="{50257D8C-3B0B-4BD8-AC69-7684387F3A57}" destId="{B7E9E262-FEA9-4794-9027-BE57FA1AE996}" srcOrd="0" destOrd="0" presId="urn:microsoft.com/office/officeart/2005/8/layout/cycle2"/>
    <dgm:cxn modelId="{79F54CA7-6EFC-4479-90F5-0092BF4BE38B}" type="presOf" srcId="{F4B57676-637A-4917-AE82-AA8EA10B4959}" destId="{5AF9E2B4-06F1-4A88-B0D1-A22CE3DF4F56}" srcOrd="1" destOrd="0" presId="urn:microsoft.com/office/officeart/2005/8/layout/cycle2"/>
    <dgm:cxn modelId="{26086AD3-B163-4317-870B-C0718BF69CEB}" type="presOf" srcId="{DB01C366-23B1-4087-94ED-8B6EC27E2A21}" destId="{153D430F-1AC5-444C-8B86-5309B1E52DAE}" srcOrd="0" destOrd="0" presId="urn:microsoft.com/office/officeart/2005/8/layout/cycle2"/>
    <dgm:cxn modelId="{A45B68F2-3B56-4566-A79C-EFD90849908A}" type="presOf" srcId="{C838D77D-CF1A-4E96-9431-36E693958175}" destId="{058CE21E-B4BC-4A87-8062-EEBE13E9FF6B}" srcOrd="1" destOrd="0" presId="urn:microsoft.com/office/officeart/2005/8/layout/cycle2"/>
    <dgm:cxn modelId="{E88DCA89-4A40-4302-B7E1-61FFF8564CFF}" type="presOf" srcId="{0AEA906B-3E0E-4C46-A270-114EF426F942}" destId="{8DAD82F3-4E83-44D7-B346-F86031F74F0C}" srcOrd="0" destOrd="0" presId="urn:microsoft.com/office/officeart/2005/8/layout/cycle2"/>
    <dgm:cxn modelId="{AAB205B0-6177-4A76-A2FC-6C56077D055D}" type="presOf" srcId="{765D0EBC-D330-4E48-9B48-27B0648D4BA2}" destId="{B169AD84-3EB3-4F15-B40F-DC512E78B27E}" srcOrd="0" destOrd="0" presId="urn:microsoft.com/office/officeart/2005/8/layout/cycle2"/>
    <dgm:cxn modelId="{F9CEC9E6-16F7-43C6-B7DA-B9B1E22376FC}" type="presOf" srcId="{DB01C366-23B1-4087-94ED-8B6EC27E2A21}" destId="{3DCAD8CE-0973-4905-B0BA-DC5699C40AA6}" srcOrd="1" destOrd="0" presId="urn:microsoft.com/office/officeart/2005/8/layout/cycle2"/>
    <dgm:cxn modelId="{85E939F4-9827-4491-B2FF-22E8258A21B3}" srcId="{31684F12-DDBC-4E99-8356-2F4B55968E9F}" destId="{50257D8C-3B0B-4BD8-AC69-7684387F3A57}" srcOrd="0" destOrd="0" parTransId="{A5E05940-6E5C-4C15-852B-F6F4937978EE}" sibTransId="{C838D77D-CF1A-4E96-9431-36E693958175}"/>
    <dgm:cxn modelId="{20AB3AE0-EEDB-4D1F-B449-D2AF70C7D920}" type="presParOf" srcId="{03E4E8DD-378C-42B2-B680-171E3652E299}" destId="{B7E9E262-FEA9-4794-9027-BE57FA1AE996}" srcOrd="0" destOrd="0" presId="urn:microsoft.com/office/officeart/2005/8/layout/cycle2"/>
    <dgm:cxn modelId="{01958935-06EF-4B3D-987A-B30B13D3A236}" type="presParOf" srcId="{03E4E8DD-378C-42B2-B680-171E3652E299}" destId="{73251B49-A9DE-4C4A-A439-9944E9B7F5D9}" srcOrd="1" destOrd="0" presId="urn:microsoft.com/office/officeart/2005/8/layout/cycle2"/>
    <dgm:cxn modelId="{C09D6E75-E4EB-4798-B416-EE2D8AFFA265}" type="presParOf" srcId="{73251B49-A9DE-4C4A-A439-9944E9B7F5D9}" destId="{058CE21E-B4BC-4A87-8062-EEBE13E9FF6B}" srcOrd="0" destOrd="0" presId="urn:microsoft.com/office/officeart/2005/8/layout/cycle2"/>
    <dgm:cxn modelId="{4BC3CF49-2F50-4D89-9B60-9A02FFF4E97E}" type="presParOf" srcId="{03E4E8DD-378C-42B2-B680-171E3652E299}" destId="{311F0DC4-9B79-41B5-9F26-3093871D74E5}" srcOrd="2" destOrd="0" presId="urn:microsoft.com/office/officeart/2005/8/layout/cycle2"/>
    <dgm:cxn modelId="{5CD60711-CF3D-4E35-9169-7E9B1CA2F53C}" type="presParOf" srcId="{03E4E8DD-378C-42B2-B680-171E3652E299}" destId="{153D430F-1AC5-444C-8B86-5309B1E52DAE}" srcOrd="3" destOrd="0" presId="urn:microsoft.com/office/officeart/2005/8/layout/cycle2"/>
    <dgm:cxn modelId="{E757821C-7F95-4E9A-9906-CD7EEEF04BC2}" type="presParOf" srcId="{153D430F-1AC5-444C-8B86-5309B1E52DAE}" destId="{3DCAD8CE-0973-4905-B0BA-DC5699C40AA6}" srcOrd="0" destOrd="0" presId="urn:microsoft.com/office/officeart/2005/8/layout/cycle2"/>
    <dgm:cxn modelId="{092FA947-54AA-470E-A40C-16F78DADDFC0}" type="presParOf" srcId="{03E4E8DD-378C-42B2-B680-171E3652E299}" destId="{53F142BA-1064-44C5-9B52-B8B679D531AB}" srcOrd="4" destOrd="0" presId="urn:microsoft.com/office/officeart/2005/8/layout/cycle2"/>
    <dgm:cxn modelId="{2A7C8E53-30E8-407C-A448-9E1B30743119}" type="presParOf" srcId="{03E4E8DD-378C-42B2-B680-171E3652E299}" destId="{0BBE515B-EE59-4E51-BFE5-951346B519D8}" srcOrd="5" destOrd="0" presId="urn:microsoft.com/office/officeart/2005/8/layout/cycle2"/>
    <dgm:cxn modelId="{68CE5A45-3ACB-4214-92B0-DBD2B4AEA0AA}" type="presParOf" srcId="{0BBE515B-EE59-4E51-BFE5-951346B519D8}" destId="{5AF9E2B4-06F1-4A88-B0D1-A22CE3DF4F56}" srcOrd="0" destOrd="0" presId="urn:microsoft.com/office/officeart/2005/8/layout/cycle2"/>
    <dgm:cxn modelId="{53547FB1-F97C-4BEA-8203-8A4604FAC2C7}" type="presParOf" srcId="{03E4E8DD-378C-42B2-B680-171E3652E299}" destId="{8DAD82F3-4E83-44D7-B346-F86031F74F0C}" srcOrd="6" destOrd="0" presId="urn:microsoft.com/office/officeart/2005/8/layout/cycle2"/>
    <dgm:cxn modelId="{7B4F3B29-EFB0-482B-9A52-C5937F20B207}" type="presParOf" srcId="{03E4E8DD-378C-42B2-B680-171E3652E299}" destId="{D21F4934-7523-4A4B-8466-57DF8529A0AB}" srcOrd="7" destOrd="0" presId="urn:microsoft.com/office/officeart/2005/8/layout/cycle2"/>
    <dgm:cxn modelId="{084D677A-A25C-44C0-B3A0-2DA3593FD2E6}" type="presParOf" srcId="{D21F4934-7523-4A4B-8466-57DF8529A0AB}" destId="{E4C438CA-B5BB-4A5C-9EF3-C38F279B1CB8}" srcOrd="0" destOrd="0" presId="urn:microsoft.com/office/officeart/2005/8/layout/cycle2"/>
    <dgm:cxn modelId="{5085251F-8927-4954-A498-F694CFD228A5}" type="presParOf" srcId="{03E4E8DD-378C-42B2-B680-171E3652E299}" destId="{B169AD84-3EB3-4F15-B40F-DC512E78B27E}" srcOrd="8" destOrd="0" presId="urn:microsoft.com/office/officeart/2005/8/layout/cycle2"/>
    <dgm:cxn modelId="{0863A43C-6E70-49C5-8923-334E4B0C45B3}" type="presParOf" srcId="{03E4E8DD-378C-42B2-B680-171E3652E299}" destId="{C0E8BB82-0FD5-4625-B23B-4A7CF9AA30E9}" srcOrd="9" destOrd="0" presId="urn:microsoft.com/office/officeart/2005/8/layout/cycle2"/>
    <dgm:cxn modelId="{1682FC7D-E045-4648-B5C2-526B2206EF4F}" type="presParOf" srcId="{C0E8BB82-0FD5-4625-B23B-4A7CF9AA30E9}" destId="{48D8D2F0-54D9-4666-B5E1-759DF2EFEE4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684F12-DDBC-4E99-8356-2F4B55968E9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0257D8C-3B0B-4BD8-AC69-7684387F3A57}">
      <dgm:prSet phldrT="[Text]" custT="1"/>
      <dgm:spPr>
        <a:solidFill>
          <a:schemeClr val="accent2">
            <a:lumMod val="75000"/>
          </a:schemeClr>
        </a:solidFill>
      </dgm:spPr>
      <dgm:t>
        <a:bodyPr/>
        <a:lstStyle/>
        <a:p>
          <a:r>
            <a:rPr lang="en-US" sz="1100" b="1" dirty="0" smtClean="0"/>
            <a:t>Content</a:t>
          </a:r>
          <a:endParaRPr lang="en-US" sz="1100" b="1" dirty="0"/>
        </a:p>
      </dgm:t>
    </dgm:pt>
    <dgm:pt modelId="{A5E05940-6E5C-4C15-852B-F6F4937978EE}" type="parTrans" cxnId="{85E939F4-9827-4491-B2FF-22E8258A21B3}">
      <dgm:prSet/>
      <dgm:spPr/>
      <dgm:t>
        <a:bodyPr/>
        <a:lstStyle/>
        <a:p>
          <a:endParaRPr lang="en-US"/>
        </a:p>
      </dgm:t>
    </dgm:pt>
    <dgm:pt modelId="{C838D77D-CF1A-4E96-9431-36E693958175}" type="sibTrans" cxnId="{85E939F4-9827-4491-B2FF-22E8258A21B3}">
      <dgm:prSet/>
      <dgm:spPr/>
      <dgm:t>
        <a:bodyPr/>
        <a:lstStyle/>
        <a:p>
          <a:endParaRPr lang="en-US"/>
        </a:p>
      </dgm:t>
    </dgm:pt>
    <dgm:pt modelId="{472AFA92-0645-4FAD-A0AE-81DEA2C1D48F}">
      <dgm:prSet phldrT="[Text]" custT="1"/>
      <dgm:spPr>
        <a:solidFill>
          <a:srgbClr val="0070C0"/>
        </a:solidFill>
      </dgm:spPr>
      <dgm:t>
        <a:bodyPr/>
        <a:lstStyle/>
        <a:p>
          <a:r>
            <a:rPr lang="en-US" sz="1600" b="1" dirty="0" smtClean="0"/>
            <a:t>Learners</a:t>
          </a:r>
          <a:endParaRPr lang="en-US" sz="1600" b="1" dirty="0"/>
        </a:p>
      </dgm:t>
    </dgm:pt>
    <dgm:pt modelId="{77583689-0F71-4F14-9E92-D354A8FD7B25}" type="parTrans" cxnId="{4E77780D-C469-4FBC-A223-4F761767FA75}">
      <dgm:prSet/>
      <dgm:spPr/>
      <dgm:t>
        <a:bodyPr/>
        <a:lstStyle/>
        <a:p>
          <a:endParaRPr lang="en-US"/>
        </a:p>
      </dgm:t>
    </dgm:pt>
    <dgm:pt modelId="{DB01C366-23B1-4087-94ED-8B6EC27E2A21}" type="sibTrans" cxnId="{4E77780D-C469-4FBC-A223-4F761767FA75}">
      <dgm:prSet/>
      <dgm:spPr/>
      <dgm:t>
        <a:bodyPr/>
        <a:lstStyle/>
        <a:p>
          <a:endParaRPr lang="en-US"/>
        </a:p>
      </dgm:t>
    </dgm:pt>
    <dgm:pt modelId="{56A79AE7-31B1-46AD-8523-12231BAD56E3}">
      <dgm:prSet phldrT="[Text]" custT="1"/>
      <dgm:spPr>
        <a:solidFill>
          <a:srgbClr val="00B050"/>
        </a:solidFill>
      </dgm:spPr>
      <dgm:t>
        <a:bodyPr/>
        <a:lstStyle/>
        <a:p>
          <a:r>
            <a:rPr lang="en-US" sz="1000" b="1" dirty="0" smtClean="0"/>
            <a:t>Instructors</a:t>
          </a:r>
          <a:endParaRPr lang="en-US" sz="1000" b="1" dirty="0"/>
        </a:p>
      </dgm:t>
    </dgm:pt>
    <dgm:pt modelId="{3BD93A7D-58C4-49CE-8E7B-04BD5D35C7C4}" type="parTrans" cxnId="{7065615C-080E-4E43-B148-75C6A8592370}">
      <dgm:prSet/>
      <dgm:spPr/>
      <dgm:t>
        <a:bodyPr/>
        <a:lstStyle/>
        <a:p>
          <a:endParaRPr lang="en-US"/>
        </a:p>
      </dgm:t>
    </dgm:pt>
    <dgm:pt modelId="{F4B57676-637A-4917-AE82-AA8EA10B4959}" type="sibTrans" cxnId="{7065615C-080E-4E43-B148-75C6A8592370}">
      <dgm:prSet/>
      <dgm:spPr/>
      <dgm:t>
        <a:bodyPr/>
        <a:lstStyle/>
        <a:p>
          <a:endParaRPr lang="en-US"/>
        </a:p>
      </dgm:t>
    </dgm:pt>
    <dgm:pt modelId="{0AEA906B-3E0E-4C46-A270-114EF426F942}">
      <dgm:prSet phldrT="[Text]" custT="1"/>
      <dgm:spPr>
        <a:solidFill>
          <a:srgbClr val="7030A0"/>
        </a:solidFill>
      </dgm:spPr>
      <dgm:t>
        <a:bodyPr/>
        <a:lstStyle/>
        <a:p>
          <a:r>
            <a:rPr lang="en-US" sz="1000" b="1" dirty="0" smtClean="0"/>
            <a:t>Teaching Strategies </a:t>
          </a:r>
          <a:endParaRPr lang="en-US" sz="1000" b="1" dirty="0"/>
        </a:p>
      </dgm:t>
    </dgm:pt>
    <dgm:pt modelId="{02995543-167A-4808-88DB-24F6B62E119E}" type="parTrans" cxnId="{1AA929AF-FF88-435E-9380-D8EB88E96B99}">
      <dgm:prSet/>
      <dgm:spPr/>
      <dgm:t>
        <a:bodyPr/>
        <a:lstStyle/>
        <a:p>
          <a:endParaRPr lang="en-US"/>
        </a:p>
      </dgm:t>
    </dgm:pt>
    <dgm:pt modelId="{6B8D9298-606D-4CA6-8869-0A2AAB12FD5D}" type="sibTrans" cxnId="{1AA929AF-FF88-435E-9380-D8EB88E96B99}">
      <dgm:prSet/>
      <dgm:spPr/>
      <dgm:t>
        <a:bodyPr/>
        <a:lstStyle/>
        <a:p>
          <a:endParaRPr lang="en-US"/>
        </a:p>
      </dgm:t>
    </dgm:pt>
    <dgm:pt modelId="{765D0EBC-D330-4E48-9B48-27B0648D4BA2}">
      <dgm:prSet phldrT="[Text]" custT="1"/>
      <dgm:spPr>
        <a:solidFill>
          <a:srgbClr val="C00000"/>
        </a:solidFill>
      </dgm:spPr>
      <dgm:t>
        <a:bodyPr/>
        <a:lstStyle/>
        <a:p>
          <a:r>
            <a:rPr lang="en-US" sz="1000" b="1" dirty="0" smtClean="0"/>
            <a:t>Outcomes</a:t>
          </a:r>
          <a:endParaRPr lang="en-US" sz="1000" b="1" dirty="0"/>
        </a:p>
      </dgm:t>
    </dgm:pt>
    <dgm:pt modelId="{2CF7EE8A-A68F-4640-8F49-9339FC418164}" type="parTrans" cxnId="{5EA64FDC-EEFA-4D0A-BF1B-107E41DA6476}">
      <dgm:prSet/>
      <dgm:spPr/>
      <dgm:t>
        <a:bodyPr/>
        <a:lstStyle/>
        <a:p>
          <a:endParaRPr lang="en-US"/>
        </a:p>
      </dgm:t>
    </dgm:pt>
    <dgm:pt modelId="{FC665A6D-1367-4A48-AFCD-7E91468DD188}" type="sibTrans" cxnId="{5EA64FDC-EEFA-4D0A-BF1B-107E41DA6476}">
      <dgm:prSet/>
      <dgm:spPr/>
      <dgm:t>
        <a:bodyPr/>
        <a:lstStyle/>
        <a:p>
          <a:endParaRPr lang="en-US"/>
        </a:p>
      </dgm:t>
    </dgm:pt>
    <dgm:pt modelId="{03E4E8DD-378C-42B2-B680-171E3652E299}" type="pres">
      <dgm:prSet presAssocID="{31684F12-DDBC-4E99-8356-2F4B55968E9F}" presName="cycle" presStyleCnt="0">
        <dgm:presLayoutVars>
          <dgm:dir/>
          <dgm:resizeHandles val="exact"/>
        </dgm:presLayoutVars>
      </dgm:prSet>
      <dgm:spPr/>
      <dgm:t>
        <a:bodyPr/>
        <a:lstStyle/>
        <a:p>
          <a:endParaRPr lang="en-US"/>
        </a:p>
      </dgm:t>
    </dgm:pt>
    <dgm:pt modelId="{B7E9E262-FEA9-4794-9027-BE57FA1AE996}" type="pres">
      <dgm:prSet presAssocID="{50257D8C-3B0B-4BD8-AC69-7684387F3A57}" presName="node" presStyleLbl="node1" presStyleIdx="0" presStyleCnt="5" custScaleX="122639" custScaleY="124907">
        <dgm:presLayoutVars>
          <dgm:bulletEnabled val="1"/>
        </dgm:presLayoutVars>
      </dgm:prSet>
      <dgm:spPr/>
      <dgm:t>
        <a:bodyPr/>
        <a:lstStyle/>
        <a:p>
          <a:endParaRPr lang="en-US"/>
        </a:p>
      </dgm:t>
    </dgm:pt>
    <dgm:pt modelId="{73251B49-A9DE-4C4A-A439-9944E9B7F5D9}" type="pres">
      <dgm:prSet presAssocID="{C838D77D-CF1A-4E96-9431-36E693958175}" presName="sibTrans" presStyleLbl="sibTrans2D1" presStyleIdx="0" presStyleCnt="5"/>
      <dgm:spPr/>
      <dgm:t>
        <a:bodyPr/>
        <a:lstStyle/>
        <a:p>
          <a:endParaRPr lang="en-US"/>
        </a:p>
      </dgm:t>
    </dgm:pt>
    <dgm:pt modelId="{058CE21E-B4BC-4A87-8062-EEBE13E9FF6B}" type="pres">
      <dgm:prSet presAssocID="{C838D77D-CF1A-4E96-9431-36E693958175}" presName="connectorText" presStyleLbl="sibTrans2D1" presStyleIdx="0" presStyleCnt="5"/>
      <dgm:spPr/>
      <dgm:t>
        <a:bodyPr/>
        <a:lstStyle/>
        <a:p>
          <a:endParaRPr lang="en-US"/>
        </a:p>
      </dgm:t>
    </dgm:pt>
    <dgm:pt modelId="{311F0DC4-9B79-41B5-9F26-3093871D74E5}" type="pres">
      <dgm:prSet presAssocID="{472AFA92-0645-4FAD-A0AE-81DEA2C1D48F}" presName="node" presStyleLbl="node1" presStyleIdx="1" presStyleCnt="5" custScaleX="174540" custScaleY="175926" custRadScaleRad="104437" custRadScaleInc="-6041">
        <dgm:presLayoutVars>
          <dgm:bulletEnabled val="1"/>
        </dgm:presLayoutVars>
      </dgm:prSet>
      <dgm:spPr/>
      <dgm:t>
        <a:bodyPr/>
        <a:lstStyle/>
        <a:p>
          <a:endParaRPr lang="en-US"/>
        </a:p>
      </dgm:t>
    </dgm:pt>
    <dgm:pt modelId="{153D430F-1AC5-444C-8B86-5309B1E52DAE}" type="pres">
      <dgm:prSet presAssocID="{DB01C366-23B1-4087-94ED-8B6EC27E2A21}" presName="sibTrans" presStyleLbl="sibTrans2D1" presStyleIdx="1" presStyleCnt="5"/>
      <dgm:spPr/>
      <dgm:t>
        <a:bodyPr/>
        <a:lstStyle/>
        <a:p>
          <a:endParaRPr lang="en-US"/>
        </a:p>
      </dgm:t>
    </dgm:pt>
    <dgm:pt modelId="{3DCAD8CE-0973-4905-B0BA-DC5699C40AA6}" type="pres">
      <dgm:prSet presAssocID="{DB01C366-23B1-4087-94ED-8B6EC27E2A21}" presName="connectorText" presStyleLbl="sibTrans2D1" presStyleIdx="1" presStyleCnt="5"/>
      <dgm:spPr/>
      <dgm:t>
        <a:bodyPr/>
        <a:lstStyle/>
        <a:p>
          <a:endParaRPr lang="en-US"/>
        </a:p>
      </dgm:t>
    </dgm:pt>
    <dgm:pt modelId="{53F142BA-1064-44C5-9B52-B8B679D531AB}" type="pres">
      <dgm:prSet presAssocID="{56A79AE7-31B1-46AD-8523-12231BAD56E3}" presName="node" presStyleLbl="node1" presStyleIdx="2" presStyleCnt="5" custScaleX="129371" custScaleY="127097" custRadScaleRad="181971" custRadScaleInc="46802">
        <dgm:presLayoutVars>
          <dgm:bulletEnabled val="1"/>
        </dgm:presLayoutVars>
      </dgm:prSet>
      <dgm:spPr/>
      <dgm:t>
        <a:bodyPr/>
        <a:lstStyle/>
        <a:p>
          <a:endParaRPr lang="en-US"/>
        </a:p>
      </dgm:t>
    </dgm:pt>
    <dgm:pt modelId="{0BBE515B-EE59-4E51-BFE5-951346B519D8}" type="pres">
      <dgm:prSet presAssocID="{F4B57676-637A-4917-AE82-AA8EA10B4959}" presName="sibTrans" presStyleLbl="sibTrans2D1" presStyleIdx="2" presStyleCnt="5"/>
      <dgm:spPr/>
      <dgm:t>
        <a:bodyPr/>
        <a:lstStyle/>
        <a:p>
          <a:endParaRPr lang="en-US"/>
        </a:p>
      </dgm:t>
    </dgm:pt>
    <dgm:pt modelId="{5AF9E2B4-06F1-4A88-B0D1-A22CE3DF4F56}" type="pres">
      <dgm:prSet presAssocID="{F4B57676-637A-4917-AE82-AA8EA10B4959}" presName="connectorText" presStyleLbl="sibTrans2D1" presStyleIdx="2" presStyleCnt="5"/>
      <dgm:spPr/>
      <dgm:t>
        <a:bodyPr/>
        <a:lstStyle/>
        <a:p>
          <a:endParaRPr lang="en-US"/>
        </a:p>
      </dgm:t>
    </dgm:pt>
    <dgm:pt modelId="{8DAD82F3-4E83-44D7-B346-F86031F74F0C}" type="pres">
      <dgm:prSet presAssocID="{0AEA906B-3E0E-4C46-A270-114EF426F942}" presName="node" presStyleLbl="node1" presStyleIdx="3" presStyleCnt="5" custScaleX="133630" custScaleY="136299">
        <dgm:presLayoutVars>
          <dgm:bulletEnabled val="1"/>
        </dgm:presLayoutVars>
      </dgm:prSet>
      <dgm:spPr/>
      <dgm:t>
        <a:bodyPr/>
        <a:lstStyle/>
        <a:p>
          <a:endParaRPr lang="en-US"/>
        </a:p>
      </dgm:t>
    </dgm:pt>
    <dgm:pt modelId="{D21F4934-7523-4A4B-8466-57DF8529A0AB}" type="pres">
      <dgm:prSet presAssocID="{6B8D9298-606D-4CA6-8869-0A2AAB12FD5D}" presName="sibTrans" presStyleLbl="sibTrans2D1" presStyleIdx="3" presStyleCnt="5"/>
      <dgm:spPr/>
      <dgm:t>
        <a:bodyPr/>
        <a:lstStyle/>
        <a:p>
          <a:endParaRPr lang="en-US"/>
        </a:p>
      </dgm:t>
    </dgm:pt>
    <dgm:pt modelId="{E4C438CA-B5BB-4A5C-9EF3-C38F279B1CB8}" type="pres">
      <dgm:prSet presAssocID="{6B8D9298-606D-4CA6-8869-0A2AAB12FD5D}" presName="connectorText" presStyleLbl="sibTrans2D1" presStyleIdx="3" presStyleCnt="5"/>
      <dgm:spPr/>
      <dgm:t>
        <a:bodyPr/>
        <a:lstStyle/>
        <a:p>
          <a:endParaRPr lang="en-US"/>
        </a:p>
      </dgm:t>
    </dgm:pt>
    <dgm:pt modelId="{B169AD84-3EB3-4F15-B40F-DC512E78B27E}" type="pres">
      <dgm:prSet presAssocID="{765D0EBC-D330-4E48-9B48-27B0648D4BA2}" presName="node" presStyleLbl="node1" presStyleIdx="4" presStyleCnt="5" custScaleX="127217" custScaleY="125219">
        <dgm:presLayoutVars>
          <dgm:bulletEnabled val="1"/>
        </dgm:presLayoutVars>
      </dgm:prSet>
      <dgm:spPr/>
      <dgm:t>
        <a:bodyPr/>
        <a:lstStyle/>
        <a:p>
          <a:endParaRPr lang="en-US"/>
        </a:p>
      </dgm:t>
    </dgm:pt>
    <dgm:pt modelId="{C0E8BB82-0FD5-4625-B23B-4A7CF9AA30E9}" type="pres">
      <dgm:prSet presAssocID="{FC665A6D-1367-4A48-AFCD-7E91468DD188}" presName="sibTrans" presStyleLbl="sibTrans2D1" presStyleIdx="4" presStyleCnt="5"/>
      <dgm:spPr/>
      <dgm:t>
        <a:bodyPr/>
        <a:lstStyle/>
        <a:p>
          <a:endParaRPr lang="en-US"/>
        </a:p>
      </dgm:t>
    </dgm:pt>
    <dgm:pt modelId="{48D8D2F0-54D9-4666-B5E1-759DF2EFEE40}" type="pres">
      <dgm:prSet presAssocID="{FC665A6D-1367-4A48-AFCD-7E91468DD188}" presName="connectorText" presStyleLbl="sibTrans2D1" presStyleIdx="4" presStyleCnt="5"/>
      <dgm:spPr/>
      <dgm:t>
        <a:bodyPr/>
        <a:lstStyle/>
        <a:p>
          <a:endParaRPr lang="en-US"/>
        </a:p>
      </dgm:t>
    </dgm:pt>
  </dgm:ptLst>
  <dgm:cxnLst>
    <dgm:cxn modelId="{626302DC-AAED-4049-B969-C01B679DC5BF}" type="presOf" srcId="{C838D77D-CF1A-4E96-9431-36E693958175}" destId="{73251B49-A9DE-4C4A-A439-9944E9B7F5D9}" srcOrd="0" destOrd="0" presId="urn:microsoft.com/office/officeart/2005/8/layout/cycle2"/>
    <dgm:cxn modelId="{61778D18-D5A4-4844-8920-04F65870503A}" type="presOf" srcId="{FC665A6D-1367-4A48-AFCD-7E91468DD188}" destId="{C0E8BB82-0FD5-4625-B23B-4A7CF9AA30E9}" srcOrd="0" destOrd="0" presId="urn:microsoft.com/office/officeart/2005/8/layout/cycle2"/>
    <dgm:cxn modelId="{5266A56A-8FE7-4370-8990-A35A1CC5AC1A}" type="presOf" srcId="{F4B57676-637A-4917-AE82-AA8EA10B4959}" destId="{5AF9E2B4-06F1-4A88-B0D1-A22CE3DF4F56}" srcOrd="1" destOrd="0" presId="urn:microsoft.com/office/officeart/2005/8/layout/cycle2"/>
    <dgm:cxn modelId="{1AA929AF-FF88-435E-9380-D8EB88E96B99}" srcId="{31684F12-DDBC-4E99-8356-2F4B55968E9F}" destId="{0AEA906B-3E0E-4C46-A270-114EF426F942}" srcOrd="3" destOrd="0" parTransId="{02995543-167A-4808-88DB-24F6B62E119E}" sibTransId="{6B8D9298-606D-4CA6-8869-0A2AAB12FD5D}"/>
    <dgm:cxn modelId="{EB13743F-D0AC-47A1-984A-A8307EFD06EB}" type="presOf" srcId="{F4B57676-637A-4917-AE82-AA8EA10B4959}" destId="{0BBE515B-EE59-4E51-BFE5-951346B519D8}" srcOrd="0" destOrd="0" presId="urn:microsoft.com/office/officeart/2005/8/layout/cycle2"/>
    <dgm:cxn modelId="{77D462DC-618C-4A2A-92E7-53F0E28FAD80}" type="presOf" srcId="{DB01C366-23B1-4087-94ED-8B6EC27E2A21}" destId="{3DCAD8CE-0973-4905-B0BA-DC5699C40AA6}" srcOrd="1" destOrd="0" presId="urn:microsoft.com/office/officeart/2005/8/layout/cycle2"/>
    <dgm:cxn modelId="{7065615C-080E-4E43-B148-75C6A8592370}" srcId="{31684F12-DDBC-4E99-8356-2F4B55968E9F}" destId="{56A79AE7-31B1-46AD-8523-12231BAD56E3}" srcOrd="2" destOrd="0" parTransId="{3BD93A7D-58C4-49CE-8E7B-04BD5D35C7C4}" sibTransId="{F4B57676-637A-4917-AE82-AA8EA10B4959}"/>
    <dgm:cxn modelId="{4E77780D-C469-4FBC-A223-4F761767FA75}" srcId="{31684F12-DDBC-4E99-8356-2F4B55968E9F}" destId="{472AFA92-0645-4FAD-A0AE-81DEA2C1D48F}" srcOrd="1" destOrd="0" parTransId="{77583689-0F71-4F14-9E92-D354A8FD7B25}" sibTransId="{DB01C366-23B1-4087-94ED-8B6EC27E2A21}"/>
    <dgm:cxn modelId="{2A41221D-52FB-4BDD-98F1-A6BBD08D7771}" type="presOf" srcId="{C838D77D-CF1A-4E96-9431-36E693958175}" destId="{058CE21E-B4BC-4A87-8062-EEBE13E9FF6B}" srcOrd="1" destOrd="0" presId="urn:microsoft.com/office/officeart/2005/8/layout/cycle2"/>
    <dgm:cxn modelId="{6C17C66C-7EAF-498D-8153-E51D13B3F207}" type="presOf" srcId="{50257D8C-3B0B-4BD8-AC69-7684387F3A57}" destId="{B7E9E262-FEA9-4794-9027-BE57FA1AE996}" srcOrd="0" destOrd="0" presId="urn:microsoft.com/office/officeart/2005/8/layout/cycle2"/>
    <dgm:cxn modelId="{77961BFA-FCA9-4A99-B01F-7F338AC6FFA0}" type="presOf" srcId="{6B8D9298-606D-4CA6-8869-0A2AAB12FD5D}" destId="{E4C438CA-B5BB-4A5C-9EF3-C38F279B1CB8}" srcOrd="1" destOrd="0" presId="urn:microsoft.com/office/officeart/2005/8/layout/cycle2"/>
    <dgm:cxn modelId="{5EA64FDC-EEFA-4D0A-BF1B-107E41DA6476}" srcId="{31684F12-DDBC-4E99-8356-2F4B55968E9F}" destId="{765D0EBC-D330-4E48-9B48-27B0648D4BA2}" srcOrd="4" destOrd="0" parTransId="{2CF7EE8A-A68F-4640-8F49-9339FC418164}" sibTransId="{FC665A6D-1367-4A48-AFCD-7E91468DD188}"/>
    <dgm:cxn modelId="{61FA5184-C5BF-45D4-A190-5033A3529A43}" type="presOf" srcId="{0AEA906B-3E0E-4C46-A270-114EF426F942}" destId="{8DAD82F3-4E83-44D7-B346-F86031F74F0C}" srcOrd="0" destOrd="0" presId="urn:microsoft.com/office/officeart/2005/8/layout/cycle2"/>
    <dgm:cxn modelId="{0AB1BC1C-47D9-4E28-85DA-5B2A6898F1F8}" type="presOf" srcId="{31684F12-DDBC-4E99-8356-2F4B55968E9F}" destId="{03E4E8DD-378C-42B2-B680-171E3652E299}" srcOrd="0" destOrd="0" presId="urn:microsoft.com/office/officeart/2005/8/layout/cycle2"/>
    <dgm:cxn modelId="{6CE9D703-DC2D-4DDC-B988-8483ED31DDB1}" type="presOf" srcId="{56A79AE7-31B1-46AD-8523-12231BAD56E3}" destId="{53F142BA-1064-44C5-9B52-B8B679D531AB}" srcOrd="0" destOrd="0" presId="urn:microsoft.com/office/officeart/2005/8/layout/cycle2"/>
    <dgm:cxn modelId="{A744D792-1103-41B7-809D-DDF770BF08B4}" type="presOf" srcId="{472AFA92-0645-4FAD-A0AE-81DEA2C1D48F}" destId="{311F0DC4-9B79-41B5-9F26-3093871D74E5}" srcOrd="0" destOrd="0" presId="urn:microsoft.com/office/officeart/2005/8/layout/cycle2"/>
    <dgm:cxn modelId="{B9909FDE-95D6-45DA-97BA-0A88979F4A2F}" type="presOf" srcId="{6B8D9298-606D-4CA6-8869-0A2AAB12FD5D}" destId="{D21F4934-7523-4A4B-8466-57DF8529A0AB}" srcOrd="0" destOrd="0" presId="urn:microsoft.com/office/officeart/2005/8/layout/cycle2"/>
    <dgm:cxn modelId="{DA765D9F-BF2D-4261-8FF3-1FC50C24C87D}" type="presOf" srcId="{765D0EBC-D330-4E48-9B48-27B0648D4BA2}" destId="{B169AD84-3EB3-4F15-B40F-DC512E78B27E}" srcOrd="0" destOrd="0" presId="urn:microsoft.com/office/officeart/2005/8/layout/cycle2"/>
    <dgm:cxn modelId="{9DBDCEAF-547A-48CF-B1D7-BAB9B9DA86AA}" type="presOf" srcId="{DB01C366-23B1-4087-94ED-8B6EC27E2A21}" destId="{153D430F-1AC5-444C-8B86-5309B1E52DAE}" srcOrd="0" destOrd="0" presId="urn:microsoft.com/office/officeart/2005/8/layout/cycle2"/>
    <dgm:cxn modelId="{85E939F4-9827-4491-B2FF-22E8258A21B3}" srcId="{31684F12-DDBC-4E99-8356-2F4B55968E9F}" destId="{50257D8C-3B0B-4BD8-AC69-7684387F3A57}" srcOrd="0" destOrd="0" parTransId="{A5E05940-6E5C-4C15-852B-F6F4937978EE}" sibTransId="{C838D77D-CF1A-4E96-9431-36E693958175}"/>
    <dgm:cxn modelId="{B3920D37-72E7-47A1-807D-7108D9F9F336}" type="presOf" srcId="{FC665A6D-1367-4A48-AFCD-7E91468DD188}" destId="{48D8D2F0-54D9-4666-B5E1-759DF2EFEE40}" srcOrd="1" destOrd="0" presId="urn:microsoft.com/office/officeart/2005/8/layout/cycle2"/>
    <dgm:cxn modelId="{D4E35D33-8AA9-4AA0-9DFC-F80229E18BB5}" type="presParOf" srcId="{03E4E8DD-378C-42B2-B680-171E3652E299}" destId="{B7E9E262-FEA9-4794-9027-BE57FA1AE996}" srcOrd="0" destOrd="0" presId="urn:microsoft.com/office/officeart/2005/8/layout/cycle2"/>
    <dgm:cxn modelId="{8E6A6D1D-3EEE-4A99-BDC4-EB3D5F99F227}" type="presParOf" srcId="{03E4E8DD-378C-42B2-B680-171E3652E299}" destId="{73251B49-A9DE-4C4A-A439-9944E9B7F5D9}" srcOrd="1" destOrd="0" presId="urn:microsoft.com/office/officeart/2005/8/layout/cycle2"/>
    <dgm:cxn modelId="{1177D7B2-A832-4EB7-AC0C-C3AE9B846D22}" type="presParOf" srcId="{73251B49-A9DE-4C4A-A439-9944E9B7F5D9}" destId="{058CE21E-B4BC-4A87-8062-EEBE13E9FF6B}" srcOrd="0" destOrd="0" presId="urn:microsoft.com/office/officeart/2005/8/layout/cycle2"/>
    <dgm:cxn modelId="{1D39C450-F670-47AA-A692-3F171EA8B20A}" type="presParOf" srcId="{03E4E8DD-378C-42B2-B680-171E3652E299}" destId="{311F0DC4-9B79-41B5-9F26-3093871D74E5}" srcOrd="2" destOrd="0" presId="urn:microsoft.com/office/officeart/2005/8/layout/cycle2"/>
    <dgm:cxn modelId="{240953A9-8783-4D0D-9359-E015FCD8CD6A}" type="presParOf" srcId="{03E4E8DD-378C-42B2-B680-171E3652E299}" destId="{153D430F-1AC5-444C-8B86-5309B1E52DAE}" srcOrd="3" destOrd="0" presId="urn:microsoft.com/office/officeart/2005/8/layout/cycle2"/>
    <dgm:cxn modelId="{00CEA7E2-83C3-4E83-B63D-006E9E57DC48}" type="presParOf" srcId="{153D430F-1AC5-444C-8B86-5309B1E52DAE}" destId="{3DCAD8CE-0973-4905-B0BA-DC5699C40AA6}" srcOrd="0" destOrd="0" presId="urn:microsoft.com/office/officeart/2005/8/layout/cycle2"/>
    <dgm:cxn modelId="{D878911D-19C6-47DB-AA02-ADA8AB2D515A}" type="presParOf" srcId="{03E4E8DD-378C-42B2-B680-171E3652E299}" destId="{53F142BA-1064-44C5-9B52-B8B679D531AB}" srcOrd="4" destOrd="0" presId="urn:microsoft.com/office/officeart/2005/8/layout/cycle2"/>
    <dgm:cxn modelId="{EDA320F9-58D3-4F45-A52A-76BE4CE0ABC9}" type="presParOf" srcId="{03E4E8DD-378C-42B2-B680-171E3652E299}" destId="{0BBE515B-EE59-4E51-BFE5-951346B519D8}" srcOrd="5" destOrd="0" presId="urn:microsoft.com/office/officeart/2005/8/layout/cycle2"/>
    <dgm:cxn modelId="{E89F3967-90C4-44EA-B233-A614D4BF923E}" type="presParOf" srcId="{0BBE515B-EE59-4E51-BFE5-951346B519D8}" destId="{5AF9E2B4-06F1-4A88-B0D1-A22CE3DF4F56}" srcOrd="0" destOrd="0" presId="urn:microsoft.com/office/officeart/2005/8/layout/cycle2"/>
    <dgm:cxn modelId="{70FC2D86-934F-4BFC-B69F-1B289921F5DA}" type="presParOf" srcId="{03E4E8DD-378C-42B2-B680-171E3652E299}" destId="{8DAD82F3-4E83-44D7-B346-F86031F74F0C}" srcOrd="6" destOrd="0" presId="urn:microsoft.com/office/officeart/2005/8/layout/cycle2"/>
    <dgm:cxn modelId="{3C2180C0-7647-4DA6-B9D5-387FCC5994FB}" type="presParOf" srcId="{03E4E8DD-378C-42B2-B680-171E3652E299}" destId="{D21F4934-7523-4A4B-8466-57DF8529A0AB}" srcOrd="7" destOrd="0" presId="urn:microsoft.com/office/officeart/2005/8/layout/cycle2"/>
    <dgm:cxn modelId="{21C597B3-B36B-4DF3-A1FB-62D7810BF915}" type="presParOf" srcId="{D21F4934-7523-4A4B-8466-57DF8529A0AB}" destId="{E4C438CA-B5BB-4A5C-9EF3-C38F279B1CB8}" srcOrd="0" destOrd="0" presId="urn:microsoft.com/office/officeart/2005/8/layout/cycle2"/>
    <dgm:cxn modelId="{88E3714D-ED69-4353-A3F2-EC5D699AA6E2}" type="presParOf" srcId="{03E4E8DD-378C-42B2-B680-171E3652E299}" destId="{B169AD84-3EB3-4F15-B40F-DC512E78B27E}" srcOrd="8" destOrd="0" presId="urn:microsoft.com/office/officeart/2005/8/layout/cycle2"/>
    <dgm:cxn modelId="{B58B808F-1AEE-4B89-987C-59F816084438}" type="presParOf" srcId="{03E4E8DD-378C-42B2-B680-171E3652E299}" destId="{C0E8BB82-0FD5-4625-B23B-4A7CF9AA30E9}" srcOrd="9" destOrd="0" presId="urn:microsoft.com/office/officeart/2005/8/layout/cycle2"/>
    <dgm:cxn modelId="{D71C5EAC-3607-4AD7-99DD-BE965DB7FDC7}" type="presParOf" srcId="{C0E8BB82-0FD5-4625-B23B-4A7CF9AA30E9}" destId="{48D8D2F0-54D9-4666-B5E1-759DF2EFEE4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684F12-DDBC-4E99-8356-2F4B55968E9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0257D8C-3B0B-4BD8-AC69-7684387F3A57}">
      <dgm:prSet phldrT="[Text]" custT="1"/>
      <dgm:spPr>
        <a:solidFill>
          <a:schemeClr val="accent2">
            <a:lumMod val="75000"/>
          </a:schemeClr>
        </a:solidFill>
      </dgm:spPr>
      <dgm:t>
        <a:bodyPr/>
        <a:lstStyle/>
        <a:p>
          <a:r>
            <a:rPr lang="en-US" sz="1100" b="1" dirty="0" smtClean="0"/>
            <a:t>Content</a:t>
          </a:r>
          <a:endParaRPr lang="en-US" sz="1100" b="1" dirty="0"/>
        </a:p>
      </dgm:t>
    </dgm:pt>
    <dgm:pt modelId="{A5E05940-6E5C-4C15-852B-F6F4937978EE}" type="parTrans" cxnId="{85E939F4-9827-4491-B2FF-22E8258A21B3}">
      <dgm:prSet/>
      <dgm:spPr/>
      <dgm:t>
        <a:bodyPr/>
        <a:lstStyle/>
        <a:p>
          <a:endParaRPr lang="en-US"/>
        </a:p>
      </dgm:t>
    </dgm:pt>
    <dgm:pt modelId="{C838D77D-CF1A-4E96-9431-36E693958175}" type="sibTrans" cxnId="{85E939F4-9827-4491-B2FF-22E8258A21B3}">
      <dgm:prSet/>
      <dgm:spPr/>
      <dgm:t>
        <a:bodyPr/>
        <a:lstStyle/>
        <a:p>
          <a:endParaRPr lang="en-US"/>
        </a:p>
      </dgm:t>
    </dgm:pt>
    <dgm:pt modelId="{472AFA92-0645-4FAD-A0AE-81DEA2C1D48F}">
      <dgm:prSet phldrT="[Text]" custT="1"/>
      <dgm:spPr>
        <a:solidFill>
          <a:srgbClr val="0070C0"/>
        </a:solidFill>
      </dgm:spPr>
      <dgm:t>
        <a:bodyPr/>
        <a:lstStyle/>
        <a:p>
          <a:r>
            <a:rPr lang="en-US" sz="1000" b="1" dirty="0" smtClean="0"/>
            <a:t>Learners</a:t>
          </a:r>
          <a:endParaRPr lang="en-US" sz="1000" b="1" dirty="0"/>
        </a:p>
      </dgm:t>
    </dgm:pt>
    <dgm:pt modelId="{77583689-0F71-4F14-9E92-D354A8FD7B25}" type="parTrans" cxnId="{4E77780D-C469-4FBC-A223-4F761767FA75}">
      <dgm:prSet/>
      <dgm:spPr/>
      <dgm:t>
        <a:bodyPr/>
        <a:lstStyle/>
        <a:p>
          <a:endParaRPr lang="en-US"/>
        </a:p>
      </dgm:t>
    </dgm:pt>
    <dgm:pt modelId="{DB01C366-23B1-4087-94ED-8B6EC27E2A21}" type="sibTrans" cxnId="{4E77780D-C469-4FBC-A223-4F761767FA75}">
      <dgm:prSet/>
      <dgm:spPr/>
      <dgm:t>
        <a:bodyPr/>
        <a:lstStyle/>
        <a:p>
          <a:endParaRPr lang="en-US"/>
        </a:p>
      </dgm:t>
    </dgm:pt>
    <dgm:pt modelId="{56A79AE7-31B1-46AD-8523-12231BAD56E3}">
      <dgm:prSet phldrT="[Text]" custT="1"/>
      <dgm:spPr>
        <a:solidFill>
          <a:srgbClr val="00B050"/>
        </a:solidFill>
      </dgm:spPr>
      <dgm:t>
        <a:bodyPr/>
        <a:lstStyle/>
        <a:p>
          <a:r>
            <a:rPr lang="en-US" sz="1600" b="1" dirty="0" smtClean="0"/>
            <a:t>Instructors</a:t>
          </a:r>
          <a:endParaRPr lang="en-US" sz="1600" b="1" dirty="0"/>
        </a:p>
      </dgm:t>
    </dgm:pt>
    <dgm:pt modelId="{3BD93A7D-58C4-49CE-8E7B-04BD5D35C7C4}" type="parTrans" cxnId="{7065615C-080E-4E43-B148-75C6A8592370}">
      <dgm:prSet/>
      <dgm:spPr/>
      <dgm:t>
        <a:bodyPr/>
        <a:lstStyle/>
        <a:p>
          <a:endParaRPr lang="en-US"/>
        </a:p>
      </dgm:t>
    </dgm:pt>
    <dgm:pt modelId="{F4B57676-637A-4917-AE82-AA8EA10B4959}" type="sibTrans" cxnId="{7065615C-080E-4E43-B148-75C6A8592370}">
      <dgm:prSet/>
      <dgm:spPr/>
      <dgm:t>
        <a:bodyPr/>
        <a:lstStyle/>
        <a:p>
          <a:endParaRPr lang="en-US"/>
        </a:p>
      </dgm:t>
    </dgm:pt>
    <dgm:pt modelId="{0AEA906B-3E0E-4C46-A270-114EF426F942}">
      <dgm:prSet phldrT="[Text]" custT="1"/>
      <dgm:spPr>
        <a:solidFill>
          <a:srgbClr val="7030A0"/>
        </a:solidFill>
      </dgm:spPr>
      <dgm:t>
        <a:bodyPr/>
        <a:lstStyle/>
        <a:p>
          <a:r>
            <a:rPr lang="en-US" sz="1000" b="1" dirty="0" smtClean="0"/>
            <a:t>Teaching Strategies </a:t>
          </a:r>
          <a:endParaRPr lang="en-US" sz="1000" b="1" dirty="0"/>
        </a:p>
      </dgm:t>
    </dgm:pt>
    <dgm:pt modelId="{02995543-167A-4808-88DB-24F6B62E119E}" type="parTrans" cxnId="{1AA929AF-FF88-435E-9380-D8EB88E96B99}">
      <dgm:prSet/>
      <dgm:spPr/>
      <dgm:t>
        <a:bodyPr/>
        <a:lstStyle/>
        <a:p>
          <a:endParaRPr lang="en-US"/>
        </a:p>
      </dgm:t>
    </dgm:pt>
    <dgm:pt modelId="{6B8D9298-606D-4CA6-8869-0A2AAB12FD5D}" type="sibTrans" cxnId="{1AA929AF-FF88-435E-9380-D8EB88E96B99}">
      <dgm:prSet/>
      <dgm:spPr/>
      <dgm:t>
        <a:bodyPr/>
        <a:lstStyle/>
        <a:p>
          <a:endParaRPr lang="en-US"/>
        </a:p>
      </dgm:t>
    </dgm:pt>
    <dgm:pt modelId="{765D0EBC-D330-4E48-9B48-27B0648D4BA2}">
      <dgm:prSet phldrT="[Text]" custT="1"/>
      <dgm:spPr>
        <a:solidFill>
          <a:srgbClr val="C00000"/>
        </a:solidFill>
      </dgm:spPr>
      <dgm:t>
        <a:bodyPr/>
        <a:lstStyle/>
        <a:p>
          <a:r>
            <a:rPr lang="en-US" sz="1000" b="1" dirty="0" smtClean="0"/>
            <a:t>Outcomes</a:t>
          </a:r>
          <a:endParaRPr lang="en-US" sz="1000" b="1" dirty="0"/>
        </a:p>
      </dgm:t>
    </dgm:pt>
    <dgm:pt modelId="{2CF7EE8A-A68F-4640-8F49-9339FC418164}" type="parTrans" cxnId="{5EA64FDC-EEFA-4D0A-BF1B-107E41DA6476}">
      <dgm:prSet/>
      <dgm:spPr/>
      <dgm:t>
        <a:bodyPr/>
        <a:lstStyle/>
        <a:p>
          <a:endParaRPr lang="en-US"/>
        </a:p>
      </dgm:t>
    </dgm:pt>
    <dgm:pt modelId="{FC665A6D-1367-4A48-AFCD-7E91468DD188}" type="sibTrans" cxnId="{5EA64FDC-EEFA-4D0A-BF1B-107E41DA6476}">
      <dgm:prSet/>
      <dgm:spPr/>
      <dgm:t>
        <a:bodyPr/>
        <a:lstStyle/>
        <a:p>
          <a:endParaRPr lang="en-US"/>
        </a:p>
      </dgm:t>
    </dgm:pt>
    <dgm:pt modelId="{03E4E8DD-378C-42B2-B680-171E3652E299}" type="pres">
      <dgm:prSet presAssocID="{31684F12-DDBC-4E99-8356-2F4B55968E9F}" presName="cycle" presStyleCnt="0">
        <dgm:presLayoutVars>
          <dgm:dir/>
          <dgm:resizeHandles val="exact"/>
        </dgm:presLayoutVars>
      </dgm:prSet>
      <dgm:spPr/>
      <dgm:t>
        <a:bodyPr/>
        <a:lstStyle/>
        <a:p>
          <a:endParaRPr lang="en-US"/>
        </a:p>
      </dgm:t>
    </dgm:pt>
    <dgm:pt modelId="{B7E9E262-FEA9-4794-9027-BE57FA1AE996}" type="pres">
      <dgm:prSet presAssocID="{50257D8C-3B0B-4BD8-AC69-7684387F3A57}" presName="node" presStyleLbl="node1" presStyleIdx="0" presStyleCnt="5" custScaleX="122639" custScaleY="124907">
        <dgm:presLayoutVars>
          <dgm:bulletEnabled val="1"/>
        </dgm:presLayoutVars>
      </dgm:prSet>
      <dgm:spPr/>
      <dgm:t>
        <a:bodyPr/>
        <a:lstStyle/>
        <a:p>
          <a:endParaRPr lang="en-US"/>
        </a:p>
      </dgm:t>
    </dgm:pt>
    <dgm:pt modelId="{73251B49-A9DE-4C4A-A439-9944E9B7F5D9}" type="pres">
      <dgm:prSet presAssocID="{C838D77D-CF1A-4E96-9431-36E693958175}" presName="sibTrans" presStyleLbl="sibTrans2D1" presStyleIdx="0" presStyleCnt="5"/>
      <dgm:spPr/>
      <dgm:t>
        <a:bodyPr/>
        <a:lstStyle/>
        <a:p>
          <a:endParaRPr lang="en-US"/>
        </a:p>
      </dgm:t>
    </dgm:pt>
    <dgm:pt modelId="{058CE21E-B4BC-4A87-8062-EEBE13E9FF6B}" type="pres">
      <dgm:prSet presAssocID="{C838D77D-CF1A-4E96-9431-36E693958175}" presName="connectorText" presStyleLbl="sibTrans2D1" presStyleIdx="0" presStyleCnt="5"/>
      <dgm:spPr/>
      <dgm:t>
        <a:bodyPr/>
        <a:lstStyle/>
        <a:p>
          <a:endParaRPr lang="en-US"/>
        </a:p>
      </dgm:t>
    </dgm:pt>
    <dgm:pt modelId="{311F0DC4-9B79-41B5-9F26-3093871D74E5}" type="pres">
      <dgm:prSet presAssocID="{472AFA92-0645-4FAD-A0AE-81DEA2C1D48F}" presName="node" presStyleLbl="node1" presStyleIdx="1" presStyleCnt="5" custScaleX="123899" custScaleY="122869" custRadScaleRad="119984" custRadScaleInc="-37124">
        <dgm:presLayoutVars>
          <dgm:bulletEnabled val="1"/>
        </dgm:presLayoutVars>
      </dgm:prSet>
      <dgm:spPr/>
      <dgm:t>
        <a:bodyPr/>
        <a:lstStyle/>
        <a:p>
          <a:endParaRPr lang="en-US"/>
        </a:p>
      </dgm:t>
    </dgm:pt>
    <dgm:pt modelId="{153D430F-1AC5-444C-8B86-5309B1E52DAE}" type="pres">
      <dgm:prSet presAssocID="{DB01C366-23B1-4087-94ED-8B6EC27E2A21}" presName="sibTrans" presStyleLbl="sibTrans2D1" presStyleIdx="1" presStyleCnt="5"/>
      <dgm:spPr/>
      <dgm:t>
        <a:bodyPr/>
        <a:lstStyle/>
        <a:p>
          <a:endParaRPr lang="en-US"/>
        </a:p>
      </dgm:t>
    </dgm:pt>
    <dgm:pt modelId="{3DCAD8CE-0973-4905-B0BA-DC5699C40AA6}" type="pres">
      <dgm:prSet presAssocID="{DB01C366-23B1-4087-94ED-8B6EC27E2A21}" presName="connectorText" presStyleLbl="sibTrans2D1" presStyleIdx="1" presStyleCnt="5"/>
      <dgm:spPr/>
      <dgm:t>
        <a:bodyPr/>
        <a:lstStyle/>
        <a:p>
          <a:endParaRPr lang="en-US"/>
        </a:p>
      </dgm:t>
    </dgm:pt>
    <dgm:pt modelId="{53F142BA-1064-44C5-9B52-B8B679D531AB}" type="pres">
      <dgm:prSet presAssocID="{56A79AE7-31B1-46AD-8523-12231BAD56E3}" presName="node" presStyleLbl="node1" presStyleIdx="2" presStyleCnt="5" custScaleX="217750" custScaleY="211787">
        <dgm:presLayoutVars>
          <dgm:bulletEnabled val="1"/>
        </dgm:presLayoutVars>
      </dgm:prSet>
      <dgm:spPr/>
      <dgm:t>
        <a:bodyPr/>
        <a:lstStyle/>
        <a:p>
          <a:endParaRPr lang="en-US"/>
        </a:p>
      </dgm:t>
    </dgm:pt>
    <dgm:pt modelId="{0BBE515B-EE59-4E51-BFE5-951346B519D8}" type="pres">
      <dgm:prSet presAssocID="{F4B57676-637A-4917-AE82-AA8EA10B4959}" presName="sibTrans" presStyleLbl="sibTrans2D1" presStyleIdx="2" presStyleCnt="5"/>
      <dgm:spPr/>
      <dgm:t>
        <a:bodyPr/>
        <a:lstStyle/>
        <a:p>
          <a:endParaRPr lang="en-US"/>
        </a:p>
      </dgm:t>
    </dgm:pt>
    <dgm:pt modelId="{5AF9E2B4-06F1-4A88-B0D1-A22CE3DF4F56}" type="pres">
      <dgm:prSet presAssocID="{F4B57676-637A-4917-AE82-AA8EA10B4959}" presName="connectorText" presStyleLbl="sibTrans2D1" presStyleIdx="2" presStyleCnt="5"/>
      <dgm:spPr/>
      <dgm:t>
        <a:bodyPr/>
        <a:lstStyle/>
        <a:p>
          <a:endParaRPr lang="en-US"/>
        </a:p>
      </dgm:t>
    </dgm:pt>
    <dgm:pt modelId="{8DAD82F3-4E83-44D7-B346-F86031F74F0C}" type="pres">
      <dgm:prSet presAssocID="{0AEA906B-3E0E-4C46-A270-114EF426F942}" presName="node" presStyleLbl="node1" presStyleIdx="3" presStyleCnt="5" custScaleX="133630" custScaleY="136299" custRadScaleRad="123284" custRadScaleInc="39195">
        <dgm:presLayoutVars>
          <dgm:bulletEnabled val="1"/>
        </dgm:presLayoutVars>
      </dgm:prSet>
      <dgm:spPr/>
      <dgm:t>
        <a:bodyPr/>
        <a:lstStyle/>
        <a:p>
          <a:endParaRPr lang="en-US"/>
        </a:p>
      </dgm:t>
    </dgm:pt>
    <dgm:pt modelId="{D21F4934-7523-4A4B-8466-57DF8529A0AB}" type="pres">
      <dgm:prSet presAssocID="{6B8D9298-606D-4CA6-8869-0A2AAB12FD5D}" presName="sibTrans" presStyleLbl="sibTrans2D1" presStyleIdx="3" presStyleCnt="5"/>
      <dgm:spPr/>
      <dgm:t>
        <a:bodyPr/>
        <a:lstStyle/>
        <a:p>
          <a:endParaRPr lang="en-US"/>
        </a:p>
      </dgm:t>
    </dgm:pt>
    <dgm:pt modelId="{E4C438CA-B5BB-4A5C-9EF3-C38F279B1CB8}" type="pres">
      <dgm:prSet presAssocID="{6B8D9298-606D-4CA6-8869-0A2AAB12FD5D}" presName="connectorText" presStyleLbl="sibTrans2D1" presStyleIdx="3" presStyleCnt="5"/>
      <dgm:spPr/>
      <dgm:t>
        <a:bodyPr/>
        <a:lstStyle/>
        <a:p>
          <a:endParaRPr lang="en-US"/>
        </a:p>
      </dgm:t>
    </dgm:pt>
    <dgm:pt modelId="{B169AD84-3EB3-4F15-B40F-DC512E78B27E}" type="pres">
      <dgm:prSet presAssocID="{765D0EBC-D330-4E48-9B48-27B0648D4BA2}" presName="node" presStyleLbl="node1" presStyleIdx="4" presStyleCnt="5" custScaleX="127217" custScaleY="125219" custRadScaleRad="108011" custRadScaleInc="9319">
        <dgm:presLayoutVars>
          <dgm:bulletEnabled val="1"/>
        </dgm:presLayoutVars>
      </dgm:prSet>
      <dgm:spPr/>
      <dgm:t>
        <a:bodyPr/>
        <a:lstStyle/>
        <a:p>
          <a:endParaRPr lang="en-US"/>
        </a:p>
      </dgm:t>
    </dgm:pt>
    <dgm:pt modelId="{C0E8BB82-0FD5-4625-B23B-4A7CF9AA30E9}" type="pres">
      <dgm:prSet presAssocID="{FC665A6D-1367-4A48-AFCD-7E91468DD188}" presName="sibTrans" presStyleLbl="sibTrans2D1" presStyleIdx="4" presStyleCnt="5"/>
      <dgm:spPr/>
      <dgm:t>
        <a:bodyPr/>
        <a:lstStyle/>
        <a:p>
          <a:endParaRPr lang="en-US"/>
        </a:p>
      </dgm:t>
    </dgm:pt>
    <dgm:pt modelId="{48D8D2F0-54D9-4666-B5E1-759DF2EFEE40}" type="pres">
      <dgm:prSet presAssocID="{FC665A6D-1367-4A48-AFCD-7E91468DD188}" presName="connectorText" presStyleLbl="sibTrans2D1" presStyleIdx="4" presStyleCnt="5"/>
      <dgm:spPr/>
      <dgm:t>
        <a:bodyPr/>
        <a:lstStyle/>
        <a:p>
          <a:endParaRPr lang="en-US"/>
        </a:p>
      </dgm:t>
    </dgm:pt>
  </dgm:ptLst>
  <dgm:cxnLst>
    <dgm:cxn modelId="{1AA929AF-FF88-435E-9380-D8EB88E96B99}" srcId="{31684F12-DDBC-4E99-8356-2F4B55968E9F}" destId="{0AEA906B-3E0E-4C46-A270-114EF426F942}" srcOrd="3" destOrd="0" parTransId="{02995543-167A-4808-88DB-24F6B62E119E}" sibTransId="{6B8D9298-606D-4CA6-8869-0A2AAB12FD5D}"/>
    <dgm:cxn modelId="{114A8ED7-925C-4D4E-A62B-9AFB7C29E86A}" type="presOf" srcId="{C838D77D-CF1A-4E96-9431-36E693958175}" destId="{058CE21E-B4BC-4A87-8062-EEBE13E9FF6B}" srcOrd="1" destOrd="0" presId="urn:microsoft.com/office/officeart/2005/8/layout/cycle2"/>
    <dgm:cxn modelId="{5868C5D8-A857-4136-8DF7-23E50E141ADC}" type="presOf" srcId="{DB01C366-23B1-4087-94ED-8B6EC27E2A21}" destId="{153D430F-1AC5-444C-8B86-5309B1E52DAE}" srcOrd="0" destOrd="0" presId="urn:microsoft.com/office/officeart/2005/8/layout/cycle2"/>
    <dgm:cxn modelId="{23E2AAC5-D9E5-4A00-9A3C-8F13A6B2CBAE}" type="presOf" srcId="{472AFA92-0645-4FAD-A0AE-81DEA2C1D48F}" destId="{311F0DC4-9B79-41B5-9F26-3093871D74E5}" srcOrd="0" destOrd="0" presId="urn:microsoft.com/office/officeart/2005/8/layout/cycle2"/>
    <dgm:cxn modelId="{7065615C-080E-4E43-B148-75C6A8592370}" srcId="{31684F12-DDBC-4E99-8356-2F4B55968E9F}" destId="{56A79AE7-31B1-46AD-8523-12231BAD56E3}" srcOrd="2" destOrd="0" parTransId="{3BD93A7D-58C4-49CE-8E7B-04BD5D35C7C4}" sibTransId="{F4B57676-637A-4917-AE82-AA8EA10B4959}"/>
    <dgm:cxn modelId="{1A50780A-F3E9-4CD1-86CC-3988E5159925}" type="presOf" srcId="{C838D77D-CF1A-4E96-9431-36E693958175}" destId="{73251B49-A9DE-4C4A-A439-9944E9B7F5D9}" srcOrd="0" destOrd="0" presId="urn:microsoft.com/office/officeart/2005/8/layout/cycle2"/>
    <dgm:cxn modelId="{4E77780D-C469-4FBC-A223-4F761767FA75}" srcId="{31684F12-DDBC-4E99-8356-2F4B55968E9F}" destId="{472AFA92-0645-4FAD-A0AE-81DEA2C1D48F}" srcOrd="1" destOrd="0" parTransId="{77583689-0F71-4F14-9E92-D354A8FD7B25}" sibTransId="{DB01C366-23B1-4087-94ED-8B6EC27E2A21}"/>
    <dgm:cxn modelId="{78DF8D68-FA09-4C7E-81CB-7C7E18EA37F0}" type="presOf" srcId="{765D0EBC-D330-4E48-9B48-27B0648D4BA2}" destId="{B169AD84-3EB3-4F15-B40F-DC512E78B27E}" srcOrd="0" destOrd="0" presId="urn:microsoft.com/office/officeart/2005/8/layout/cycle2"/>
    <dgm:cxn modelId="{7B5170FC-300F-4022-BD69-5C3E28DEADCB}" type="presOf" srcId="{F4B57676-637A-4917-AE82-AA8EA10B4959}" destId="{5AF9E2B4-06F1-4A88-B0D1-A22CE3DF4F56}" srcOrd="1" destOrd="0" presId="urn:microsoft.com/office/officeart/2005/8/layout/cycle2"/>
    <dgm:cxn modelId="{894E5CA4-B44D-40E8-83A9-9C5996894525}" type="presOf" srcId="{56A79AE7-31B1-46AD-8523-12231BAD56E3}" destId="{53F142BA-1064-44C5-9B52-B8B679D531AB}" srcOrd="0" destOrd="0" presId="urn:microsoft.com/office/officeart/2005/8/layout/cycle2"/>
    <dgm:cxn modelId="{B382933A-6893-4CF6-B814-01E070987DEA}" type="presOf" srcId="{50257D8C-3B0B-4BD8-AC69-7684387F3A57}" destId="{B7E9E262-FEA9-4794-9027-BE57FA1AE996}" srcOrd="0" destOrd="0" presId="urn:microsoft.com/office/officeart/2005/8/layout/cycle2"/>
    <dgm:cxn modelId="{E8861D11-1449-4F5D-87F9-3DB704A6D4DA}" type="presOf" srcId="{6B8D9298-606D-4CA6-8869-0A2AAB12FD5D}" destId="{D21F4934-7523-4A4B-8466-57DF8529A0AB}" srcOrd="0" destOrd="0" presId="urn:microsoft.com/office/officeart/2005/8/layout/cycle2"/>
    <dgm:cxn modelId="{5EA64FDC-EEFA-4D0A-BF1B-107E41DA6476}" srcId="{31684F12-DDBC-4E99-8356-2F4B55968E9F}" destId="{765D0EBC-D330-4E48-9B48-27B0648D4BA2}" srcOrd="4" destOrd="0" parTransId="{2CF7EE8A-A68F-4640-8F49-9339FC418164}" sibTransId="{FC665A6D-1367-4A48-AFCD-7E91468DD188}"/>
    <dgm:cxn modelId="{8EC79496-1662-4AD8-8B66-62822AB7CCFA}" type="presOf" srcId="{DB01C366-23B1-4087-94ED-8B6EC27E2A21}" destId="{3DCAD8CE-0973-4905-B0BA-DC5699C40AA6}" srcOrd="1" destOrd="0" presId="urn:microsoft.com/office/officeart/2005/8/layout/cycle2"/>
    <dgm:cxn modelId="{68EF223D-10E0-41C3-B255-F569F5D264DD}" type="presOf" srcId="{F4B57676-637A-4917-AE82-AA8EA10B4959}" destId="{0BBE515B-EE59-4E51-BFE5-951346B519D8}" srcOrd="0" destOrd="0" presId="urn:microsoft.com/office/officeart/2005/8/layout/cycle2"/>
    <dgm:cxn modelId="{0F21D338-378F-4494-B5D3-73C8AD03D36E}" type="presOf" srcId="{6B8D9298-606D-4CA6-8869-0A2AAB12FD5D}" destId="{E4C438CA-B5BB-4A5C-9EF3-C38F279B1CB8}" srcOrd="1" destOrd="0" presId="urn:microsoft.com/office/officeart/2005/8/layout/cycle2"/>
    <dgm:cxn modelId="{A3202B8C-A387-4F85-A64C-F06CB1D8758B}" type="presOf" srcId="{31684F12-DDBC-4E99-8356-2F4B55968E9F}" destId="{03E4E8DD-378C-42B2-B680-171E3652E299}" srcOrd="0" destOrd="0" presId="urn:microsoft.com/office/officeart/2005/8/layout/cycle2"/>
    <dgm:cxn modelId="{742EE5A6-4216-4009-A06A-255DD993D4C2}" type="presOf" srcId="{FC665A6D-1367-4A48-AFCD-7E91468DD188}" destId="{C0E8BB82-0FD5-4625-B23B-4A7CF9AA30E9}" srcOrd="0" destOrd="0" presId="urn:microsoft.com/office/officeart/2005/8/layout/cycle2"/>
    <dgm:cxn modelId="{DAF4577A-BF1D-4EF3-B0EA-9EE8D2D7D751}" type="presOf" srcId="{0AEA906B-3E0E-4C46-A270-114EF426F942}" destId="{8DAD82F3-4E83-44D7-B346-F86031F74F0C}" srcOrd="0" destOrd="0" presId="urn:microsoft.com/office/officeart/2005/8/layout/cycle2"/>
    <dgm:cxn modelId="{1FB2FC25-789B-4891-9C81-E3937C634C33}" type="presOf" srcId="{FC665A6D-1367-4A48-AFCD-7E91468DD188}" destId="{48D8D2F0-54D9-4666-B5E1-759DF2EFEE40}" srcOrd="1" destOrd="0" presId="urn:microsoft.com/office/officeart/2005/8/layout/cycle2"/>
    <dgm:cxn modelId="{85E939F4-9827-4491-B2FF-22E8258A21B3}" srcId="{31684F12-DDBC-4E99-8356-2F4B55968E9F}" destId="{50257D8C-3B0B-4BD8-AC69-7684387F3A57}" srcOrd="0" destOrd="0" parTransId="{A5E05940-6E5C-4C15-852B-F6F4937978EE}" sibTransId="{C838D77D-CF1A-4E96-9431-36E693958175}"/>
    <dgm:cxn modelId="{5C7777E5-5C33-4A4D-A19C-F838F41A465A}" type="presParOf" srcId="{03E4E8DD-378C-42B2-B680-171E3652E299}" destId="{B7E9E262-FEA9-4794-9027-BE57FA1AE996}" srcOrd="0" destOrd="0" presId="urn:microsoft.com/office/officeart/2005/8/layout/cycle2"/>
    <dgm:cxn modelId="{C718C39E-E241-4F54-B5D2-DC10AA602698}" type="presParOf" srcId="{03E4E8DD-378C-42B2-B680-171E3652E299}" destId="{73251B49-A9DE-4C4A-A439-9944E9B7F5D9}" srcOrd="1" destOrd="0" presId="urn:microsoft.com/office/officeart/2005/8/layout/cycle2"/>
    <dgm:cxn modelId="{FD6AF7BA-8A6B-4589-8522-B498C22991BC}" type="presParOf" srcId="{73251B49-A9DE-4C4A-A439-9944E9B7F5D9}" destId="{058CE21E-B4BC-4A87-8062-EEBE13E9FF6B}" srcOrd="0" destOrd="0" presId="urn:microsoft.com/office/officeart/2005/8/layout/cycle2"/>
    <dgm:cxn modelId="{B3B32662-2615-465F-A99C-330E2E72218C}" type="presParOf" srcId="{03E4E8DD-378C-42B2-B680-171E3652E299}" destId="{311F0DC4-9B79-41B5-9F26-3093871D74E5}" srcOrd="2" destOrd="0" presId="urn:microsoft.com/office/officeart/2005/8/layout/cycle2"/>
    <dgm:cxn modelId="{A105AC31-8D20-4745-BF9B-CCEABE80DF29}" type="presParOf" srcId="{03E4E8DD-378C-42B2-B680-171E3652E299}" destId="{153D430F-1AC5-444C-8B86-5309B1E52DAE}" srcOrd="3" destOrd="0" presId="urn:microsoft.com/office/officeart/2005/8/layout/cycle2"/>
    <dgm:cxn modelId="{055FE913-6D25-410A-BE37-5DCF4C55190F}" type="presParOf" srcId="{153D430F-1AC5-444C-8B86-5309B1E52DAE}" destId="{3DCAD8CE-0973-4905-B0BA-DC5699C40AA6}" srcOrd="0" destOrd="0" presId="urn:microsoft.com/office/officeart/2005/8/layout/cycle2"/>
    <dgm:cxn modelId="{42DF99F1-8D43-406D-BE11-0E7DD9A91009}" type="presParOf" srcId="{03E4E8DD-378C-42B2-B680-171E3652E299}" destId="{53F142BA-1064-44C5-9B52-B8B679D531AB}" srcOrd="4" destOrd="0" presId="urn:microsoft.com/office/officeart/2005/8/layout/cycle2"/>
    <dgm:cxn modelId="{BAEF2047-B39C-4EA8-A1D4-1F9B97216A26}" type="presParOf" srcId="{03E4E8DD-378C-42B2-B680-171E3652E299}" destId="{0BBE515B-EE59-4E51-BFE5-951346B519D8}" srcOrd="5" destOrd="0" presId="urn:microsoft.com/office/officeart/2005/8/layout/cycle2"/>
    <dgm:cxn modelId="{49C2FE1C-0C33-49BB-BFD5-C64E4720E5F7}" type="presParOf" srcId="{0BBE515B-EE59-4E51-BFE5-951346B519D8}" destId="{5AF9E2B4-06F1-4A88-B0D1-A22CE3DF4F56}" srcOrd="0" destOrd="0" presId="urn:microsoft.com/office/officeart/2005/8/layout/cycle2"/>
    <dgm:cxn modelId="{EF8D0CBA-994B-4EE9-99CA-D6FB5B0BED0E}" type="presParOf" srcId="{03E4E8DD-378C-42B2-B680-171E3652E299}" destId="{8DAD82F3-4E83-44D7-B346-F86031F74F0C}" srcOrd="6" destOrd="0" presId="urn:microsoft.com/office/officeart/2005/8/layout/cycle2"/>
    <dgm:cxn modelId="{08525E4C-4D83-4529-A2E2-D6F229599060}" type="presParOf" srcId="{03E4E8DD-378C-42B2-B680-171E3652E299}" destId="{D21F4934-7523-4A4B-8466-57DF8529A0AB}" srcOrd="7" destOrd="0" presId="urn:microsoft.com/office/officeart/2005/8/layout/cycle2"/>
    <dgm:cxn modelId="{45B59AC9-E273-43B4-BF8E-4132D51000C6}" type="presParOf" srcId="{D21F4934-7523-4A4B-8466-57DF8529A0AB}" destId="{E4C438CA-B5BB-4A5C-9EF3-C38F279B1CB8}" srcOrd="0" destOrd="0" presId="urn:microsoft.com/office/officeart/2005/8/layout/cycle2"/>
    <dgm:cxn modelId="{0C274A16-4EEA-46BB-8E13-A8590618D25A}" type="presParOf" srcId="{03E4E8DD-378C-42B2-B680-171E3652E299}" destId="{B169AD84-3EB3-4F15-B40F-DC512E78B27E}" srcOrd="8" destOrd="0" presId="urn:microsoft.com/office/officeart/2005/8/layout/cycle2"/>
    <dgm:cxn modelId="{E35FC2F7-67EF-4C2E-BA8E-B533463CC5D8}" type="presParOf" srcId="{03E4E8DD-378C-42B2-B680-171E3652E299}" destId="{C0E8BB82-0FD5-4625-B23B-4A7CF9AA30E9}" srcOrd="9" destOrd="0" presId="urn:microsoft.com/office/officeart/2005/8/layout/cycle2"/>
    <dgm:cxn modelId="{CC492C34-9291-459B-AFAB-3E63ED171BDD}" type="presParOf" srcId="{C0E8BB82-0FD5-4625-B23B-4A7CF9AA30E9}" destId="{48D8D2F0-54D9-4666-B5E1-759DF2EFEE4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684F12-DDBC-4E99-8356-2F4B55968E9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0257D8C-3B0B-4BD8-AC69-7684387F3A57}">
      <dgm:prSet phldrT="[Text]" custT="1"/>
      <dgm:spPr>
        <a:solidFill>
          <a:schemeClr val="accent2">
            <a:lumMod val="75000"/>
          </a:schemeClr>
        </a:solidFill>
      </dgm:spPr>
      <dgm:t>
        <a:bodyPr/>
        <a:lstStyle/>
        <a:p>
          <a:r>
            <a:rPr lang="en-US" sz="1100" b="1" dirty="0" smtClean="0"/>
            <a:t>Content</a:t>
          </a:r>
          <a:endParaRPr lang="en-US" sz="1100" b="1" dirty="0"/>
        </a:p>
      </dgm:t>
    </dgm:pt>
    <dgm:pt modelId="{A5E05940-6E5C-4C15-852B-F6F4937978EE}" type="parTrans" cxnId="{85E939F4-9827-4491-B2FF-22E8258A21B3}">
      <dgm:prSet/>
      <dgm:spPr/>
      <dgm:t>
        <a:bodyPr/>
        <a:lstStyle/>
        <a:p>
          <a:endParaRPr lang="en-US"/>
        </a:p>
      </dgm:t>
    </dgm:pt>
    <dgm:pt modelId="{C838D77D-CF1A-4E96-9431-36E693958175}" type="sibTrans" cxnId="{85E939F4-9827-4491-B2FF-22E8258A21B3}">
      <dgm:prSet/>
      <dgm:spPr/>
      <dgm:t>
        <a:bodyPr/>
        <a:lstStyle/>
        <a:p>
          <a:endParaRPr lang="en-US"/>
        </a:p>
      </dgm:t>
    </dgm:pt>
    <dgm:pt modelId="{472AFA92-0645-4FAD-A0AE-81DEA2C1D48F}">
      <dgm:prSet phldrT="[Text]" custT="1"/>
      <dgm:spPr>
        <a:solidFill>
          <a:srgbClr val="0070C0"/>
        </a:solidFill>
      </dgm:spPr>
      <dgm:t>
        <a:bodyPr/>
        <a:lstStyle/>
        <a:p>
          <a:r>
            <a:rPr lang="en-US" sz="1000" b="1" dirty="0" smtClean="0"/>
            <a:t>Learners</a:t>
          </a:r>
          <a:endParaRPr lang="en-US" sz="1000" b="1" dirty="0"/>
        </a:p>
      </dgm:t>
    </dgm:pt>
    <dgm:pt modelId="{77583689-0F71-4F14-9E92-D354A8FD7B25}" type="parTrans" cxnId="{4E77780D-C469-4FBC-A223-4F761767FA75}">
      <dgm:prSet/>
      <dgm:spPr/>
      <dgm:t>
        <a:bodyPr/>
        <a:lstStyle/>
        <a:p>
          <a:endParaRPr lang="en-US"/>
        </a:p>
      </dgm:t>
    </dgm:pt>
    <dgm:pt modelId="{DB01C366-23B1-4087-94ED-8B6EC27E2A21}" type="sibTrans" cxnId="{4E77780D-C469-4FBC-A223-4F761767FA75}">
      <dgm:prSet/>
      <dgm:spPr/>
      <dgm:t>
        <a:bodyPr/>
        <a:lstStyle/>
        <a:p>
          <a:endParaRPr lang="en-US"/>
        </a:p>
      </dgm:t>
    </dgm:pt>
    <dgm:pt modelId="{56A79AE7-31B1-46AD-8523-12231BAD56E3}">
      <dgm:prSet phldrT="[Text]" custT="1"/>
      <dgm:spPr>
        <a:solidFill>
          <a:srgbClr val="00B050"/>
        </a:solidFill>
      </dgm:spPr>
      <dgm:t>
        <a:bodyPr/>
        <a:lstStyle/>
        <a:p>
          <a:r>
            <a:rPr lang="en-US" sz="1000" b="1" dirty="0" smtClean="0"/>
            <a:t>Instructors</a:t>
          </a:r>
          <a:endParaRPr lang="en-US" sz="1000" b="1" dirty="0"/>
        </a:p>
      </dgm:t>
    </dgm:pt>
    <dgm:pt modelId="{3BD93A7D-58C4-49CE-8E7B-04BD5D35C7C4}" type="parTrans" cxnId="{7065615C-080E-4E43-B148-75C6A8592370}">
      <dgm:prSet/>
      <dgm:spPr/>
      <dgm:t>
        <a:bodyPr/>
        <a:lstStyle/>
        <a:p>
          <a:endParaRPr lang="en-US"/>
        </a:p>
      </dgm:t>
    </dgm:pt>
    <dgm:pt modelId="{F4B57676-637A-4917-AE82-AA8EA10B4959}" type="sibTrans" cxnId="{7065615C-080E-4E43-B148-75C6A8592370}">
      <dgm:prSet/>
      <dgm:spPr/>
      <dgm:t>
        <a:bodyPr/>
        <a:lstStyle/>
        <a:p>
          <a:endParaRPr lang="en-US"/>
        </a:p>
      </dgm:t>
    </dgm:pt>
    <dgm:pt modelId="{0AEA906B-3E0E-4C46-A270-114EF426F942}">
      <dgm:prSet phldrT="[Text]" custT="1"/>
      <dgm:spPr>
        <a:solidFill>
          <a:srgbClr val="7030A0"/>
        </a:solidFill>
      </dgm:spPr>
      <dgm:t>
        <a:bodyPr/>
        <a:lstStyle/>
        <a:p>
          <a:r>
            <a:rPr lang="en-US" sz="1600" b="1" dirty="0" smtClean="0"/>
            <a:t>Teaching Strategies </a:t>
          </a:r>
          <a:endParaRPr lang="en-US" sz="1600" b="1" dirty="0"/>
        </a:p>
      </dgm:t>
    </dgm:pt>
    <dgm:pt modelId="{02995543-167A-4808-88DB-24F6B62E119E}" type="parTrans" cxnId="{1AA929AF-FF88-435E-9380-D8EB88E96B99}">
      <dgm:prSet/>
      <dgm:spPr/>
      <dgm:t>
        <a:bodyPr/>
        <a:lstStyle/>
        <a:p>
          <a:endParaRPr lang="en-US"/>
        </a:p>
      </dgm:t>
    </dgm:pt>
    <dgm:pt modelId="{6B8D9298-606D-4CA6-8869-0A2AAB12FD5D}" type="sibTrans" cxnId="{1AA929AF-FF88-435E-9380-D8EB88E96B99}">
      <dgm:prSet/>
      <dgm:spPr/>
      <dgm:t>
        <a:bodyPr/>
        <a:lstStyle/>
        <a:p>
          <a:endParaRPr lang="en-US"/>
        </a:p>
      </dgm:t>
    </dgm:pt>
    <dgm:pt modelId="{765D0EBC-D330-4E48-9B48-27B0648D4BA2}">
      <dgm:prSet phldrT="[Text]" custT="1"/>
      <dgm:spPr>
        <a:solidFill>
          <a:srgbClr val="C00000"/>
        </a:solidFill>
      </dgm:spPr>
      <dgm:t>
        <a:bodyPr/>
        <a:lstStyle/>
        <a:p>
          <a:r>
            <a:rPr lang="en-US" sz="1000" b="1" dirty="0" smtClean="0"/>
            <a:t>Outcomes</a:t>
          </a:r>
          <a:endParaRPr lang="en-US" sz="1000" b="1" dirty="0"/>
        </a:p>
      </dgm:t>
    </dgm:pt>
    <dgm:pt modelId="{2CF7EE8A-A68F-4640-8F49-9339FC418164}" type="parTrans" cxnId="{5EA64FDC-EEFA-4D0A-BF1B-107E41DA6476}">
      <dgm:prSet/>
      <dgm:spPr/>
      <dgm:t>
        <a:bodyPr/>
        <a:lstStyle/>
        <a:p>
          <a:endParaRPr lang="en-US"/>
        </a:p>
      </dgm:t>
    </dgm:pt>
    <dgm:pt modelId="{FC665A6D-1367-4A48-AFCD-7E91468DD188}" type="sibTrans" cxnId="{5EA64FDC-EEFA-4D0A-BF1B-107E41DA6476}">
      <dgm:prSet/>
      <dgm:spPr/>
      <dgm:t>
        <a:bodyPr/>
        <a:lstStyle/>
        <a:p>
          <a:endParaRPr lang="en-US"/>
        </a:p>
      </dgm:t>
    </dgm:pt>
    <dgm:pt modelId="{03E4E8DD-378C-42B2-B680-171E3652E299}" type="pres">
      <dgm:prSet presAssocID="{31684F12-DDBC-4E99-8356-2F4B55968E9F}" presName="cycle" presStyleCnt="0">
        <dgm:presLayoutVars>
          <dgm:dir/>
          <dgm:resizeHandles val="exact"/>
        </dgm:presLayoutVars>
      </dgm:prSet>
      <dgm:spPr/>
      <dgm:t>
        <a:bodyPr/>
        <a:lstStyle/>
        <a:p>
          <a:endParaRPr lang="en-US"/>
        </a:p>
      </dgm:t>
    </dgm:pt>
    <dgm:pt modelId="{B7E9E262-FEA9-4794-9027-BE57FA1AE996}" type="pres">
      <dgm:prSet presAssocID="{50257D8C-3B0B-4BD8-AC69-7684387F3A57}" presName="node" presStyleLbl="node1" presStyleIdx="0" presStyleCnt="5" custScaleX="122639" custScaleY="124907">
        <dgm:presLayoutVars>
          <dgm:bulletEnabled val="1"/>
        </dgm:presLayoutVars>
      </dgm:prSet>
      <dgm:spPr/>
      <dgm:t>
        <a:bodyPr/>
        <a:lstStyle/>
        <a:p>
          <a:endParaRPr lang="en-US"/>
        </a:p>
      </dgm:t>
    </dgm:pt>
    <dgm:pt modelId="{73251B49-A9DE-4C4A-A439-9944E9B7F5D9}" type="pres">
      <dgm:prSet presAssocID="{C838D77D-CF1A-4E96-9431-36E693958175}" presName="sibTrans" presStyleLbl="sibTrans2D1" presStyleIdx="0" presStyleCnt="5"/>
      <dgm:spPr/>
      <dgm:t>
        <a:bodyPr/>
        <a:lstStyle/>
        <a:p>
          <a:endParaRPr lang="en-US"/>
        </a:p>
      </dgm:t>
    </dgm:pt>
    <dgm:pt modelId="{058CE21E-B4BC-4A87-8062-EEBE13E9FF6B}" type="pres">
      <dgm:prSet presAssocID="{C838D77D-CF1A-4E96-9431-36E693958175}" presName="connectorText" presStyleLbl="sibTrans2D1" presStyleIdx="0" presStyleCnt="5"/>
      <dgm:spPr/>
      <dgm:t>
        <a:bodyPr/>
        <a:lstStyle/>
        <a:p>
          <a:endParaRPr lang="en-US"/>
        </a:p>
      </dgm:t>
    </dgm:pt>
    <dgm:pt modelId="{311F0DC4-9B79-41B5-9F26-3093871D74E5}" type="pres">
      <dgm:prSet presAssocID="{472AFA92-0645-4FAD-A0AE-81DEA2C1D48F}" presName="node" presStyleLbl="node1" presStyleIdx="1" presStyleCnt="5" custScaleX="123899" custScaleY="122869">
        <dgm:presLayoutVars>
          <dgm:bulletEnabled val="1"/>
        </dgm:presLayoutVars>
      </dgm:prSet>
      <dgm:spPr/>
      <dgm:t>
        <a:bodyPr/>
        <a:lstStyle/>
        <a:p>
          <a:endParaRPr lang="en-US"/>
        </a:p>
      </dgm:t>
    </dgm:pt>
    <dgm:pt modelId="{153D430F-1AC5-444C-8B86-5309B1E52DAE}" type="pres">
      <dgm:prSet presAssocID="{DB01C366-23B1-4087-94ED-8B6EC27E2A21}" presName="sibTrans" presStyleLbl="sibTrans2D1" presStyleIdx="1" presStyleCnt="5"/>
      <dgm:spPr/>
      <dgm:t>
        <a:bodyPr/>
        <a:lstStyle/>
        <a:p>
          <a:endParaRPr lang="en-US"/>
        </a:p>
      </dgm:t>
    </dgm:pt>
    <dgm:pt modelId="{3DCAD8CE-0973-4905-B0BA-DC5699C40AA6}" type="pres">
      <dgm:prSet presAssocID="{DB01C366-23B1-4087-94ED-8B6EC27E2A21}" presName="connectorText" presStyleLbl="sibTrans2D1" presStyleIdx="1" presStyleCnt="5"/>
      <dgm:spPr/>
      <dgm:t>
        <a:bodyPr/>
        <a:lstStyle/>
        <a:p>
          <a:endParaRPr lang="en-US"/>
        </a:p>
      </dgm:t>
    </dgm:pt>
    <dgm:pt modelId="{53F142BA-1064-44C5-9B52-B8B679D531AB}" type="pres">
      <dgm:prSet presAssocID="{56A79AE7-31B1-46AD-8523-12231BAD56E3}" presName="node" presStyleLbl="node1" presStyleIdx="2" presStyleCnt="5" custScaleX="129371" custScaleY="127097" custRadScaleRad="124199" custRadScaleInc="-30775">
        <dgm:presLayoutVars>
          <dgm:bulletEnabled val="1"/>
        </dgm:presLayoutVars>
      </dgm:prSet>
      <dgm:spPr/>
      <dgm:t>
        <a:bodyPr/>
        <a:lstStyle/>
        <a:p>
          <a:endParaRPr lang="en-US"/>
        </a:p>
      </dgm:t>
    </dgm:pt>
    <dgm:pt modelId="{0BBE515B-EE59-4E51-BFE5-951346B519D8}" type="pres">
      <dgm:prSet presAssocID="{F4B57676-637A-4917-AE82-AA8EA10B4959}" presName="sibTrans" presStyleLbl="sibTrans2D1" presStyleIdx="2" presStyleCnt="5"/>
      <dgm:spPr/>
      <dgm:t>
        <a:bodyPr/>
        <a:lstStyle/>
        <a:p>
          <a:endParaRPr lang="en-US"/>
        </a:p>
      </dgm:t>
    </dgm:pt>
    <dgm:pt modelId="{5AF9E2B4-06F1-4A88-B0D1-A22CE3DF4F56}" type="pres">
      <dgm:prSet presAssocID="{F4B57676-637A-4917-AE82-AA8EA10B4959}" presName="connectorText" presStyleLbl="sibTrans2D1" presStyleIdx="2" presStyleCnt="5"/>
      <dgm:spPr/>
      <dgm:t>
        <a:bodyPr/>
        <a:lstStyle/>
        <a:p>
          <a:endParaRPr lang="en-US"/>
        </a:p>
      </dgm:t>
    </dgm:pt>
    <dgm:pt modelId="{8DAD82F3-4E83-44D7-B346-F86031F74F0C}" type="pres">
      <dgm:prSet presAssocID="{0AEA906B-3E0E-4C46-A270-114EF426F942}" presName="node" presStyleLbl="node1" presStyleIdx="3" presStyleCnt="5" custScaleX="208803" custScaleY="207949">
        <dgm:presLayoutVars>
          <dgm:bulletEnabled val="1"/>
        </dgm:presLayoutVars>
      </dgm:prSet>
      <dgm:spPr/>
      <dgm:t>
        <a:bodyPr/>
        <a:lstStyle/>
        <a:p>
          <a:endParaRPr lang="en-US"/>
        </a:p>
      </dgm:t>
    </dgm:pt>
    <dgm:pt modelId="{D21F4934-7523-4A4B-8466-57DF8529A0AB}" type="pres">
      <dgm:prSet presAssocID="{6B8D9298-606D-4CA6-8869-0A2AAB12FD5D}" presName="sibTrans" presStyleLbl="sibTrans2D1" presStyleIdx="3" presStyleCnt="5"/>
      <dgm:spPr/>
      <dgm:t>
        <a:bodyPr/>
        <a:lstStyle/>
        <a:p>
          <a:endParaRPr lang="en-US"/>
        </a:p>
      </dgm:t>
    </dgm:pt>
    <dgm:pt modelId="{E4C438CA-B5BB-4A5C-9EF3-C38F279B1CB8}" type="pres">
      <dgm:prSet presAssocID="{6B8D9298-606D-4CA6-8869-0A2AAB12FD5D}" presName="connectorText" presStyleLbl="sibTrans2D1" presStyleIdx="3" presStyleCnt="5"/>
      <dgm:spPr/>
      <dgm:t>
        <a:bodyPr/>
        <a:lstStyle/>
        <a:p>
          <a:endParaRPr lang="en-US"/>
        </a:p>
      </dgm:t>
    </dgm:pt>
    <dgm:pt modelId="{B169AD84-3EB3-4F15-B40F-DC512E78B27E}" type="pres">
      <dgm:prSet presAssocID="{765D0EBC-D330-4E48-9B48-27B0648D4BA2}" presName="node" presStyleLbl="node1" presStyleIdx="4" presStyleCnt="5" custScaleX="127217" custScaleY="125219" custRadScaleRad="127076" custRadScaleInc="18977">
        <dgm:presLayoutVars>
          <dgm:bulletEnabled val="1"/>
        </dgm:presLayoutVars>
      </dgm:prSet>
      <dgm:spPr/>
      <dgm:t>
        <a:bodyPr/>
        <a:lstStyle/>
        <a:p>
          <a:endParaRPr lang="en-US"/>
        </a:p>
      </dgm:t>
    </dgm:pt>
    <dgm:pt modelId="{C0E8BB82-0FD5-4625-B23B-4A7CF9AA30E9}" type="pres">
      <dgm:prSet presAssocID="{FC665A6D-1367-4A48-AFCD-7E91468DD188}" presName="sibTrans" presStyleLbl="sibTrans2D1" presStyleIdx="4" presStyleCnt="5"/>
      <dgm:spPr/>
      <dgm:t>
        <a:bodyPr/>
        <a:lstStyle/>
        <a:p>
          <a:endParaRPr lang="en-US"/>
        </a:p>
      </dgm:t>
    </dgm:pt>
    <dgm:pt modelId="{48D8D2F0-54D9-4666-B5E1-759DF2EFEE40}" type="pres">
      <dgm:prSet presAssocID="{FC665A6D-1367-4A48-AFCD-7E91468DD188}" presName="connectorText" presStyleLbl="sibTrans2D1" presStyleIdx="4" presStyleCnt="5"/>
      <dgm:spPr/>
      <dgm:t>
        <a:bodyPr/>
        <a:lstStyle/>
        <a:p>
          <a:endParaRPr lang="en-US"/>
        </a:p>
      </dgm:t>
    </dgm:pt>
  </dgm:ptLst>
  <dgm:cxnLst>
    <dgm:cxn modelId="{1AA929AF-FF88-435E-9380-D8EB88E96B99}" srcId="{31684F12-DDBC-4E99-8356-2F4B55968E9F}" destId="{0AEA906B-3E0E-4C46-A270-114EF426F942}" srcOrd="3" destOrd="0" parTransId="{02995543-167A-4808-88DB-24F6B62E119E}" sibTransId="{6B8D9298-606D-4CA6-8869-0A2AAB12FD5D}"/>
    <dgm:cxn modelId="{CDE7EEFA-240B-447E-9D7C-E39C5D604FB0}" type="presOf" srcId="{31684F12-DDBC-4E99-8356-2F4B55968E9F}" destId="{03E4E8DD-378C-42B2-B680-171E3652E299}" srcOrd="0" destOrd="0" presId="urn:microsoft.com/office/officeart/2005/8/layout/cycle2"/>
    <dgm:cxn modelId="{2BF0DA7D-79DA-49E5-8492-B9967D01783D}" type="presOf" srcId="{C838D77D-CF1A-4E96-9431-36E693958175}" destId="{73251B49-A9DE-4C4A-A439-9944E9B7F5D9}" srcOrd="0" destOrd="0" presId="urn:microsoft.com/office/officeart/2005/8/layout/cycle2"/>
    <dgm:cxn modelId="{4547A95F-2AC1-4BD1-805A-9070BA358DC5}" type="presOf" srcId="{50257D8C-3B0B-4BD8-AC69-7684387F3A57}" destId="{B7E9E262-FEA9-4794-9027-BE57FA1AE996}" srcOrd="0" destOrd="0" presId="urn:microsoft.com/office/officeart/2005/8/layout/cycle2"/>
    <dgm:cxn modelId="{A3E0E813-25AF-4A48-8DEF-EBD7A2A08332}" type="presOf" srcId="{DB01C366-23B1-4087-94ED-8B6EC27E2A21}" destId="{3DCAD8CE-0973-4905-B0BA-DC5699C40AA6}" srcOrd="1" destOrd="0" presId="urn:microsoft.com/office/officeart/2005/8/layout/cycle2"/>
    <dgm:cxn modelId="{7065615C-080E-4E43-B148-75C6A8592370}" srcId="{31684F12-DDBC-4E99-8356-2F4B55968E9F}" destId="{56A79AE7-31B1-46AD-8523-12231BAD56E3}" srcOrd="2" destOrd="0" parTransId="{3BD93A7D-58C4-49CE-8E7B-04BD5D35C7C4}" sibTransId="{F4B57676-637A-4917-AE82-AA8EA10B4959}"/>
    <dgm:cxn modelId="{2FB6FEA6-65D2-438E-B5AA-98D2AC1C151E}" type="presOf" srcId="{F4B57676-637A-4917-AE82-AA8EA10B4959}" destId="{5AF9E2B4-06F1-4A88-B0D1-A22CE3DF4F56}" srcOrd="1" destOrd="0" presId="urn:microsoft.com/office/officeart/2005/8/layout/cycle2"/>
    <dgm:cxn modelId="{4E77780D-C469-4FBC-A223-4F761767FA75}" srcId="{31684F12-DDBC-4E99-8356-2F4B55968E9F}" destId="{472AFA92-0645-4FAD-A0AE-81DEA2C1D48F}" srcOrd="1" destOrd="0" parTransId="{77583689-0F71-4F14-9E92-D354A8FD7B25}" sibTransId="{DB01C366-23B1-4087-94ED-8B6EC27E2A21}"/>
    <dgm:cxn modelId="{5F8FCF8E-ACC7-481C-9B3E-7160CDA2037A}" type="presOf" srcId="{472AFA92-0645-4FAD-A0AE-81DEA2C1D48F}" destId="{311F0DC4-9B79-41B5-9F26-3093871D74E5}" srcOrd="0" destOrd="0" presId="urn:microsoft.com/office/officeart/2005/8/layout/cycle2"/>
    <dgm:cxn modelId="{60CB33F3-BD7C-4E84-A1EC-E6458BC2A9A6}" type="presOf" srcId="{F4B57676-637A-4917-AE82-AA8EA10B4959}" destId="{0BBE515B-EE59-4E51-BFE5-951346B519D8}" srcOrd="0" destOrd="0" presId="urn:microsoft.com/office/officeart/2005/8/layout/cycle2"/>
    <dgm:cxn modelId="{ADECA434-4F21-4394-992B-25732EA26F45}" type="presOf" srcId="{FC665A6D-1367-4A48-AFCD-7E91468DD188}" destId="{48D8D2F0-54D9-4666-B5E1-759DF2EFEE40}" srcOrd="1" destOrd="0" presId="urn:microsoft.com/office/officeart/2005/8/layout/cycle2"/>
    <dgm:cxn modelId="{5EA64FDC-EEFA-4D0A-BF1B-107E41DA6476}" srcId="{31684F12-DDBC-4E99-8356-2F4B55968E9F}" destId="{765D0EBC-D330-4E48-9B48-27B0648D4BA2}" srcOrd="4" destOrd="0" parTransId="{2CF7EE8A-A68F-4640-8F49-9339FC418164}" sibTransId="{FC665A6D-1367-4A48-AFCD-7E91468DD188}"/>
    <dgm:cxn modelId="{9B673A3E-CF4D-46BC-9EAB-A0062B8A58C5}" type="presOf" srcId="{765D0EBC-D330-4E48-9B48-27B0648D4BA2}" destId="{B169AD84-3EB3-4F15-B40F-DC512E78B27E}" srcOrd="0" destOrd="0" presId="urn:microsoft.com/office/officeart/2005/8/layout/cycle2"/>
    <dgm:cxn modelId="{1A24FA47-9C58-4A82-8012-9BAFC514CBA7}" type="presOf" srcId="{56A79AE7-31B1-46AD-8523-12231BAD56E3}" destId="{53F142BA-1064-44C5-9B52-B8B679D531AB}" srcOrd="0" destOrd="0" presId="urn:microsoft.com/office/officeart/2005/8/layout/cycle2"/>
    <dgm:cxn modelId="{A9AC52A3-893C-4A6E-9786-20749C8B1016}" type="presOf" srcId="{0AEA906B-3E0E-4C46-A270-114EF426F942}" destId="{8DAD82F3-4E83-44D7-B346-F86031F74F0C}" srcOrd="0" destOrd="0" presId="urn:microsoft.com/office/officeart/2005/8/layout/cycle2"/>
    <dgm:cxn modelId="{D82D194A-61F0-48DB-974B-E5A05B730688}" type="presOf" srcId="{FC665A6D-1367-4A48-AFCD-7E91468DD188}" destId="{C0E8BB82-0FD5-4625-B23B-4A7CF9AA30E9}" srcOrd="0" destOrd="0" presId="urn:microsoft.com/office/officeart/2005/8/layout/cycle2"/>
    <dgm:cxn modelId="{1279801A-1696-4FC6-B816-8AB276DD440F}" type="presOf" srcId="{C838D77D-CF1A-4E96-9431-36E693958175}" destId="{058CE21E-B4BC-4A87-8062-EEBE13E9FF6B}" srcOrd="1" destOrd="0" presId="urn:microsoft.com/office/officeart/2005/8/layout/cycle2"/>
    <dgm:cxn modelId="{445CDAA6-F8BE-4835-B1F2-40C7B6F7598E}" type="presOf" srcId="{6B8D9298-606D-4CA6-8869-0A2AAB12FD5D}" destId="{E4C438CA-B5BB-4A5C-9EF3-C38F279B1CB8}" srcOrd="1" destOrd="0" presId="urn:microsoft.com/office/officeart/2005/8/layout/cycle2"/>
    <dgm:cxn modelId="{D2A3F025-3D6D-4DC8-8D82-12737F631324}" type="presOf" srcId="{DB01C366-23B1-4087-94ED-8B6EC27E2A21}" destId="{153D430F-1AC5-444C-8B86-5309B1E52DAE}" srcOrd="0" destOrd="0" presId="urn:microsoft.com/office/officeart/2005/8/layout/cycle2"/>
    <dgm:cxn modelId="{2CA495F7-8FC1-44FD-8C6D-BF5273C923BB}" type="presOf" srcId="{6B8D9298-606D-4CA6-8869-0A2AAB12FD5D}" destId="{D21F4934-7523-4A4B-8466-57DF8529A0AB}" srcOrd="0" destOrd="0" presId="urn:microsoft.com/office/officeart/2005/8/layout/cycle2"/>
    <dgm:cxn modelId="{85E939F4-9827-4491-B2FF-22E8258A21B3}" srcId="{31684F12-DDBC-4E99-8356-2F4B55968E9F}" destId="{50257D8C-3B0B-4BD8-AC69-7684387F3A57}" srcOrd="0" destOrd="0" parTransId="{A5E05940-6E5C-4C15-852B-F6F4937978EE}" sibTransId="{C838D77D-CF1A-4E96-9431-36E693958175}"/>
    <dgm:cxn modelId="{4C4FA27C-20D2-4208-BD70-6422427479B7}" type="presParOf" srcId="{03E4E8DD-378C-42B2-B680-171E3652E299}" destId="{B7E9E262-FEA9-4794-9027-BE57FA1AE996}" srcOrd="0" destOrd="0" presId="urn:microsoft.com/office/officeart/2005/8/layout/cycle2"/>
    <dgm:cxn modelId="{B0E98CFE-8C8B-442D-8461-EC864A48F6AE}" type="presParOf" srcId="{03E4E8DD-378C-42B2-B680-171E3652E299}" destId="{73251B49-A9DE-4C4A-A439-9944E9B7F5D9}" srcOrd="1" destOrd="0" presId="urn:microsoft.com/office/officeart/2005/8/layout/cycle2"/>
    <dgm:cxn modelId="{93058155-EEE8-433F-8159-B8DAC5EBC77F}" type="presParOf" srcId="{73251B49-A9DE-4C4A-A439-9944E9B7F5D9}" destId="{058CE21E-B4BC-4A87-8062-EEBE13E9FF6B}" srcOrd="0" destOrd="0" presId="urn:microsoft.com/office/officeart/2005/8/layout/cycle2"/>
    <dgm:cxn modelId="{6E486313-3538-4C8E-812D-E02DE7412895}" type="presParOf" srcId="{03E4E8DD-378C-42B2-B680-171E3652E299}" destId="{311F0DC4-9B79-41B5-9F26-3093871D74E5}" srcOrd="2" destOrd="0" presId="urn:microsoft.com/office/officeart/2005/8/layout/cycle2"/>
    <dgm:cxn modelId="{0F0E80EE-5B32-483D-BC97-7BA794C72D0F}" type="presParOf" srcId="{03E4E8DD-378C-42B2-B680-171E3652E299}" destId="{153D430F-1AC5-444C-8B86-5309B1E52DAE}" srcOrd="3" destOrd="0" presId="urn:microsoft.com/office/officeart/2005/8/layout/cycle2"/>
    <dgm:cxn modelId="{319E8B35-014B-4BE9-8F05-ED660623A212}" type="presParOf" srcId="{153D430F-1AC5-444C-8B86-5309B1E52DAE}" destId="{3DCAD8CE-0973-4905-B0BA-DC5699C40AA6}" srcOrd="0" destOrd="0" presId="urn:microsoft.com/office/officeart/2005/8/layout/cycle2"/>
    <dgm:cxn modelId="{D411AF9B-74C1-41B2-8B02-A3D7C3390F1B}" type="presParOf" srcId="{03E4E8DD-378C-42B2-B680-171E3652E299}" destId="{53F142BA-1064-44C5-9B52-B8B679D531AB}" srcOrd="4" destOrd="0" presId="urn:microsoft.com/office/officeart/2005/8/layout/cycle2"/>
    <dgm:cxn modelId="{7DB02651-A375-406A-B2FA-1A9C8A60954F}" type="presParOf" srcId="{03E4E8DD-378C-42B2-B680-171E3652E299}" destId="{0BBE515B-EE59-4E51-BFE5-951346B519D8}" srcOrd="5" destOrd="0" presId="urn:microsoft.com/office/officeart/2005/8/layout/cycle2"/>
    <dgm:cxn modelId="{52363943-4829-4FC2-B71A-99C50E0BF4D6}" type="presParOf" srcId="{0BBE515B-EE59-4E51-BFE5-951346B519D8}" destId="{5AF9E2B4-06F1-4A88-B0D1-A22CE3DF4F56}" srcOrd="0" destOrd="0" presId="urn:microsoft.com/office/officeart/2005/8/layout/cycle2"/>
    <dgm:cxn modelId="{7CBAFBFE-EFA5-4FFD-9B84-69F3EF3ACD9B}" type="presParOf" srcId="{03E4E8DD-378C-42B2-B680-171E3652E299}" destId="{8DAD82F3-4E83-44D7-B346-F86031F74F0C}" srcOrd="6" destOrd="0" presId="urn:microsoft.com/office/officeart/2005/8/layout/cycle2"/>
    <dgm:cxn modelId="{2EEA1FD2-5E32-41E6-A076-DB2DCE577503}" type="presParOf" srcId="{03E4E8DD-378C-42B2-B680-171E3652E299}" destId="{D21F4934-7523-4A4B-8466-57DF8529A0AB}" srcOrd="7" destOrd="0" presId="urn:microsoft.com/office/officeart/2005/8/layout/cycle2"/>
    <dgm:cxn modelId="{E95E0928-D71F-454D-9EF2-3BFD4D6897A7}" type="presParOf" srcId="{D21F4934-7523-4A4B-8466-57DF8529A0AB}" destId="{E4C438CA-B5BB-4A5C-9EF3-C38F279B1CB8}" srcOrd="0" destOrd="0" presId="urn:microsoft.com/office/officeart/2005/8/layout/cycle2"/>
    <dgm:cxn modelId="{97FF9999-5F10-4BA2-B0C1-3B37F7D79328}" type="presParOf" srcId="{03E4E8DD-378C-42B2-B680-171E3652E299}" destId="{B169AD84-3EB3-4F15-B40F-DC512E78B27E}" srcOrd="8" destOrd="0" presId="urn:microsoft.com/office/officeart/2005/8/layout/cycle2"/>
    <dgm:cxn modelId="{2742005D-14F0-4C52-9794-3839ABC216C7}" type="presParOf" srcId="{03E4E8DD-378C-42B2-B680-171E3652E299}" destId="{C0E8BB82-0FD5-4625-B23B-4A7CF9AA30E9}" srcOrd="9" destOrd="0" presId="urn:microsoft.com/office/officeart/2005/8/layout/cycle2"/>
    <dgm:cxn modelId="{A31C9937-E1BB-4D4C-99A1-831C35EE013D}" type="presParOf" srcId="{C0E8BB82-0FD5-4625-B23B-4A7CF9AA30E9}" destId="{48D8D2F0-54D9-4666-B5E1-759DF2EFEE4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684F12-DDBC-4E99-8356-2F4B55968E9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0257D8C-3B0B-4BD8-AC69-7684387F3A57}">
      <dgm:prSet phldrT="[Text]" custT="1"/>
      <dgm:spPr>
        <a:solidFill>
          <a:schemeClr val="accent2">
            <a:lumMod val="75000"/>
          </a:schemeClr>
        </a:solidFill>
      </dgm:spPr>
      <dgm:t>
        <a:bodyPr/>
        <a:lstStyle/>
        <a:p>
          <a:r>
            <a:rPr lang="en-US" sz="1100" b="0" dirty="0" smtClean="0"/>
            <a:t>Content</a:t>
          </a:r>
          <a:endParaRPr lang="en-US" sz="1100" b="0" dirty="0"/>
        </a:p>
      </dgm:t>
    </dgm:pt>
    <dgm:pt modelId="{A5E05940-6E5C-4C15-852B-F6F4937978EE}" type="parTrans" cxnId="{85E939F4-9827-4491-B2FF-22E8258A21B3}">
      <dgm:prSet/>
      <dgm:spPr/>
      <dgm:t>
        <a:bodyPr/>
        <a:lstStyle/>
        <a:p>
          <a:endParaRPr lang="en-US"/>
        </a:p>
      </dgm:t>
    </dgm:pt>
    <dgm:pt modelId="{C838D77D-CF1A-4E96-9431-36E693958175}" type="sibTrans" cxnId="{85E939F4-9827-4491-B2FF-22E8258A21B3}">
      <dgm:prSet/>
      <dgm:spPr/>
      <dgm:t>
        <a:bodyPr/>
        <a:lstStyle/>
        <a:p>
          <a:endParaRPr lang="en-US"/>
        </a:p>
      </dgm:t>
    </dgm:pt>
    <dgm:pt modelId="{472AFA92-0645-4FAD-A0AE-81DEA2C1D48F}">
      <dgm:prSet phldrT="[Text]" custT="1"/>
      <dgm:spPr>
        <a:solidFill>
          <a:srgbClr val="0070C0"/>
        </a:solidFill>
      </dgm:spPr>
      <dgm:t>
        <a:bodyPr/>
        <a:lstStyle/>
        <a:p>
          <a:r>
            <a:rPr lang="en-US" sz="1000" b="1" dirty="0" smtClean="0"/>
            <a:t>Learners</a:t>
          </a:r>
          <a:endParaRPr lang="en-US" sz="1000" b="1" dirty="0"/>
        </a:p>
      </dgm:t>
    </dgm:pt>
    <dgm:pt modelId="{77583689-0F71-4F14-9E92-D354A8FD7B25}" type="parTrans" cxnId="{4E77780D-C469-4FBC-A223-4F761767FA75}">
      <dgm:prSet/>
      <dgm:spPr/>
      <dgm:t>
        <a:bodyPr/>
        <a:lstStyle/>
        <a:p>
          <a:endParaRPr lang="en-US"/>
        </a:p>
      </dgm:t>
    </dgm:pt>
    <dgm:pt modelId="{DB01C366-23B1-4087-94ED-8B6EC27E2A21}" type="sibTrans" cxnId="{4E77780D-C469-4FBC-A223-4F761767FA75}">
      <dgm:prSet/>
      <dgm:spPr/>
      <dgm:t>
        <a:bodyPr/>
        <a:lstStyle/>
        <a:p>
          <a:endParaRPr lang="en-US"/>
        </a:p>
      </dgm:t>
    </dgm:pt>
    <dgm:pt modelId="{56A79AE7-31B1-46AD-8523-12231BAD56E3}">
      <dgm:prSet phldrT="[Text]" custT="1"/>
      <dgm:spPr>
        <a:solidFill>
          <a:srgbClr val="00B050"/>
        </a:solidFill>
      </dgm:spPr>
      <dgm:t>
        <a:bodyPr/>
        <a:lstStyle/>
        <a:p>
          <a:r>
            <a:rPr lang="en-US" sz="1000" b="1" dirty="0" smtClean="0"/>
            <a:t>Instructors</a:t>
          </a:r>
          <a:endParaRPr lang="en-US" sz="1000" b="1" dirty="0"/>
        </a:p>
      </dgm:t>
    </dgm:pt>
    <dgm:pt modelId="{3BD93A7D-58C4-49CE-8E7B-04BD5D35C7C4}" type="parTrans" cxnId="{7065615C-080E-4E43-B148-75C6A8592370}">
      <dgm:prSet/>
      <dgm:spPr/>
      <dgm:t>
        <a:bodyPr/>
        <a:lstStyle/>
        <a:p>
          <a:endParaRPr lang="en-US"/>
        </a:p>
      </dgm:t>
    </dgm:pt>
    <dgm:pt modelId="{F4B57676-637A-4917-AE82-AA8EA10B4959}" type="sibTrans" cxnId="{7065615C-080E-4E43-B148-75C6A8592370}">
      <dgm:prSet/>
      <dgm:spPr/>
      <dgm:t>
        <a:bodyPr/>
        <a:lstStyle/>
        <a:p>
          <a:endParaRPr lang="en-US"/>
        </a:p>
      </dgm:t>
    </dgm:pt>
    <dgm:pt modelId="{0AEA906B-3E0E-4C46-A270-114EF426F942}">
      <dgm:prSet phldrT="[Text]" custT="1"/>
      <dgm:spPr>
        <a:solidFill>
          <a:srgbClr val="7030A0"/>
        </a:solidFill>
      </dgm:spPr>
      <dgm:t>
        <a:bodyPr/>
        <a:lstStyle/>
        <a:p>
          <a:r>
            <a:rPr lang="en-US" sz="1000" b="1" dirty="0" smtClean="0"/>
            <a:t>Teaching Strategies </a:t>
          </a:r>
          <a:endParaRPr lang="en-US" sz="1000" b="1" dirty="0"/>
        </a:p>
      </dgm:t>
    </dgm:pt>
    <dgm:pt modelId="{02995543-167A-4808-88DB-24F6B62E119E}" type="parTrans" cxnId="{1AA929AF-FF88-435E-9380-D8EB88E96B99}">
      <dgm:prSet/>
      <dgm:spPr/>
      <dgm:t>
        <a:bodyPr/>
        <a:lstStyle/>
        <a:p>
          <a:endParaRPr lang="en-US"/>
        </a:p>
      </dgm:t>
    </dgm:pt>
    <dgm:pt modelId="{6B8D9298-606D-4CA6-8869-0A2AAB12FD5D}" type="sibTrans" cxnId="{1AA929AF-FF88-435E-9380-D8EB88E96B99}">
      <dgm:prSet/>
      <dgm:spPr/>
      <dgm:t>
        <a:bodyPr/>
        <a:lstStyle/>
        <a:p>
          <a:endParaRPr lang="en-US"/>
        </a:p>
      </dgm:t>
    </dgm:pt>
    <dgm:pt modelId="{765D0EBC-D330-4E48-9B48-27B0648D4BA2}">
      <dgm:prSet phldrT="[Text]" custT="1"/>
      <dgm:spPr>
        <a:solidFill>
          <a:srgbClr val="C00000"/>
        </a:solidFill>
      </dgm:spPr>
      <dgm:t>
        <a:bodyPr/>
        <a:lstStyle/>
        <a:p>
          <a:r>
            <a:rPr lang="en-US" sz="1600" b="1" dirty="0" smtClean="0"/>
            <a:t>Outcomes</a:t>
          </a:r>
          <a:endParaRPr lang="en-US" sz="1600" b="1" dirty="0"/>
        </a:p>
      </dgm:t>
    </dgm:pt>
    <dgm:pt modelId="{2CF7EE8A-A68F-4640-8F49-9339FC418164}" type="parTrans" cxnId="{5EA64FDC-EEFA-4D0A-BF1B-107E41DA6476}">
      <dgm:prSet/>
      <dgm:spPr/>
      <dgm:t>
        <a:bodyPr/>
        <a:lstStyle/>
        <a:p>
          <a:endParaRPr lang="en-US"/>
        </a:p>
      </dgm:t>
    </dgm:pt>
    <dgm:pt modelId="{FC665A6D-1367-4A48-AFCD-7E91468DD188}" type="sibTrans" cxnId="{5EA64FDC-EEFA-4D0A-BF1B-107E41DA6476}">
      <dgm:prSet/>
      <dgm:spPr/>
      <dgm:t>
        <a:bodyPr/>
        <a:lstStyle/>
        <a:p>
          <a:endParaRPr lang="en-US"/>
        </a:p>
      </dgm:t>
    </dgm:pt>
    <dgm:pt modelId="{03E4E8DD-378C-42B2-B680-171E3652E299}" type="pres">
      <dgm:prSet presAssocID="{31684F12-DDBC-4E99-8356-2F4B55968E9F}" presName="cycle" presStyleCnt="0">
        <dgm:presLayoutVars>
          <dgm:dir/>
          <dgm:resizeHandles val="exact"/>
        </dgm:presLayoutVars>
      </dgm:prSet>
      <dgm:spPr/>
      <dgm:t>
        <a:bodyPr/>
        <a:lstStyle/>
        <a:p>
          <a:endParaRPr lang="en-US"/>
        </a:p>
      </dgm:t>
    </dgm:pt>
    <dgm:pt modelId="{B7E9E262-FEA9-4794-9027-BE57FA1AE996}" type="pres">
      <dgm:prSet presAssocID="{50257D8C-3B0B-4BD8-AC69-7684387F3A57}" presName="node" presStyleLbl="node1" presStyleIdx="0" presStyleCnt="5" custScaleX="122639" custScaleY="124907" custRadScaleRad="126487" custRadScaleInc="32478">
        <dgm:presLayoutVars>
          <dgm:bulletEnabled val="1"/>
        </dgm:presLayoutVars>
      </dgm:prSet>
      <dgm:spPr/>
      <dgm:t>
        <a:bodyPr/>
        <a:lstStyle/>
        <a:p>
          <a:endParaRPr lang="en-US"/>
        </a:p>
      </dgm:t>
    </dgm:pt>
    <dgm:pt modelId="{73251B49-A9DE-4C4A-A439-9944E9B7F5D9}" type="pres">
      <dgm:prSet presAssocID="{C838D77D-CF1A-4E96-9431-36E693958175}" presName="sibTrans" presStyleLbl="sibTrans2D1" presStyleIdx="0" presStyleCnt="5"/>
      <dgm:spPr/>
      <dgm:t>
        <a:bodyPr/>
        <a:lstStyle/>
        <a:p>
          <a:endParaRPr lang="en-US"/>
        </a:p>
      </dgm:t>
    </dgm:pt>
    <dgm:pt modelId="{058CE21E-B4BC-4A87-8062-EEBE13E9FF6B}" type="pres">
      <dgm:prSet presAssocID="{C838D77D-CF1A-4E96-9431-36E693958175}" presName="connectorText" presStyleLbl="sibTrans2D1" presStyleIdx="0" presStyleCnt="5"/>
      <dgm:spPr/>
      <dgm:t>
        <a:bodyPr/>
        <a:lstStyle/>
        <a:p>
          <a:endParaRPr lang="en-US"/>
        </a:p>
      </dgm:t>
    </dgm:pt>
    <dgm:pt modelId="{311F0DC4-9B79-41B5-9F26-3093871D74E5}" type="pres">
      <dgm:prSet presAssocID="{472AFA92-0645-4FAD-A0AE-81DEA2C1D48F}" presName="node" presStyleLbl="node1" presStyleIdx="1" presStyleCnt="5" custScaleX="123899" custScaleY="122869" custRadScaleRad="89286" custRadScaleInc="19491">
        <dgm:presLayoutVars>
          <dgm:bulletEnabled val="1"/>
        </dgm:presLayoutVars>
      </dgm:prSet>
      <dgm:spPr/>
      <dgm:t>
        <a:bodyPr/>
        <a:lstStyle/>
        <a:p>
          <a:endParaRPr lang="en-US"/>
        </a:p>
      </dgm:t>
    </dgm:pt>
    <dgm:pt modelId="{153D430F-1AC5-444C-8B86-5309B1E52DAE}" type="pres">
      <dgm:prSet presAssocID="{DB01C366-23B1-4087-94ED-8B6EC27E2A21}" presName="sibTrans" presStyleLbl="sibTrans2D1" presStyleIdx="1" presStyleCnt="5"/>
      <dgm:spPr/>
      <dgm:t>
        <a:bodyPr/>
        <a:lstStyle/>
        <a:p>
          <a:endParaRPr lang="en-US"/>
        </a:p>
      </dgm:t>
    </dgm:pt>
    <dgm:pt modelId="{3DCAD8CE-0973-4905-B0BA-DC5699C40AA6}" type="pres">
      <dgm:prSet presAssocID="{DB01C366-23B1-4087-94ED-8B6EC27E2A21}" presName="connectorText" presStyleLbl="sibTrans2D1" presStyleIdx="1" presStyleCnt="5"/>
      <dgm:spPr/>
      <dgm:t>
        <a:bodyPr/>
        <a:lstStyle/>
        <a:p>
          <a:endParaRPr lang="en-US"/>
        </a:p>
      </dgm:t>
    </dgm:pt>
    <dgm:pt modelId="{53F142BA-1064-44C5-9B52-B8B679D531AB}" type="pres">
      <dgm:prSet presAssocID="{56A79AE7-31B1-46AD-8523-12231BAD56E3}" presName="node" presStyleLbl="node1" presStyleIdx="2" presStyleCnt="5" custScaleX="129371" custScaleY="127097" custRadScaleRad="99914" custRadScaleInc="24111">
        <dgm:presLayoutVars>
          <dgm:bulletEnabled val="1"/>
        </dgm:presLayoutVars>
      </dgm:prSet>
      <dgm:spPr/>
      <dgm:t>
        <a:bodyPr/>
        <a:lstStyle/>
        <a:p>
          <a:endParaRPr lang="en-US"/>
        </a:p>
      </dgm:t>
    </dgm:pt>
    <dgm:pt modelId="{0BBE515B-EE59-4E51-BFE5-951346B519D8}" type="pres">
      <dgm:prSet presAssocID="{F4B57676-637A-4917-AE82-AA8EA10B4959}" presName="sibTrans" presStyleLbl="sibTrans2D1" presStyleIdx="2" presStyleCnt="5"/>
      <dgm:spPr/>
      <dgm:t>
        <a:bodyPr/>
        <a:lstStyle/>
        <a:p>
          <a:endParaRPr lang="en-US"/>
        </a:p>
      </dgm:t>
    </dgm:pt>
    <dgm:pt modelId="{5AF9E2B4-06F1-4A88-B0D1-A22CE3DF4F56}" type="pres">
      <dgm:prSet presAssocID="{F4B57676-637A-4917-AE82-AA8EA10B4959}" presName="connectorText" presStyleLbl="sibTrans2D1" presStyleIdx="2" presStyleCnt="5"/>
      <dgm:spPr/>
      <dgm:t>
        <a:bodyPr/>
        <a:lstStyle/>
        <a:p>
          <a:endParaRPr lang="en-US"/>
        </a:p>
      </dgm:t>
    </dgm:pt>
    <dgm:pt modelId="{8DAD82F3-4E83-44D7-B346-F86031F74F0C}" type="pres">
      <dgm:prSet presAssocID="{0AEA906B-3E0E-4C46-A270-114EF426F942}" presName="node" presStyleLbl="node1" presStyleIdx="3" presStyleCnt="5" custScaleX="133630" custScaleY="136299" custRadScaleRad="127013" custRadScaleInc="38409">
        <dgm:presLayoutVars>
          <dgm:bulletEnabled val="1"/>
        </dgm:presLayoutVars>
      </dgm:prSet>
      <dgm:spPr/>
      <dgm:t>
        <a:bodyPr/>
        <a:lstStyle/>
        <a:p>
          <a:endParaRPr lang="en-US"/>
        </a:p>
      </dgm:t>
    </dgm:pt>
    <dgm:pt modelId="{D21F4934-7523-4A4B-8466-57DF8529A0AB}" type="pres">
      <dgm:prSet presAssocID="{6B8D9298-606D-4CA6-8869-0A2AAB12FD5D}" presName="sibTrans" presStyleLbl="sibTrans2D1" presStyleIdx="3" presStyleCnt="5"/>
      <dgm:spPr/>
      <dgm:t>
        <a:bodyPr/>
        <a:lstStyle/>
        <a:p>
          <a:endParaRPr lang="en-US"/>
        </a:p>
      </dgm:t>
    </dgm:pt>
    <dgm:pt modelId="{E4C438CA-B5BB-4A5C-9EF3-C38F279B1CB8}" type="pres">
      <dgm:prSet presAssocID="{6B8D9298-606D-4CA6-8869-0A2AAB12FD5D}" presName="connectorText" presStyleLbl="sibTrans2D1" presStyleIdx="3" presStyleCnt="5"/>
      <dgm:spPr/>
      <dgm:t>
        <a:bodyPr/>
        <a:lstStyle/>
        <a:p>
          <a:endParaRPr lang="en-US"/>
        </a:p>
      </dgm:t>
    </dgm:pt>
    <dgm:pt modelId="{B169AD84-3EB3-4F15-B40F-DC512E78B27E}" type="pres">
      <dgm:prSet presAssocID="{765D0EBC-D330-4E48-9B48-27B0648D4BA2}" presName="node" presStyleLbl="node1" presStyleIdx="4" presStyleCnt="5" custScaleX="187335" custScaleY="186133" custRadScaleRad="124397" custRadScaleInc="22679">
        <dgm:presLayoutVars>
          <dgm:bulletEnabled val="1"/>
        </dgm:presLayoutVars>
      </dgm:prSet>
      <dgm:spPr/>
      <dgm:t>
        <a:bodyPr/>
        <a:lstStyle/>
        <a:p>
          <a:endParaRPr lang="en-US"/>
        </a:p>
      </dgm:t>
    </dgm:pt>
    <dgm:pt modelId="{C0E8BB82-0FD5-4625-B23B-4A7CF9AA30E9}" type="pres">
      <dgm:prSet presAssocID="{FC665A6D-1367-4A48-AFCD-7E91468DD188}" presName="sibTrans" presStyleLbl="sibTrans2D1" presStyleIdx="4" presStyleCnt="5"/>
      <dgm:spPr/>
      <dgm:t>
        <a:bodyPr/>
        <a:lstStyle/>
        <a:p>
          <a:endParaRPr lang="en-US"/>
        </a:p>
      </dgm:t>
    </dgm:pt>
    <dgm:pt modelId="{48D8D2F0-54D9-4666-B5E1-759DF2EFEE40}" type="pres">
      <dgm:prSet presAssocID="{FC665A6D-1367-4A48-AFCD-7E91468DD188}" presName="connectorText" presStyleLbl="sibTrans2D1" presStyleIdx="4" presStyleCnt="5"/>
      <dgm:spPr/>
      <dgm:t>
        <a:bodyPr/>
        <a:lstStyle/>
        <a:p>
          <a:endParaRPr lang="en-US"/>
        </a:p>
      </dgm:t>
    </dgm:pt>
  </dgm:ptLst>
  <dgm:cxnLst>
    <dgm:cxn modelId="{A5CEED99-F393-4684-BDE3-C10CBC625BF3}" type="presOf" srcId="{FC665A6D-1367-4A48-AFCD-7E91468DD188}" destId="{48D8D2F0-54D9-4666-B5E1-759DF2EFEE40}" srcOrd="1" destOrd="0" presId="urn:microsoft.com/office/officeart/2005/8/layout/cycle2"/>
    <dgm:cxn modelId="{1AA929AF-FF88-435E-9380-D8EB88E96B99}" srcId="{31684F12-DDBC-4E99-8356-2F4B55968E9F}" destId="{0AEA906B-3E0E-4C46-A270-114EF426F942}" srcOrd="3" destOrd="0" parTransId="{02995543-167A-4808-88DB-24F6B62E119E}" sibTransId="{6B8D9298-606D-4CA6-8869-0A2AAB12FD5D}"/>
    <dgm:cxn modelId="{DD04B6E6-F9D8-4AAA-8A9A-CEBD37A14221}" type="presOf" srcId="{DB01C366-23B1-4087-94ED-8B6EC27E2A21}" destId="{3DCAD8CE-0973-4905-B0BA-DC5699C40AA6}" srcOrd="1" destOrd="0" presId="urn:microsoft.com/office/officeart/2005/8/layout/cycle2"/>
    <dgm:cxn modelId="{D7BFD48C-253D-48BD-96B9-914447900553}" type="presOf" srcId="{F4B57676-637A-4917-AE82-AA8EA10B4959}" destId="{5AF9E2B4-06F1-4A88-B0D1-A22CE3DF4F56}" srcOrd="1" destOrd="0" presId="urn:microsoft.com/office/officeart/2005/8/layout/cycle2"/>
    <dgm:cxn modelId="{7065615C-080E-4E43-B148-75C6A8592370}" srcId="{31684F12-DDBC-4E99-8356-2F4B55968E9F}" destId="{56A79AE7-31B1-46AD-8523-12231BAD56E3}" srcOrd="2" destOrd="0" parTransId="{3BD93A7D-58C4-49CE-8E7B-04BD5D35C7C4}" sibTransId="{F4B57676-637A-4917-AE82-AA8EA10B4959}"/>
    <dgm:cxn modelId="{9CE92D1C-EDB6-4AFF-8D82-CD483FFA0FC6}" type="presOf" srcId="{FC665A6D-1367-4A48-AFCD-7E91468DD188}" destId="{C0E8BB82-0FD5-4625-B23B-4A7CF9AA30E9}" srcOrd="0" destOrd="0" presId="urn:microsoft.com/office/officeart/2005/8/layout/cycle2"/>
    <dgm:cxn modelId="{088AB666-FB71-42D6-966E-A8F62B9D215D}" type="presOf" srcId="{472AFA92-0645-4FAD-A0AE-81DEA2C1D48F}" destId="{311F0DC4-9B79-41B5-9F26-3093871D74E5}" srcOrd="0" destOrd="0" presId="urn:microsoft.com/office/officeart/2005/8/layout/cycle2"/>
    <dgm:cxn modelId="{4E77780D-C469-4FBC-A223-4F761767FA75}" srcId="{31684F12-DDBC-4E99-8356-2F4B55968E9F}" destId="{472AFA92-0645-4FAD-A0AE-81DEA2C1D48F}" srcOrd="1" destOrd="0" parTransId="{77583689-0F71-4F14-9E92-D354A8FD7B25}" sibTransId="{DB01C366-23B1-4087-94ED-8B6EC27E2A21}"/>
    <dgm:cxn modelId="{8F569F8D-5A80-48ED-A619-4E1F6EB42B0C}" type="presOf" srcId="{56A79AE7-31B1-46AD-8523-12231BAD56E3}" destId="{53F142BA-1064-44C5-9B52-B8B679D531AB}" srcOrd="0" destOrd="0" presId="urn:microsoft.com/office/officeart/2005/8/layout/cycle2"/>
    <dgm:cxn modelId="{C0DDFF39-0ED6-47E4-9505-27B2A69A1005}" type="presOf" srcId="{6B8D9298-606D-4CA6-8869-0A2AAB12FD5D}" destId="{D21F4934-7523-4A4B-8466-57DF8529A0AB}" srcOrd="0" destOrd="0" presId="urn:microsoft.com/office/officeart/2005/8/layout/cycle2"/>
    <dgm:cxn modelId="{5EA64FDC-EEFA-4D0A-BF1B-107E41DA6476}" srcId="{31684F12-DDBC-4E99-8356-2F4B55968E9F}" destId="{765D0EBC-D330-4E48-9B48-27B0648D4BA2}" srcOrd="4" destOrd="0" parTransId="{2CF7EE8A-A68F-4640-8F49-9339FC418164}" sibTransId="{FC665A6D-1367-4A48-AFCD-7E91468DD188}"/>
    <dgm:cxn modelId="{4F30C2CB-954D-473C-8503-2FC39D9E434D}" type="presOf" srcId="{765D0EBC-D330-4E48-9B48-27B0648D4BA2}" destId="{B169AD84-3EB3-4F15-B40F-DC512E78B27E}" srcOrd="0" destOrd="0" presId="urn:microsoft.com/office/officeart/2005/8/layout/cycle2"/>
    <dgm:cxn modelId="{D3E02B54-8C8D-4DEB-9137-B7B876DA85CF}" type="presOf" srcId="{31684F12-DDBC-4E99-8356-2F4B55968E9F}" destId="{03E4E8DD-378C-42B2-B680-171E3652E299}" srcOrd="0" destOrd="0" presId="urn:microsoft.com/office/officeart/2005/8/layout/cycle2"/>
    <dgm:cxn modelId="{2BA7FED2-BB67-40FB-8F23-57C42A490FF4}" type="presOf" srcId="{F4B57676-637A-4917-AE82-AA8EA10B4959}" destId="{0BBE515B-EE59-4E51-BFE5-951346B519D8}" srcOrd="0" destOrd="0" presId="urn:microsoft.com/office/officeart/2005/8/layout/cycle2"/>
    <dgm:cxn modelId="{CF0BFD26-AAD7-4CE5-AFF5-CBE8FB1D9217}" type="presOf" srcId="{DB01C366-23B1-4087-94ED-8B6EC27E2A21}" destId="{153D430F-1AC5-444C-8B86-5309B1E52DAE}" srcOrd="0" destOrd="0" presId="urn:microsoft.com/office/officeart/2005/8/layout/cycle2"/>
    <dgm:cxn modelId="{E02600CF-597B-47DD-AB2C-13DEEBFE07CF}" type="presOf" srcId="{0AEA906B-3E0E-4C46-A270-114EF426F942}" destId="{8DAD82F3-4E83-44D7-B346-F86031F74F0C}" srcOrd="0" destOrd="0" presId="urn:microsoft.com/office/officeart/2005/8/layout/cycle2"/>
    <dgm:cxn modelId="{FFE8956E-C45D-4592-A42C-EF527DF39D15}" type="presOf" srcId="{C838D77D-CF1A-4E96-9431-36E693958175}" destId="{73251B49-A9DE-4C4A-A439-9944E9B7F5D9}" srcOrd="0" destOrd="0" presId="urn:microsoft.com/office/officeart/2005/8/layout/cycle2"/>
    <dgm:cxn modelId="{7330E337-7E5E-4BA4-8643-AB0CD56588F2}" type="presOf" srcId="{50257D8C-3B0B-4BD8-AC69-7684387F3A57}" destId="{B7E9E262-FEA9-4794-9027-BE57FA1AE996}" srcOrd="0" destOrd="0" presId="urn:microsoft.com/office/officeart/2005/8/layout/cycle2"/>
    <dgm:cxn modelId="{FD228C5F-C650-435D-9E84-47C5C3E931A9}" type="presOf" srcId="{C838D77D-CF1A-4E96-9431-36E693958175}" destId="{058CE21E-B4BC-4A87-8062-EEBE13E9FF6B}" srcOrd="1" destOrd="0" presId="urn:microsoft.com/office/officeart/2005/8/layout/cycle2"/>
    <dgm:cxn modelId="{1EC1C9FD-C221-4D64-8350-F5DD7A8C136D}" type="presOf" srcId="{6B8D9298-606D-4CA6-8869-0A2AAB12FD5D}" destId="{E4C438CA-B5BB-4A5C-9EF3-C38F279B1CB8}" srcOrd="1" destOrd="0" presId="urn:microsoft.com/office/officeart/2005/8/layout/cycle2"/>
    <dgm:cxn modelId="{85E939F4-9827-4491-B2FF-22E8258A21B3}" srcId="{31684F12-DDBC-4E99-8356-2F4B55968E9F}" destId="{50257D8C-3B0B-4BD8-AC69-7684387F3A57}" srcOrd="0" destOrd="0" parTransId="{A5E05940-6E5C-4C15-852B-F6F4937978EE}" sibTransId="{C838D77D-CF1A-4E96-9431-36E693958175}"/>
    <dgm:cxn modelId="{9A98F30B-70F2-436D-8A67-D34BF4E1A47E}" type="presParOf" srcId="{03E4E8DD-378C-42B2-B680-171E3652E299}" destId="{B7E9E262-FEA9-4794-9027-BE57FA1AE996}" srcOrd="0" destOrd="0" presId="urn:microsoft.com/office/officeart/2005/8/layout/cycle2"/>
    <dgm:cxn modelId="{55EC4BCD-FCAC-4514-A059-A48F99ABEC44}" type="presParOf" srcId="{03E4E8DD-378C-42B2-B680-171E3652E299}" destId="{73251B49-A9DE-4C4A-A439-9944E9B7F5D9}" srcOrd="1" destOrd="0" presId="urn:microsoft.com/office/officeart/2005/8/layout/cycle2"/>
    <dgm:cxn modelId="{300A7660-7365-444B-851F-1A542CE3D2B8}" type="presParOf" srcId="{73251B49-A9DE-4C4A-A439-9944E9B7F5D9}" destId="{058CE21E-B4BC-4A87-8062-EEBE13E9FF6B}" srcOrd="0" destOrd="0" presId="urn:microsoft.com/office/officeart/2005/8/layout/cycle2"/>
    <dgm:cxn modelId="{338B99BA-CA81-4B53-9C58-8ADBBC102E97}" type="presParOf" srcId="{03E4E8DD-378C-42B2-B680-171E3652E299}" destId="{311F0DC4-9B79-41B5-9F26-3093871D74E5}" srcOrd="2" destOrd="0" presId="urn:microsoft.com/office/officeart/2005/8/layout/cycle2"/>
    <dgm:cxn modelId="{43D9CEE9-D569-47B0-89D3-2DE8DBD83140}" type="presParOf" srcId="{03E4E8DD-378C-42B2-B680-171E3652E299}" destId="{153D430F-1AC5-444C-8B86-5309B1E52DAE}" srcOrd="3" destOrd="0" presId="urn:microsoft.com/office/officeart/2005/8/layout/cycle2"/>
    <dgm:cxn modelId="{A2164923-8F80-4069-8638-DB66A8670898}" type="presParOf" srcId="{153D430F-1AC5-444C-8B86-5309B1E52DAE}" destId="{3DCAD8CE-0973-4905-B0BA-DC5699C40AA6}" srcOrd="0" destOrd="0" presId="urn:microsoft.com/office/officeart/2005/8/layout/cycle2"/>
    <dgm:cxn modelId="{35274605-762B-4B74-B13A-E7F3D4BD99D4}" type="presParOf" srcId="{03E4E8DD-378C-42B2-B680-171E3652E299}" destId="{53F142BA-1064-44C5-9B52-B8B679D531AB}" srcOrd="4" destOrd="0" presId="urn:microsoft.com/office/officeart/2005/8/layout/cycle2"/>
    <dgm:cxn modelId="{11AD0F83-ABD7-44B3-9DD5-0B760C3B36FE}" type="presParOf" srcId="{03E4E8DD-378C-42B2-B680-171E3652E299}" destId="{0BBE515B-EE59-4E51-BFE5-951346B519D8}" srcOrd="5" destOrd="0" presId="urn:microsoft.com/office/officeart/2005/8/layout/cycle2"/>
    <dgm:cxn modelId="{D82E686E-3C1F-4DA2-AACC-B2063F65F8A3}" type="presParOf" srcId="{0BBE515B-EE59-4E51-BFE5-951346B519D8}" destId="{5AF9E2B4-06F1-4A88-B0D1-A22CE3DF4F56}" srcOrd="0" destOrd="0" presId="urn:microsoft.com/office/officeart/2005/8/layout/cycle2"/>
    <dgm:cxn modelId="{B544668B-EB99-4E4A-8A54-FF725E971B5C}" type="presParOf" srcId="{03E4E8DD-378C-42B2-B680-171E3652E299}" destId="{8DAD82F3-4E83-44D7-B346-F86031F74F0C}" srcOrd="6" destOrd="0" presId="urn:microsoft.com/office/officeart/2005/8/layout/cycle2"/>
    <dgm:cxn modelId="{6A6F2C02-B05E-4247-811A-72ADE990AF89}" type="presParOf" srcId="{03E4E8DD-378C-42B2-B680-171E3652E299}" destId="{D21F4934-7523-4A4B-8466-57DF8529A0AB}" srcOrd="7" destOrd="0" presId="urn:microsoft.com/office/officeart/2005/8/layout/cycle2"/>
    <dgm:cxn modelId="{38E499D8-7518-4467-915B-2C7DB7FB5402}" type="presParOf" srcId="{D21F4934-7523-4A4B-8466-57DF8529A0AB}" destId="{E4C438CA-B5BB-4A5C-9EF3-C38F279B1CB8}" srcOrd="0" destOrd="0" presId="urn:microsoft.com/office/officeart/2005/8/layout/cycle2"/>
    <dgm:cxn modelId="{DE00390B-562A-4277-9DDE-2F4461F15AB4}" type="presParOf" srcId="{03E4E8DD-378C-42B2-B680-171E3652E299}" destId="{B169AD84-3EB3-4F15-B40F-DC512E78B27E}" srcOrd="8" destOrd="0" presId="urn:microsoft.com/office/officeart/2005/8/layout/cycle2"/>
    <dgm:cxn modelId="{BC7B68D2-A614-4E1E-B847-0AC220704B7A}" type="presParOf" srcId="{03E4E8DD-378C-42B2-B680-171E3652E299}" destId="{C0E8BB82-0FD5-4625-B23B-4A7CF9AA30E9}" srcOrd="9" destOrd="0" presId="urn:microsoft.com/office/officeart/2005/8/layout/cycle2"/>
    <dgm:cxn modelId="{64A0A7F8-4FAC-45DA-B220-41639030A08B}" type="presParOf" srcId="{C0E8BB82-0FD5-4625-B23B-4A7CF9AA30E9}" destId="{48D8D2F0-54D9-4666-B5E1-759DF2EFEE4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ABA82-753E-4AAE-A74C-E445593CA444}"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8D2B27-AAB5-4767-8070-940589540A73}" type="slidenum">
              <a:rPr lang="en-US" smtClean="0"/>
              <a:t>‹#›</a:t>
            </a:fld>
            <a:endParaRPr lang="en-US"/>
          </a:p>
        </p:txBody>
      </p:sp>
    </p:spTree>
    <p:extLst>
      <p:ext uri="{BB962C8B-B14F-4D97-AF65-F5344CB8AC3E}">
        <p14:creationId xmlns:p14="http://schemas.microsoft.com/office/powerpoint/2010/main" val="147769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_ENREF_4"/><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8" Type="http://schemas.openxmlformats.org/officeDocument/2006/relationships/hyperlink" Target="#_ENREF_26"/><Relationship Id="rId3" Type="http://schemas.openxmlformats.org/officeDocument/2006/relationships/hyperlink" Target="#_ENREF_49"/><Relationship Id="rId7" Type="http://schemas.openxmlformats.org/officeDocument/2006/relationships/hyperlink" Target="#_ENREF_7"/><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_ENREF_6"/><Relationship Id="rId5" Type="http://schemas.openxmlformats.org/officeDocument/2006/relationships/hyperlink" Target="#_ENREF_4"/><Relationship Id="rId4" Type="http://schemas.openxmlformats.org/officeDocument/2006/relationships/hyperlink" Target="#_ENREF_50"/><Relationship Id="rId9" Type="http://schemas.openxmlformats.org/officeDocument/2006/relationships/hyperlink" Target="#_ENREF_46"/></Relationships>
</file>

<file path=ppt/notesSlides/_rels/notesSlide25.xml.rels><?xml version="1.0" encoding="UTF-8" standalone="yes"?>
<Relationships xmlns="http://schemas.openxmlformats.org/package/2006/relationships"><Relationship Id="rId3" Type="http://schemas.openxmlformats.org/officeDocument/2006/relationships/hyperlink" Target="#_ENREF_7"/><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_ENREF_9"/><Relationship Id="rId5" Type="http://schemas.openxmlformats.org/officeDocument/2006/relationships/hyperlink" Target="#_ENREF_31"/><Relationship Id="rId4" Type="http://schemas.openxmlformats.org/officeDocument/2006/relationships/hyperlink" Target="#_ENREF_23"/></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8D2B27-AAB5-4767-8070-940589540A73}" type="slidenum">
              <a:rPr lang="en-US" smtClean="0"/>
              <a:t>1</a:t>
            </a:fld>
            <a:endParaRPr lang="en-US"/>
          </a:p>
        </p:txBody>
      </p:sp>
    </p:spTree>
    <p:extLst>
      <p:ext uri="{BB962C8B-B14F-4D97-AF65-F5344CB8AC3E}">
        <p14:creationId xmlns:p14="http://schemas.microsoft.com/office/powerpoint/2010/main" val="705781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Physician wellness is complex and multifaceted: individual, professional, and organizational factors all impact a physician’s ability to be well.  </a:t>
            </a:r>
          </a:p>
          <a:p>
            <a:endParaRPr lang="en-US" dirty="0" smtClean="0"/>
          </a:p>
          <a:p>
            <a:r>
              <a:rPr lang="en-US" dirty="0" smtClean="0"/>
              <a:t>Individually physician do not take good care of themselves in regard to health behaviors and seeking treatment when needed.  They often rely on denial and avoidance as coping strategies, there is a poor record for mutual support and feedback, and too often there is a conspiracy of silence which deters doctors from talking about their concerns.  </a:t>
            </a:r>
          </a:p>
          <a:p>
            <a:endParaRPr lang="en-US" dirty="0"/>
          </a:p>
        </p:txBody>
      </p:sp>
      <p:sp>
        <p:nvSpPr>
          <p:cNvPr id="4" name="Slide Number Placeholder 3"/>
          <p:cNvSpPr>
            <a:spLocks noGrp="1"/>
          </p:cNvSpPr>
          <p:nvPr>
            <p:ph type="sldNum" sz="quarter" idx="10"/>
          </p:nvPr>
        </p:nvSpPr>
        <p:spPr/>
        <p:txBody>
          <a:bodyPr/>
          <a:lstStyle/>
          <a:p>
            <a:fld id="{688D2B27-AAB5-4767-8070-940589540A73}" type="slidenum">
              <a:rPr lang="en-US" smtClean="0"/>
              <a:t>10</a:t>
            </a:fld>
            <a:endParaRPr lang="en-US"/>
          </a:p>
        </p:txBody>
      </p:sp>
    </p:spTree>
    <p:extLst>
      <p:ext uri="{BB962C8B-B14F-4D97-AF65-F5344CB8AC3E}">
        <p14:creationId xmlns:p14="http://schemas.microsoft.com/office/powerpoint/2010/main" val="784093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Showing interest in the person behind the symptoms</a:t>
            </a:r>
          </a:p>
          <a:p>
            <a:pPr marL="228600" indent="-228600">
              <a:buAutoNum type="arabicPeriod"/>
            </a:pPr>
            <a:r>
              <a:rPr lang="en-US" dirty="0" smtClean="0"/>
              <a:t>Establishing good relationships between doctor and patient</a:t>
            </a:r>
          </a:p>
          <a:p>
            <a:pPr marL="228600" indent="-228600">
              <a:buAutoNum type="arabicPeriod"/>
            </a:pPr>
            <a:r>
              <a:rPr lang="en-US" dirty="0" smtClean="0"/>
              <a:t>Enjoying the intellectual challenge of medicine. </a:t>
            </a:r>
          </a:p>
          <a:p>
            <a:pPr marL="228600" indent="-228600">
              <a:buAutoNum type="arabicPeriod"/>
            </a:pPr>
            <a:endParaRPr lang="en-US" dirty="0"/>
          </a:p>
          <a:p>
            <a:pPr marL="228600" indent="-228600">
              <a:buAutoNum type="arabicPeriod"/>
            </a:pPr>
            <a:r>
              <a:rPr lang="en-US" dirty="0" smtClean="0"/>
              <a:t>Continuing education, literature.</a:t>
            </a:r>
          </a:p>
          <a:p>
            <a:pPr marL="228600" indent="-228600">
              <a:buAutoNum type="arabicPeriod"/>
            </a:pPr>
            <a:r>
              <a:rPr lang="en-US" dirty="0" smtClean="0"/>
              <a:t>Creation of routines and structure to deal with bureaucracy</a:t>
            </a:r>
          </a:p>
          <a:p>
            <a:pPr marL="228600" indent="-228600">
              <a:buAutoNum type="arabicPeriod"/>
            </a:pPr>
            <a:endParaRPr lang="en-US" dirty="0"/>
          </a:p>
          <a:p>
            <a:pPr marL="228600" indent="-228600">
              <a:buAutoNum type="arabicPeriod"/>
            </a:pPr>
            <a:r>
              <a:rPr lang="en-US" dirty="0" smtClean="0"/>
              <a:t>Attitudes – Acceptance and realism</a:t>
            </a:r>
          </a:p>
          <a:p>
            <a:pPr marL="228600" indent="-228600">
              <a:buAutoNum type="arabicPeriod"/>
            </a:pPr>
            <a:r>
              <a:rPr lang="en-US" dirty="0" smtClean="0"/>
              <a:t>Attitudes – Recognizing when change is necessary</a:t>
            </a:r>
          </a:p>
          <a:p>
            <a:pPr marL="228600" indent="-228600">
              <a:buAutoNum type="arabicPeriod"/>
            </a:pPr>
            <a:r>
              <a:rPr lang="en-US" dirty="0" smtClean="0"/>
              <a:t>Appreciating the good things</a:t>
            </a:r>
            <a:endParaRPr lang="en-US" dirty="0"/>
          </a:p>
        </p:txBody>
      </p:sp>
      <p:sp>
        <p:nvSpPr>
          <p:cNvPr id="4" name="Slide Number Placeholder 3"/>
          <p:cNvSpPr>
            <a:spLocks noGrp="1"/>
          </p:cNvSpPr>
          <p:nvPr>
            <p:ph type="sldNum" sz="quarter" idx="10"/>
          </p:nvPr>
        </p:nvSpPr>
        <p:spPr/>
        <p:txBody>
          <a:bodyPr/>
          <a:lstStyle/>
          <a:p>
            <a:fld id="{688D2B27-AAB5-4767-8070-940589540A73}" type="slidenum">
              <a:rPr lang="en-US" smtClean="0"/>
              <a:t>11</a:t>
            </a:fld>
            <a:endParaRPr lang="en-US"/>
          </a:p>
        </p:txBody>
      </p:sp>
    </p:spTree>
    <p:extLst>
      <p:ext uri="{BB962C8B-B14F-4D97-AF65-F5344CB8AC3E}">
        <p14:creationId xmlns:p14="http://schemas.microsoft.com/office/powerpoint/2010/main" val="2507199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 numerous reports of residency burnout, very few published trials of residency-based wellness curricula exist. </a:t>
            </a:r>
          </a:p>
          <a:p>
            <a:r>
              <a:rPr lang="en-US" dirty="0" smtClean="0"/>
              <a:t>The limited research has mostly focused on practicing physicians and emphasizes either mindfulness-based or cognitive-behavioral stress reduction. </a:t>
            </a:r>
          </a:p>
          <a:p>
            <a:r>
              <a:rPr lang="en-US" dirty="0" smtClean="0"/>
              <a:t>The few studies conducted with residents don't address burnout </a:t>
            </a:r>
            <a:r>
              <a:rPr lang="en-US" i="1" dirty="0" smtClean="0"/>
              <a:t>prevention</a:t>
            </a:r>
            <a:r>
              <a:rPr lang="en-US" dirty="0" smtClean="0"/>
              <a:t> or offer clear evidence of effectiveness.</a:t>
            </a:r>
          </a:p>
          <a:p>
            <a:r>
              <a:rPr lang="en-US" dirty="0" smtClean="0"/>
              <a:t>The specific components or curricular model for an effective medical residency wellness curriculum remain unclear.</a:t>
            </a:r>
          </a:p>
          <a:p>
            <a:r>
              <a:rPr lang="en-US" dirty="0" err="1" smtClean="0"/>
              <a:t>Runyan</a:t>
            </a:r>
            <a:r>
              <a:rPr lang="en-US" dirty="0" smtClean="0"/>
              <a:t>, C., </a:t>
            </a:r>
            <a:r>
              <a:rPr lang="en-US" dirty="0" err="1" smtClean="0"/>
              <a:t>Savageau</a:t>
            </a:r>
            <a:r>
              <a:rPr lang="en-US" dirty="0" smtClean="0"/>
              <a:t>, J. A., Potts, S., &amp; </a:t>
            </a:r>
            <a:r>
              <a:rPr lang="en-US" dirty="0" err="1" smtClean="0"/>
              <a:t>Weinreb</a:t>
            </a:r>
            <a:r>
              <a:rPr lang="en-US" dirty="0" smtClean="0"/>
              <a:t>, L. (2016). Impact of a family medicine resident wellness curriculum: a feasibility study. Medical Education Online, 21, 10.3402/meo.v21.30648. http://doi.org/10.3402/meo.v21.30648</a:t>
            </a:r>
          </a:p>
          <a:p>
            <a:endParaRPr lang="en-US" dirty="0"/>
          </a:p>
        </p:txBody>
      </p:sp>
      <p:sp>
        <p:nvSpPr>
          <p:cNvPr id="4" name="Slide Number Placeholder 3"/>
          <p:cNvSpPr>
            <a:spLocks noGrp="1"/>
          </p:cNvSpPr>
          <p:nvPr>
            <p:ph type="sldNum" sz="quarter" idx="10"/>
          </p:nvPr>
        </p:nvSpPr>
        <p:spPr/>
        <p:txBody>
          <a:bodyPr/>
          <a:lstStyle/>
          <a:p>
            <a:fld id="{688D2B27-AAB5-4767-8070-940589540A73}" type="slidenum">
              <a:rPr lang="en-US" smtClean="0"/>
              <a:t>12</a:t>
            </a:fld>
            <a:endParaRPr lang="en-US"/>
          </a:p>
        </p:txBody>
      </p:sp>
    </p:spTree>
    <p:extLst>
      <p:ext uri="{BB962C8B-B14F-4D97-AF65-F5344CB8AC3E}">
        <p14:creationId xmlns:p14="http://schemas.microsoft.com/office/powerpoint/2010/main" val="2843966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Nutrition. Despite hectic and often irregular schedules, residents need healthful food options and scheduled time to eat. Physician authors of the STEPS Forward module suggest that once residency programs have formed a wellness team, a focus point for the team should be ensuring that residents have nutritious food available while they are on the job.</a:t>
            </a:r>
          </a:p>
          <a:p>
            <a:r>
              <a:rPr lang="en-US" dirty="0" smtClean="0"/>
              <a:t>Fitness. Staying physically active is an important key to supporting good health, but it can be tough to do with all the demands placed on residents’ time. The module recommends that training programs should make sure residents have free access to a gym that is located in or near the medical center to remove some of the barriers to staying fit.</a:t>
            </a:r>
          </a:p>
          <a:p>
            <a:r>
              <a:rPr lang="en-US" dirty="0" smtClean="0"/>
              <a:t>Emotional health. Residency programs should support wellness tactics that residents can apply on an individual level, including identifying personal and professional conflicts, nurturing relationships, and practicing mindfulness-based stress-reduction techniques. The module advises that the wellness team should encourage trainees and empower them to seek and offer help as needed. Another suggestion is to develop a physician support group for trainees and faculty members.</a:t>
            </a:r>
          </a:p>
          <a:p>
            <a:r>
              <a:rPr lang="en-US" dirty="0" smtClean="0"/>
              <a:t>Preventive care. As a medical professional, you know the importance of preventive care for keeping patients healthy. But do you take the time to make sure you’re getting the well care you need, such as keeping regular appointments with your primary care physician and dentist? The module recommends that program leadership commit to giving trainees an occasional weekday afternoon off for personal meetings or their own doctor appointments.</a:t>
            </a:r>
          </a:p>
          <a:p>
            <a:r>
              <a:rPr lang="en-US" dirty="0" smtClean="0"/>
              <a:t>Financial health. As a resident, you most likely have a limited income, massive med school debt and maybe even a growing family to support. Making sure that you’re financially secure in your day-to-day activities and prepared for unexpected events is an important part of maintaining peace of mind and ensuring future wellness. The module suggests that one way residency programs can help trainees with financial health is to bring in a financial counselor for informal discussions with interested residents.</a:t>
            </a:r>
          </a:p>
          <a:p>
            <a:r>
              <a:rPr lang="en-US" dirty="0" smtClean="0"/>
              <a:t>Mindset and behavior adaptability. Understanding how to thrive in your environment is essential. The module advises that residency programs help their trainees learn techniques to adapt their daily routine around factors that are outside of their control, such as their work schedules.</a:t>
            </a:r>
            <a:endParaRPr lang="en-US" dirty="0"/>
          </a:p>
        </p:txBody>
      </p:sp>
      <p:sp>
        <p:nvSpPr>
          <p:cNvPr id="4" name="Slide Number Placeholder 3"/>
          <p:cNvSpPr>
            <a:spLocks noGrp="1"/>
          </p:cNvSpPr>
          <p:nvPr>
            <p:ph type="sldNum" sz="quarter" idx="10"/>
          </p:nvPr>
        </p:nvSpPr>
        <p:spPr/>
        <p:txBody>
          <a:bodyPr/>
          <a:lstStyle/>
          <a:p>
            <a:fld id="{688D2B27-AAB5-4767-8070-940589540A73}" type="slidenum">
              <a:rPr lang="en-US" smtClean="0"/>
              <a:t>13</a:t>
            </a:fld>
            <a:endParaRPr lang="en-US"/>
          </a:p>
        </p:txBody>
      </p:sp>
    </p:spTree>
    <p:extLst>
      <p:ext uri="{BB962C8B-B14F-4D97-AF65-F5344CB8AC3E}">
        <p14:creationId xmlns:p14="http://schemas.microsoft.com/office/powerpoint/2010/main" val="932053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8D2B27-AAB5-4767-8070-940589540A73}" type="slidenum">
              <a:rPr lang="en-US" smtClean="0"/>
              <a:t>14</a:t>
            </a:fld>
            <a:endParaRPr lang="en-US"/>
          </a:p>
        </p:txBody>
      </p:sp>
    </p:spTree>
    <p:extLst>
      <p:ext uri="{BB962C8B-B14F-4D97-AF65-F5344CB8AC3E}">
        <p14:creationId xmlns:p14="http://schemas.microsoft.com/office/powerpoint/2010/main" val="3521146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8D2B27-AAB5-4767-8070-940589540A73}" type="slidenum">
              <a:rPr lang="en-US" smtClean="0"/>
              <a:t>16</a:t>
            </a:fld>
            <a:endParaRPr lang="en-US"/>
          </a:p>
        </p:txBody>
      </p:sp>
    </p:spTree>
    <p:extLst>
      <p:ext uri="{BB962C8B-B14F-4D97-AF65-F5344CB8AC3E}">
        <p14:creationId xmlns:p14="http://schemas.microsoft.com/office/powerpoint/2010/main" val="3787028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William Beaumont Hospitals, Troy Family Medicine Residency Program</a:t>
            </a:r>
            <a:endParaRPr lang="en-US" dirty="0"/>
          </a:p>
        </p:txBody>
      </p:sp>
      <p:sp>
        <p:nvSpPr>
          <p:cNvPr id="4" name="Slide Number Placeholder 3"/>
          <p:cNvSpPr>
            <a:spLocks noGrp="1"/>
          </p:cNvSpPr>
          <p:nvPr>
            <p:ph type="sldNum" sz="quarter" idx="10"/>
          </p:nvPr>
        </p:nvSpPr>
        <p:spPr/>
        <p:txBody>
          <a:bodyPr/>
          <a:lstStyle/>
          <a:p>
            <a:fld id="{688D2B27-AAB5-4767-8070-940589540A73}" type="slidenum">
              <a:rPr lang="en-US" smtClean="0"/>
              <a:t>17</a:t>
            </a:fld>
            <a:endParaRPr lang="en-US"/>
          </a:p>
        </p:txBody>
      </p:sp>
    </p:spTree>
    <p:extLst>
      <p:ext uri="{BB962C8B-B14F-4D97-AF65-F5344CB8AC3E}">
        <p14:creationId xmlns:p14="http://schemas.microsoft.com/office/powerpoint/2010/main" val="82256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27BA8C-B638-4F87-90D6-D9565580FB4D}" type="slidenum">
              <a:rPr lang="en-US"/>
              <a:t>18</a:t>
            </a:fld>
            <a:endParaRPr lang="en-US"/>
          </a:p>
        </p:txBody>
      </p:sp>
    </p:spTree>
    <p:extLst>
      <p:ext uri="{BB962C8B-B14F-4D97-AF65-F5344CB8AC3E}">
        <p14:creationId xmlns:p14="http://schemas.microsoft.com/office/powerpoint/2010/main" val="2480948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Keyes, C. L. M. (2007). Promoting and protecting mental health as flourishing: A complementary strategy for improving national mental health. American Psychologist, 62(2), 95-108.</a:t>
            </a:r>
          </a:p>
          <a:p>
            <a:r>
              <a:rPr lang="en-US" dirty="0" smtClean="0"/>
              <a:t>Abstract</a:t>
            </a:r>
          </a:p>
          <a:p>
            <a:r>
              <a:rPr lang="en-US" dirty="0" smtClean="0"/>
              <a:t>This article summarizes the conception and diagnosis of the mental health continuum, the findings supporting the two continua model of mental health and illness, and the benefits of flourishing to individuals and society. Completely mentally healthy adults--individuals free of a 12-month mental disorder and flourishing--reported the fewest missed days of work, the fewest half-day or greater work cutbacks, the healthiest psychosocial functioning (i.e., low helplessness, clear goals in life, high resilience, and high intimacy), the lowest risk of cardiovascular disease, the lowest number of chronic physical diseases with age, the fewest health limitations of activities of daily living, and lower health care utilization. However, the prevalence of flourishing is barely 20% in the adult population, indicating the need for a national program on mental health promotion to complement ongoing efforts to prevent and treat mental illness. Findings reveal a Black advantage in mental health as flourishing and no gender disparity in flourishing among Whites.</a:t>
            </a:r>
            <a:endParaRPr lang="en-US" dirty="0"/>
          </a:p>
        </p:txBody>
      </p:sp>
      <p:sp>
        <p:nvSpPr>
          <p:cNvPr id="4" name="Slide Number Placeholder 3"/>
          <p:cNvSpPr>
            <a:spLocks noGrp="1"/>
          </p:cNvSpPr>
          <p:nvPr>
            <p:ph type="sldNum" sz="quarter" idx="10"/>
          </p:nvPr>
        </p:nvSpPr>
        <p:spPr/>
        <p:txBody>
          <a:bodyPr/>
          <a:lstStyle/>
          <a:p>
            <a:fld id="{688D2B27-AAB5-4767-8070-940589540A73}" type="slidenum">
              <a:rPr lang="en-US" smtClean="0"/>
              <a:t>19</a:t>
            </a:fld>
            <a:endParaRPr lang="en-US"/>
          </a:p>
        </p:txBody>
      </p:sp>
    </p:spTree>
    <p:extLst>
      <p:ext uri="{BB962C8B-B14F-4D97-AF65-F5344CB8AC3E}">
        <p14:creationId xmlns:p14="http://schemas.microsoft.com/office/powerpoint/2010/main" val="1523474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27BA8C-B638-4F87-90D6-D9565580FB4D}" type="slidenum">
              <a:rPr lang="en-US"/>
              <a:t>20</a:t>
            </a:fld>
            <a:endParaRPr lang="en-US"/>
          </a:p>
        </p:txBody>
      </p:sp>
    </p:spTree>
    <p:extLst>
      <p:ext uri="{BB962C8B-B14F-4D97-AF65-F5344CB8AC3E}">
        <p14:creationId xmlns:p14="http://schemas.microsoft.com/office/powerpoint/2010/main" val="3294354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4861B9-3F18-4066-8447-99F90E7CB0E8}"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1395080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27BA8C-B638-4F87-90D6-D9565580FB4D}" type="slidenum">
              <a:rPr lang="en-US"/>
              <a:t>21</a:t>
            </a:fld>
            <a:endParaRPr lang="en-US"/>
          </a:p>
        </p:txBody>
      </p:sp>
    </p:spTree>
    <p:extLst>
      <p:ext uri="{BB962C8B-B14F-4D97-AF65-F5344CB8AC3E}">
        <p14:creationId xmlns:p14="http://schemas.microsoft.com/office/powerpoint/2010/main" val="2431392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27BA8C-B638-4F87-90D6-D9565580FB4D}" type="slidenum">
              <a:rPr lang="en-US"/>
              <a:t>22</a:t>
            </a:fld>
            <a:endParaRPr lang="en-US"/>
          </a:p>
        </p:txBody>
      </p:sp>
    </p:spTree>
    <p:extLst>
      <p:ext uri="{BB962C8B-B14F-4D97-AF65-F5344CB8AC3E}">
        <p14:creationId xmlns:p14="http://schemas.microsoft.com/office/powerpoint/2010/main" val="2567685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27BA8C-B638-4F87-90D6-D9565580FB4D}" type="slidenum">
              <a:rPr lang="en-US"/>
              <a:t>23</a:t>
            </a:fld>
            <a:endParaRPr lang="en-US"/>
          </a:p>
        </p:txBody>
      </p:sp>
    </p:spTree>
    <p:extLst>
      <p:ext uri="{BB962C8B-B14F-4D97-AF65-F5344CB8AC3E}">
        <p14:creationId xmlns:p14="http://schemas.microsoft.com/office/powerpoint/2010/main" val="40088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Empirically minded – scientific evidence that supports the principles</a:t>
            </a:r>
          </a:p>
          <a:p>
            <a:r>
              <a:rPr lang="en-US" dirty="0" smtClean="0"/>
              <a:t>e.g., </a:t>
            </a:r>
            <a:r>
              <a:rPr lang="en-US" dirty="0"/>
              <a:t>positive emotions seemed to be about facilitating approach behavior or continued action (</a:t>
            </a:r>
            <a:r>
              <a:rPr lang="en-US" dirty="0">
                <a:hlinkClick r:id="rId3" action="ppaction://hlinkfile" tooltip="Fredrickson, 2008 #22"/>
              </a:rPr>
              <a:t>Fredrickson &amp; Cohn, 2008</a:t>
            </a:r>
            <a:r>
              <a:rPr lang="en-US" dirty="0" smtClean="0"/>
              <a:t>)</a:t>
            </a:r>
          </a:p>
          <a:p>
            <a:endParaRPr lang="en-US" dirty="0"/>
          </a:p>
          <a:p>
            <a:r>
              <a:rPr lang="en-US" dirty="0" smtClean="0"/>
              <a:t>Indoctrination in illness model – emphasis that well-being is more than absence of stress, illness… as illustrated by individuals flourishing in the context of stress.</a:t>
            </a:r>
          </a:p>
          <a:p>
            <a:endParaRPr lang="en-US" dirty="0"/>
          </a:p>
          <a:p>
            <a:r>
              <a:rPr lang="en-US" dirty="0" smtClean="0"/>
              <a:t>Adult learners:</a:t>
            </a:r>
          </a:p>
          <a:p>
            <a:r>
              <a:rPr lang="en-US" dirty="0" smtClean="0"/>
              <a:t>Foundation of life experience - </a:t>
            </a:r>
            <a:r>
              <a:rPr lang="en-US" dirty="0"/>
              <a:t>An Appreciative Inquiry of Your Work </a:t>
            </a:r>
            <a:endParaRPr lang="en-US" dirty="0" smtClean="0"/>
          </a:p>
          <a:p>
            <a:r>
              <a:rPr lang="en-US" dirty="0" smtClean="0"/>
              <a:t>Relevancy - </a:t>
            </a:r>
            <a:r>
              <a:rPr lang="en-US" dirty="0"/>
              <a:t>Daily/Weekly job crafting </a:t>
            </a:r>
            <a:r>
              <a:rPr lang="en-US" dirty="0" smtClean="0"/>
              <a:t>activity</a:t>
            </a:r>
          </a:p>
          <a:p>
            <a:r>
              <a:rPr lang="en-US" dirty="0" smtClean="0"/>
              <a:t>Goal directed – Broadening and expanding</a:t>
            </a:r>
          </a:p>
          <a:p>
            <a:r>
              <a:rPr lang="en-US" dirty="0" smtClean="0"/>
              <a:t>Autonomous – Active learning exercises</a:t>
            </a:r>
            <a:endParaRPr lang="en-US" dirty="0"/>
          </a:p>
        </p:txBody>
      </p:sp>
      <p:sp>
        <p:nvSpPr>
          <p:cNvPr id="4" name="Slide Number Placeholder 3"/>
          <p:cNvSpPr>
            <a:spLocks noGrp="1"/>
          </p:cNvSpPr>
          <p:nvPr>
            <p:ph type="sldNum" sz="quarter" idx="10"/>
          </p:nvPr>
        </p:nvSpPr>
        <p:spPr/>
        <p:txBody>
          <a:bodyPr/>
          <a:lstStyle/>
          <a:p>
            <a:fld id="{688D2B27-AAB5-4767-8070-940589540A73}" type="slidenum">
              <a:rPr lang="en-US" smtClean="0"/>
              <a:t>25</a:t>
            </a:fld>
            <a:endParaRPr lang="en-US"/>
          </a:p>
        </p:txBody>
      </p:sp>
    </p:spTree>
    <p:extLst>
      <p:ext uri="{BB962C8B-B14F-4D97-AF65-F5344CB8AC3E}">
        <p14:creationId xmlns:p14="http://schemas.microsoft.com/office/powerpoint/2010/main" val="2956891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377543" cy="3698421"/>
          </a:xfrm>
        </p:spPr>
        <p:txBody>
          <a:bodyPr/>
          <a:lstStyle/>
          <a:p>
            <a:r>
              <a:rPr lang="en-US" dirty="0"/>
              <a:t>Educational research has consistently demonstrated that effective teachers are knowledgeable, establish clear goals of the instruction, and are able to present key information in an organized fashion using familiar and understandable language (</a:t>
            </a:r>
            <a:r>
              <a:rPr lang="en-US" dirty="0" err="1">
                <a:hlinkClick r:id="rId3" action="ppaction://hlinkfile" tooltip="Sutkin, 2008 #188"/>
              </a:rPr>
              <a:t>Sutkin</a:t>
            </a:r>
            <a:r>
              <a:rPr lang="en-US" dirty="0">
                <a:hlinkClick r:id="rId3" action="ppaction://hlinkfile" tooltip="Sutkin, 2008 #188"/>
              </a:rPr>
              <a:t>, Wagner, Harris, &amp; Schiffer, 2008</a:t>
            </a:r>
            <a:r>
              <a:rPr lang="en-US" dirty="0"/>
              <a:t>; </a:t>
            </a:r>
            <a:r>
              <a:rPr lang="en-US" dirty="0" err="1">
                <a:hlinkClick r:id="rId4" action="ppaction://hlinkfile" tooltip="Towler, 2001 #184"/>
              </a:rPr>
              <a:t>Towler</a:t>
            </a:r>
            <a:r>
              <a:rPr lang="en-US" dirty="0">
                <a:hlinkClick r:id="rId4" action="ppaction://hlinkfile" tooltip="Towler, 2001 #184"/>
              </a:rPr>
              <a:t> &amp; </a:t>
            </a:r>
            <a:r>
              <a:rPr lang="en-US" dirty="0" err="1">
                <a:hlinkClick r:id="rId4" action="ppaction://hlinkfile" tooltip="Towler, 2001 #184"/>
              </a:rPr>
              <a:t>Dipboye</a:t>
            </a:r>
            <a:r>
              <a:rPr lang="en-US" dirty="0">
                <a:hlinkClick r:id="rId4" action="ppaction://hlinkfile" tooltip="Towler, 2001 #184"/>
              </a:rPr>
              <a:t>, 2001</a:t>
            </a:r>
            <a:r>
              <a:rPr lang="en-US" dirty="0"/>
              <a:t>). Moreover, effective teachers are generally approachable, open-minded, show patience and respect for students, care about students’ success and are fair, show enthusiasm and humor, and intentionally engage with their students to establish rapport (</a:t>
            </a:r>
            <a:r>
              <a:rPr lang="en-US" dirty="0">
                <a:hlinkClick r:id="rId5" action="ppaction://hlinkfile" tooltip="Benson, 2005 #186"/>
              </a:rPr>
              <a:t>Benson et al., 2005</a:t>
            </a:r>
            <a:r>
              <a:rPr lang="en-US" dirty="0"/>
              <a:t>; </a:t>
            </a:r>
            <a:r>
              <a:rPr lang="en-US" dirty="0" err="1">
                <a:hlinkClick r:id="rId3" action="ppaction://hlinkfile" tooltip="Sutkin, 2008 #188"/>
              </a:rPr>
              <a:t>Sutkin</a:t>
            </a:r>
            <a:r>
              <a:rPr lang="en-US" dirty="0">
                <a:hlinkClick r:id="rId3" action="ppaction://hlinkfile" tooltip="Sutkin, 2008 #188"/>
              </a:rPr>
              <a:t> et al., 2008</a:t>
            </a:r>
            <a:r>
              <a:rPr lang="en-US" dirty="0"/>
              <a:t>). In clinical contexts, the experience and expertise of the instructor play important roles in eliciting the attention of learners and helping them learn and retain knowledge and skills obtained during instruction (</a:t>
            </a:r>
            <a:r>
              <a:rPr lang="en-US" dirty="0">
                <a:hlinkClick r:id="rId6" action="ppaction://hlinkfile" tooltip="Burke, 2008 #187"/>
              </a:rPr>
              <a:t>Burke &amp; Hutchins, 2008</a:t>
            </a:r>
            <a:r>
              <a:rPr lang="en-US" dirty="0"/>
              <a:t>; </a:t>
            </a:r>
            <a:r>
              <a:rPr lang="en-US" dirty="0" err="1">
                <a:hlinkClick r:id="rId3" action="ppaction://hlinkfile" tooltip="Sutkin, 2008 #188"/>
              </a:rPr>
              <a:t>Sutkin</a:t>
            </a:r>
            <a:r>
              <a:rPr lang="en-US" dirty="0">
                <a:hlinkClick r:id="rId3" action="ppaction://hlinkfile" tooltip="Sutkin, 2008 #188"/>
              </a:rPr>
              <a:t> et al., 2008</a:t>
            </a:r>
            <a:r>
              <a:rPr lang="en-US" dirty="0"/>
              <a:t>). </a:t>
            </a:r>
            <a:endParaRPr lang="en-US" dirty="0" smtClean="0"/>
          </a:p>
          <a:p>
            <a:endParaRPr lang="en-US" dirty="0"/>
          </a:p>
          <a:p>
            <a:r>
              <a:rPr lang="en-US" dirty="0"/>
              <a:t>Clinical teaching in general is demanding, and those who do it well have passion for their work as well as a high level of technical skill (</a:t>
            </a:r>
            <a:r>
              <a:rPr lang="en-US" dirty="0" err="1">
                <a:hlinkClick r:id="rId7" action="ppaction://hlinkfile" tooltip="Bussema, 2006 #44"/>
              </a:rPr>
              <a:t>Bussema</a:t>
            </a:r>
            <a:r>
              <a:rPr lang="en-US" dirty="0">
                <a:hlinkClick r:id="rId7" action="ppaction://hlinkfile" tooltip="Bussema, 2006 #44"/>
              </a:rPr>
              <a:t> &amp; </a:t>
            </a:r>
            <a:r>
              <a:rPr lang="en-US" dirty="0" err="1">
                <a:hlinkClick r:id="rId7" action="ppaction://hlinkfile" tooltip="Bussema, 2006 #44"/>
              </a:rPr>
              <a:t>Nemec</a:t>
            </a:r>
            <a:r>
              <a:rPr lang="en-US" dirty="0">
                <a:hlinkClick r:id="rId7" action="ppaction://hlinkfile" tooltip="Bussema, 2006 #44"/>
              </a:rPr>
              <a:t>, 2006</a:t>
            </a:r>
            <a:r>
              <a:rPr lang="en-US" dirty="0"/>
              <a:t>; </a:t>
            </a:r>
            <a:r>
              <a:rPr lang="en-US" dirty="0">
                <a:hlinkClick r:id="rId8" action="ppaction://hlinkfile" tooltip="Irby, 2001 #189"/>
              </a:rPr>
              <a:t>Irby &amp; </a:t>
            </a:r>
            <a:r>
              <a:rPr lang="en-US" dirty="0" err="1">
                <a:hlinkClick r:id="rId8" action="ppaction://hlinkfile" tooltip="Irby, 2001 #189"/>
              </a:rPr>
              <a:t>Papadakis</a:t>
            </a:r>
            <a:r>
              <a:rPr lang="en-US" dirty="0">
                <a:hlinkClick r:id="rId8" action="ppaction://hlinkfile" tooltip="Irby, 2001 #189"/>
              </a:rPr>
              <a:t>, 2001</a:t>
            </a:r>
            <a:r>
              <a:rPr lang="en-US" dirty="0"/>
              <a:t>; </a:t>
            </a:r>
            <a:r>
              <a:rPr lang="en-US" dirty="0">
                <a:hlinkClick r:id="rId9" action="ppaction://hlinkfile" tooltip="Stuart, 2004 #43"/>
              </a:rPr>
              <a:t>Stuart et al., 2004</a:t>
            </a:r>
            <a:r>
              <a:rPr lang="en-US" dirty="0" smtClean="0"/>
              <a:t>)</a:t>
            </a:r>
          </a:p>
          <a:p>
            <a:endParaRPr lang="en-US" dirty="0"/>
          </a:p>
          <a:p>
            <a:r>
              <a:rPr lang="en-US" dirty="0"/>
              <a:t>With this personal </a:t>
            </a:r>
            <a:r>
              <a:rPr lang="en-US" dirty="0" smtClean="0"/>
              <a:t>experience, </a:t>
            </a:r>
            <a:r>
              <a:rPr lang="en-US" dirty="0"/>
              <a:t>the instructor would have the advantage of having a greater appreciation for the challenges involved in </a:t>
            </a:r>
            <a:r>
              <a:rPr lang="en-US" dirty="0" smtClean="0"/>
              <a:t>change and could </a:t>
            </a:r>
            <a:r>
              <a:rPr lang="en-US" dirty="0"/>
              <a:t>better direct the learner in addressing these challenges. </a:t>
            </a:r>
            <a:r>
              <a:rPr lang="en-US" dirty="0" smtClean="0"/>
              <a:t>A </a:t>
            </a:r>
            <a:r>
              <a:rPr lang="en-US" dirty="0"/>
              <a:t>coping model of a clinician-instructor who has actively engaged in and succeeded in transforming his or her </a:t>
            </a:r>
            <a:r>
              <a:rPr lang="en-US" dirty="0" smtClean="0"/>
              <a:t>practice. </a:t>
            </a:r>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688D2B27-AAB5-4767-8070-940589540A73}" type="slidenum">
              <a:rPr lang="en-US" smtClean="0"/>
              <a:t>26</a:t>
            </a:fld>
            <a:endParaRPr lang="en-US"/>
          </a:p>
        </p:txBody>
      </p:sp>
    </p:spTree>
    <p:extLst>
      <p:ext uri="{BB962C8B-B14F-4D97-AF65-F5344CB8AC3E}">
        <p14:creationId xmlns:p14="http://schemas.microsoft.com/office/powerpoint/2010/main" val="3212501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t>
            </a:r>
            <a:r>
              <a:rPr lang="en-US" dirty="0" err="1"/>
              <a:t>Bussema</a:t>
            </a:r>
            <a:r>
              <a:rPr lang="en-US" dirty="0"/>
              <a:t> and </a:t>
            </a:r>
            <a:r>
              <a:rPr lang="en-US" dirty="0" err="1"/>
              <a:t>Nemec</a:t>
            </a:r>
            <a:r>
              <a:rPr lang="en-US" dirty="0"/>
              <a:t> (</a:t>
            </a:r>
            <a:r>
              <a:rPr lang="en-US" dirty="0">
                <a:hlinkClick r:id="rId3" action="ppaction://hlinkfile" tooltip="Bussema, 2006 #44"/>
              </a:rPr>
              <a:t>2006, p. 315</a:t>
            </a:r>
            <a:r>
              <a:rPr lang="en-US" dirty="0"/>
              <a:t>) stated, “… making lasting changes in the behavior of </a:t>
            </a:r>
            <a:r>
              <a:rPr lang="en-US" strike="sngStrike" dirty="0" smtClean="0"/>
              <a:t>mental</a:t>
            </a:r>
            <a:r>
              <a:rPr lang="en-US" dirty="0" smtClean="0"/>
              <a:t> health </a:t>
            </a:r>
            <a:r>
              <a:rPr lang="en-US" dirty="0"/>
              <a:t>practitioners is astoundingly difficult, and implementing new practices </a:t>
            </a:r>
            <a:r>
              <a:rPr lang="en-US" strike="sngStrike" dirty="0"/>
              <a:t>in mental health systems </a:t>
            </a:r>
            <a:r>
              <a:rPr lang="en-US" dirty="0"/>
              <a:t>is painfully slow.” In examining original studies and systematic reviews regarding interventions to change medical practices across disciplines, the most robust and consistent finding has been that single teaching strategies are ineffective in changing practice behaviors (</a:t>
            </a:r>
            <a:r>
              <a:rPr lang="en-US" dirty="0">
                <a:hlinkClick r:id="rId4" action="ppaction://hlinkfile" tooltip="Grol, 2003 #51"/>
              </a:rPr>
              <a:t>Grol &amp; </a:t>
            </a:r>
            <a:r>
              <a:rPr lang="en-US" dirty="0" err="1">
                <a:hlinkClick r:id="rId4" action="ppaction://hlinkfile" tooltip="Grol, 2003 #51"/>
              </a:rPr>
              <a:t>Grimshaw</a:t>
            </a:r>
            <a:r>
              <a:rPr lang="en-US" dirty="0">
                <a:hlinkClick r:id="rId4" action="ppaction://hlinkfile" tooltip="Grol, 2003 #51"/>
              </a:rPr>
              <a:t>, 2003</a:t>
            </a:r>
            <a:r>
              <a:rPr lang="en-US" dirty="0"/>
              <a:t>; </a:t>
            </a:r>
            <a:r>
              <a:rPr lang="en-US" dirty="0">
                <a:hlinkClick r:id="rId5" action="ppaction://hlinkfile" tooltip="Lyon, 2011 #166"/>
              </a:rPr>
              <a:t>Lyon et al., 2011</a:t>
            </a:r>
            <a:r>
              <a:rPr lang="en-US" dirty="0"/>
              <a:t>). Instead, changes in medical practice are more likely when multiple strategies are implemented (</a:t>
            </a:r>
            <a:r>
              <a:rPr lang="en-US" dirty="0">
                <a:hlinkClick r:id="rId6" action="ppaction://hlinkfile" tooltip="Chow, 2009 #192"/>
              </a:rPr>
              <a:t>Chow, </a:t>
            </a:r>
            <a:r>
              <a:rPr lang="en-US" dirty="0" err="1">
                <a:hlinkClick r:id="rId6" action="ppaction://hlinkfile" tooltip="Chow, 2009 #192"/>
              </a:rPr>
              <a:t>Cichocki</a:t>
            </a:r>
            <a:r>
              <a:rPr lang="en-US" dirty="0">
                <a:hlinkClick r:id="rId6" action="ppaction://hlinkfile" tooltip="Chow, 2009 #192"/>
              </a:rPr>
              <a:t>, &amp; </a:t>
            </a:r>
            <a:r>
              <a:rPr lang="en-US" dirty="0" err="1">
                <a:hlinkClick r:id="rId6" action="ppaction://hlinkfile" tooltip="Chow, 2009 #192"/>
              </a:rPr>
              <a:t>Leff</a:t>
            </a:r>
            <a:r>
              <a:rPr lang="en-US" dirty="0">
                <a:hlinkClick r:id="rId6" action="ppaction://hlinkfile" tooltip="Chow, 2009 #192"/>
              </a:rPr>
              <a:t>, 2009</a:t>
            </a:r>
            <a:r>
              <a:rPr lang="en-US" dirty="0"/>
              <a:t>; </a:t>
            </a:r>
            <a:r>
              <a:rPr lang="en-US" dirty="0">
                <a:hlinkClick r:id="rId4" action="ppaction://hlinkfile" tooltip="Grol, 2003 #51"/>
              </a:rPr>
              <a:t>Grol &amp; </a:t>
            </a:r>
            <a:r>
              <a:rPr lang="en-US" dirty="0" err="1">
                <a:hlinkClick r:id="rId4" action="ppaction://hlinkfile" tooltip="Grol, 2003 #51"/>
              </a:rPr>
              <a:t>Grimshaw</a:t>
            </a:r>
            <a:r>
              <a:rPr lang="en-US" dirty="0">
                <a:hlinkClick r:id="rId4" action="ppaction://hlinkfile" tooltip="Grol, 2003 #51"/>
              </a:rPr>
              <a:t>, 2003</a:t>
            </a:r>
            <a:r>
              <a:rPr lang="en-US" dirty="0"/>
              <a:t>). </a:t>
            </a:r>
            <a:endParaRPr lang="en-US" dirty="0" smtClean="0"/>
          </a:p>
          <a:p>
            <a:endParaRPr lang="en-US" dirty="0"/>
          </a:p>
          <a:p>
            <a:endParaRPr lang="en-US" dirty="0"/>
          </a:p>
          <a:p>
            <a:r>
              <a:rPr lang="en-US" dirty="0" smtClean="0"/>
              <a:t>Stories </a:t>
            </a:r>
            <a:r>
              <a:rPr lang="en-US" dirty="0"/>
              <a:t>convey struggles and emotions that stir up affect in the learner that can more effectively influence beliefs, attitudes and behaviors than mere presentation </a:t>
            </a:r>
            <a:r>
              <a:rPr lang="en-US" dirty="0" smtClean="0"/>
              <a:t>of principles</a:t>
            </a:r>
            <a:r>
              <a:rPr lang="en-US" dirty="0"/>
              <a:t>. </a:t>
            </a:r>
            <a:r>
              <a:rPr lang="en-US" dirty="0" smtClean="0"/>
              <a:t>Stories </a:t>
            </a:r>
            <a:r>
              <a:rPr lang="en-US" dirty="0"/>
              <a:t>provide vivid pictures of coping models </a:t>
            </a:r>
            <a:r>
              <a:rPr lang="en-US" dirty="0" smtClean="0"/>
              <a:t>. And </a:t>
            </a:r>
            <a:r>
              <a:rPr lang="en-US" dirty="0"/>
              <a:t>yet in those stories can be found partners in care who had the courage and determination to endure hardships and setbacks in order to achieve lives of purpose and meaning. </a:t>
            </a:r>
          </a:p>
        </p:txBody>
      </p:sp>
      <p:sp>
        <p:nvSpPr>
          <p:cNvPr id="4" name="Slide Number Placeholder 3"/>
          <p:cNvSpPr>
            <a:spLocks noGrp="1"/>
          </p:cNvSpPr>
          <p:nvPr>
            <p:ph type="sldNum" sz="quarter" idx="10"/>
          </p:nvPr>
        </p:nvSpPr>
        <p:spPr/>
        <p:txBody>
          <a:bodyPr/>
          <a:lstStyle/>
          <a:p>
            <a:fld id="{688D2B27-AAB5-4767-8070-940589540A73}" type="slidenum">
              <a:rPr lang="en-US" smtClean="0"/>
              <a:t>27</a:t>
            </a:fld>
            <a:endParaRPr lang="en-US"/>
          </a:p>
        </p:txBody>
      </p:sp>
    </p:spTree>
    <p:extLst>
      <p:ext uri="{BB962C8B-B14F-4D97-AF65-F5344CB8AC3E}">
        <p14:creationId xmlns:p14="http://schemas.microsoft.com/office/powerpoint/2010/main" val="499787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8D2B27-AAB5-4767-8070-940589540A73}" type="slidenum">
              <a:rPr lang="en-US" smtClean="0"/>
              <a:t>35</a:t>
            </a:fld>
            <a:endParaRPr lang="en-US"/>
          </a:p>
        </p:txBody>
      </p:sp>
    </p:spTree>
    <p:extLst>
      <p:ext uri="{BB962C8B-B14F-4D97-AF65-F5344CB8AC3E}">
        <p14:creationId xmlns:p14="http://schemas.microsoft.com/office/powerpoint/2010/main" val="1554164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8D2B27-AAB5-4767-8070-940589540A73}" type="slidenum">
              <a:rPr lang="en-US" smtClean="0"/>
              <a:t>3</a:t>
            </a:fld>
            <a:endParaRPr lang="en-US"/>
          </a:p>
        </p:txBody>
      </p:sp>
    </p:spTree>
    <p:extLst>
      <p:ext uri="{BB962C8B-B14F-4D97-AF65-F5344CB8AC3E}">
        <p14:creationId xmlns:p14="http://schemas.microsoft.com/office/powerpoint/2010/main" val="702121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Long work days, high case loads, time pressures, poor sleep, high performance expectations, fears of competency, changing roles, and challenging patients such as…</a:t>
            </a:r>
            <a:endParaRPr lang="en-US" sz="1400" b="1" dirty="0"/>
          </a:p>
          <a:p>
            <a:r>
              <a:rPr lang="en-US" sz="1400" b="1" dirty="0" smtClean="0"/>
              <a:t>Suffering and Dealing </a:t>
            </a:r>
            <a:r>
              <a:rPr lang="en-US" sz="1400" b="1" dirty="0"/>
              <a:t>with death. "Judgments that lead to death are wrong."</a:t>
            </a:r>
          </a:p>
          <a:p>
            <a:r>
              <a:rPr lang="en-US" sz="1400" b="1" dirty="0"/>
              <a:t>Making mistakes/malpractice. </a:t>
            </a:r>
            <a:r>
              <a:rPr lang="en-US" sz="1400" b="1" dirty="0" smtClean="0"/>
              <a:t>“One </a:t>
            </a:r>
            <a:r>
              <a:rPr lang="en-US" sz="1400" b="1" dirty="0"/>
              <a:t>can and should be doing more</a:t>
            </a:r>
            <a:r>
              <a:rPr lang="en-US" sz="1400" b="1" dirty="0" smtClean="0"/>
              <a:t>.”</a:t>
            </a:r>
            <a:endParaRPr lang="en-US" sz="1400" b="1" dirty="0"/>
          </a:p>
          <a:p>
            <a:r>
              <a:rPr lang="en-US" sz="1400" b="1" dirty="0"/>
              <a:t>Loneliness</a:t>
            </a:r>
          </a:p>
          <a:p>
            <a:r>
              <a:rPr lang="en-US" sz="1400" b="1" dirty="0"/>
              <a:t>Self-critical attitudes. "Self-sacrifice is an important part of being a physician</a:t>
            </a:r>
            <a:r>
              <a:rPr lang="en-US" sz="1400" b="1" dirty="0" smtClean="0"/>
              <a:t>.“ "</a:t>
            </a:r>
            <a:r>
              <a:rPr lang="en-US" sz="1400" b="1" dirty="0"/>
              <a:t>I am responsible to meet the needs of others.”</a:t>
            </a:r>
          </a:p>
          <a:p>
            <a:r>
              <a:rPr lang="en-US" sz="1400" b="1" dirty="0" smtClean="0"/>
              <a:t>Poor </a:t>
            </a:r>
            <a:r>
              <a:rPr lang="en-US" sz="1400" b="1" dirty="0"/>
              <a:t>work relationships - "Everyone should respect me and like me.”</a:t>
            </a:r>
          </a:p>
          <a:p>
            <a:r>
              <a:rPr lang="en-US" sz="1400" b="1" dirty="0"/>
              <a:t>"Sacrifice now will eventually lead to rewards of an enjoyable and fulfilling life." </a:t>
            </a:r>
          </a:p>
          <a:p>
            <a:endParaRPr lang="en-US" sz="1400" b="1" dirty="0"/>
          </a:p>
          <a:p>
            <a:endParaRPr lang="en-US" sz="1400" b="1" dirty="0"/>
          </a:p>
        </p:txBody>
      </p:sp>
      <p:sp>
        <p:nvSpPr>
          <p:cNvPr id="4" name="Slide Number Placeholder 3"/>
          <p:cNvSpPr>
            <a:spLocks noGrp="1"/>
          </p:cNvSpPr>
          <p:nvPr>
            <p:ph type="sldNum" sz="quarter" idx="10"/>
          </p:nvPr>
        </p:nvSpPr>
        <p:spPr/>
        <p:txBody>
          <a:bodyPr/>
          <a:lstStyle/>
          <a:p>
            <a:fld id="{688D2B27-AAB5-4767-8070-940589540A73}" type="slidenum">
              <a:rPr lang="en-US" smtClean="0"/>
              <a:t>4</a:t>
            </a:fld>
            <a:endParaRPr lang="en-US"/>
          </a:p>
        </p:txBody>
      </p:sp>
    </p:spTree>
    <p:extLst>
      <p:ext uri="{BB962C8B-B14F-4D97-AF65-F5344CB8AC3E}">
        <p14:creationId xmlns:p14="http://schemas.microsoft.com/office/powerpoint/2010/main" val="3593603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8D2B27-AAB5-4767-8070-940589540A73}" type="slidenum">
              <a:rPr lang="en-US" smtClean="0"/>
              <a:t>5</a:t>
            </a:fld>
            <a:endParaRPr lang="en-US"/>
          </a:p>
        </p:txBody>
      </p:sp>
    </p:spTree>
    <p:extLst>
      <p:ext uri="{BB962C8B-B14F-4D97-AF65-F5344CB8AC3E}">
        <p14:creationId xmlns:p14="http://schemas.microsoft.com/office/powerpoint/2010/main" val="3127772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8D2B27-AAB5-4767-8070-940589540A73}" type="slidenum">
              <a:rPr lang="en-US" smtClean="0"/>
              <a:t>6</a:t>
            </a:fld>
            <a:endParaRPr lang="en-US"/>
          </a:p>
        </p:txBody>
      </p:sp>
    </p:spTree>
    <p:extLst>
      <p:ext uri="{BB962C8B-B14F-4D97-AF65-F5344CB8AC3E}">
        <p14:creationId xmlns:p14="http://schemas.microsoft.com/office/powerpoint/2010/main" val="1711110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8D2B27-AAB5-4767-8070-940589540A73}" type="slidenum">
              <a:rPr lang="en-US" smtClean="0"/>
              <a:t>7</a:t>
            </a:fld>
            <a:endParaRPr lang="en-US"/>
          </a:p>
        </p:txBody>
      </p:sp>
    </p:spTree>
    <p:extLst>
      <p:ext uri="{BB962C8B-B14F-4D97-AF65-F5344CB8AC3E}">
        <p14:creationId xmlns:p14="http://schemas.microsoft.com/office/powerpoint/2010/main" val="3943670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Residents eat poorly, have less sleep, exercise less, poorer quality of family interactions. </a:t>
            </a:r>
          </a:p>
          <a:p>
            <a:endParaRPr lang="en-US" dirty="0"/>
          </a:p>
        </p:txBody>
      </p:sp>
      <p:sp>
        <p:nvSpPr>
          <p:cNvPr id="4" name="Slide Number Placeholder 3"/>
          <p:cNvSpPr>
            <a:spLocks noGrp="1"/>
          </p:cNvSpPr>
          <p:nvPr>
            <p:ph type="sldNum" sz="quarter" idx="10"/>
          </p:nvPr>
        </p:nvSpPr>
        <p:spPr/>
        <p:txBody>
          <a:bodyPr/>
          <a:lstStyle/>
          <a:p>
            <a:fld id="{688D2B27-AAB5-4767-8070-940589540A73}" type="slidenum">
              <a:rPr lang="en-US" smtClean="0"/>
              <a:t>8</a:t>
            </a:fld>
            <a:endParaRPr lang="en-US"/>
          </a:p>
        </p:txBody>
      </p:sp>
    </p:spTree>
    <p:extLst>
      <p:ext uri="{BB962C8B-B14F-4D97-AF65-F5344CB8AC3E}">
        <p14:creationId xmlns:p14="http://schemas.microsoft.com/office/powerpoint/2010/main" val="331295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8D2B27-AAB5-4767-8070-940589540A73}" type="slidenum">
              <a:rPr lang="en-US" smtClean="0"/>
              <a:t>9</a:t>
            </a:fld>
            <a:endParaRPr lang="en-US"/>
          </a:p>
        </p:txBody>
      </p:sp>
    </p:spTree>
    <p:extLst>
      <p:ext uri="{BB962C8B-B14F-4D97-AF65-F5344CB8AC3E}">
        <p14:creationId xmlns:p14="http://schemas.microsoft.com/office/powerpoint/2010/main" val="1759406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B6914B-98C3-4327-979B-870B82D67CC0}"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DB3AD64-69F3-4524-99C7-A6D10FA131D6}" type="slidenum">
              <a:rPr lang="en-US" smtClean="0"/>
              <a:t>‹#›</a:t>
            </a:fld>
            <a:endParaRPr lang="en-US"/>
          </a:p>
        </p:txBody>
      </p:sp>
    </p:spTree>
    <p:extLst>
      <p:ext uri="{BB962C8B-B14F-4D97-AF65-F5344CB8AC3E}">
        <p14:creationId xmlns:p14="http://schemas.microsoft.com/office/powerpoint/2010/main" val="2621464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B6914B-98C3-4327-979B-870B82D67CC0}"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DB3AD64-69F3-4524-99C7-A6D10FA131D6}" type="slidenum">
              <a:rPr lang="en-US" smtClean="0"/>
              <a:t>‹#›</a:t>
            </a:fld>
            <a:endParaRPr lang="en-US"/>
          </a:p>
        </p:txBody>
      </p:sp>
    </p:spTree>
    <p:extLst>
      <p:ext uri="{BB962C8B-B14F-4D97-AF65-F5344CB8AC3E}">
        <p14:creationId xmlns:p14="http://schemas.microsoft.com/office/powerpoint/2010/main" val="588793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B6914B-98C3-4327-979B-870B82D67CC0}"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DB3AD64-69F3-4524-99C7-A6D10FA131D6}"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69908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BB6914B-98C3-4327-979B-870B82D67CC0}"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DB3AD64-69F3-4524-99C7-A6D10FA131D6}" type="slidenum">
              <a:rPr lang="en-US" smtClean="0"/>
              <a:t>‹#›</a:t>
            </a:fld>
            <a:endParaRPr lang="en-US"/>
          </a:p>
        </p:txBody>
      </p:sp>
    </p:spTree>
    <p:extLst>
      <p:ext uri="{BB962C8B-B14F-4D97-AF65-F5344CB8AC3E}">
        <p14:creationId xmlns:p14="http://schemas.microsoft.com/office/powerpoint/2010/main" val="3518729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BB6914B-98C3-4327-979B-870B82D67CC0}"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DB3AD64-69F3-4524-99C7-A6D10FA131D6}"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25441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BB6914B-98C3-4327-979B-870B82D67CC0}"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DB3AD64-69F3-4524-99C7-A6D10FA131D6}" type="slidenum">
              <a:rPr lang="en-US" smtClean="0"/>
              <a:t>‹#›</a:t>
            </a:fld>
            <a:endParaRPr lang="en-US"/>
          </a:p>
        </p:txBody>
      </p:sp>
    </p:spTree>
    <p:extLst>
      <p:ext uri="{BB962C8B-B14F-4D97-AF65-F5344CB8AC3E}">
        <p14:creationId xmlns:p14="http://schemas.microsoft.com/office/powerpoint/2010/main" val="510502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B6914B-98C3-4327-979B-870B82D67CC0}"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DB3AD64-69F3-4524-99C7-A6D10FA131D6}" type="slidenum">
              <a:rPr lang="en-US" smtClean="0"/>
              <a:t>‹#›</a:t>
            </a:fld>
            <a:endParaRPr lang="en-US"/>
          </a:p>
        </p:txBody>
      </p:sp>
    </p:spTree>
    <p:extLst>
      <p:ext uri="{BB962C8B-B14F-4D97-AF65-F5344CB8AC3E}">
        <p14:creationId xmlns:p14="http://schemas.microsoft.com/office/powerpoint/2010/main" val="3296970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B6914B-98C3-4327-979B-870B82D67CC0}"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DB3AD64-69F3-4524-99C7-A6D10FA131D6}" type="slidenum">
              <a:rPr lang="en-US" smtClean="0"/>
              <a:t>‹#›</a:t>
            </a:fld>
            <a:endParaRPr lang="en-US"/>
          </a:p>
        </p:txBody>
      </p:sp>
    </p:spTree>
    <p:extLst>
      <p:ext uri="{BB962C8B-B14F-4D97-AF65-F5344CB8AC3E}">
        <p14:creationId xmlns:p14="http://schemas.microsoft.com/office/powerpoint/2010/main" val="2501909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B6914B-98C3-4327-979B-870B82D67CC0}"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DB3AD64-69F3-4524-99C7-A6D10FA131D6}" type="slidenum">
              <a:rPr lang="en-US" smtClean="0"/>
              <a:t>‹#›</a:t>
            </a:fld>
            <a:endParaRPr lang="en-US"/>
          </a:p>
        </p:txBody>
      </p:sp>
    </p:spTree>
    <p:extLst>
      <p:ext uri="{BB962C8B-B14F-4D97-AF65-F5344CB8AC3E}">
        <p14:creationId xmlns:p14="http://schemas.microsoft.com/office/powerpoint/2010/main" val="894889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B6914B-98C3-4327-979B-870B82D67CC0}"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DB3AD64-69F3-4524-99C7-A6D10FA131D6}" type="slidenum">
              <a:rPr lang="en-US" smtClean="0"/>
              <a:t>‹#›</a:t>
            </a:fld>
            <a:endParaRPr lang="en-US"/>
          </a:p>
        </p:txBody>
      </p:sp>
    </p:spTree>
    <p:extLst>
      <p:ext uri="{BB962C8B-B14F-4D97-AF65-F5344CB8AC3E}">
        <p14:creationId xmlns:p14="http://schemas.microsoft.com/office/powerpoint/2010/main" val="740542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B6914B-98C3-4327-979B-870B82D67CC0}"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DB3AD64-69F3-4524-99C7-A6D10FA131D6}" type="slidenum">
              <a:rPr lang="en-US" smtClean="0"/>
              <a:t>‹#›</a:t>
            </a:fld>
            <a:endParaRPr lang="en-US"/>
          </a:p>
        </p:txBody>
      </p:sp>
    </p:spTree>
    <p:extLst>
      <p:ext uri="{BB962C8B-B14F-4D97-AF65-F5344CB8AC3E}">
        <p14:creationId xmlns:p14="http://schemas.microsoft.com/office/powerpoint/2010/main" val="1037098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B6914B-98C3-4327-979B-870B82D67CC0}"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DB3AD64-69F3-4524-99C7-A6D10FA131D6}" type="slidenum">
              <a:rPr lang="en-US" smtClean="0"/>
              <a:t>‹#›</a:t>
            </a:fld>
            <a:endParaRPr lang="en-US"/>
          </a:p>
        </p:txBody>
      </p:sp>
    </p:spTree>
    <p:extLst>
      <p:ext uri="{BB962C8B-B14F-4D97-AF65-F5344CB8AC3E}">
        <p14:creationId xmlns:p14="http://schemas.microsoft.com/office/powerpoint/2010/main" val="4011046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B6914B-98C3-4327-979B-870B82D67CC0}"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DB3AD64-69F3-4524-99C7-A6D10FA131D6}" type="slidenum">
              <a:rPr lang="en-US" smtClean="0"/>
              <a:t>‹#›</a:t>
            </a:fld>
            <a:endParaRPr lang="en-US"/>
          </a:p>
        </p:txBody>
      </p:sp>
    </p:spTree>
    <p:extLst>
      <p:ext uri="{BB962C8B-B14F-4D97-AF65-F5344CB8AC3E}">
        <p14:creationId xmlns:p14="http://schemas.microsoft.com/office/powerpoint/2010/main" val="2159183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B6914B-98C3-4327-979B-870B82D67CC0}"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DB3AD64-69F3-4524-99C7-A6D10FA131D6}" type="slidenum">
              <a:rPr lang="en-US" smtClean="0"/>
              <a:t>‹#›</a:t>
            </a:fld>
            <a:endParaRPr lang="en-US"/>
          </a:p>
        </p:txBody>
      </p:sp>
    </p:spTree>
    <p:extLst>
      <p:ext uri="{BB962C8B-B14F-4D97-AF65-F5344CB8AC3E}">
        <p14:creationId xmlns:p14="http://schemas.microsoft.com/office/powerpoint/2010/main" val="202075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B6914B-98C3-4327-979B-870B82D67CC0}"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DB3AD64-69F3-4524-99C7-A6D10FA131D6}" type="slidenum">
              <a:rPr lang="en-US" smtClean="0"/>
              <a:t>‹#›</a:t>
            </a:fld>
            <a:endParaRPr lang="en-US"/>
          </a:p>
        </p:txBody>
      </p:sp>
    </p:spTree>
    <p:extLst>
      <p:ext uri="{BB962C8B-B14F-4D97-AF65-F5344CB8AC3E}">
        <p14:creationId xmlns:p14="http://schemas.microsoft.com/office/powerpoint/2010/main" val="636415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B6914B-98C3-4327-979B-870B82D67CC0}"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DB3AD64-69F3-4524-99C7-A6D10FA131D6}" type="slidenum">
              <a:rPr lang="en-US" smtClean="0"/>
              <a:t>‹#›</a:t>
            </a:fld>
            <a:endParaRPr lang="en-US"/>
          </a:p>
        </p:txBody>
      </p:sp>
    </p:spTree>
    <p:extLst>
      <p:ext uri="{BB962C8B-B14F-4D97-AF65-F5344CB8AC3E}">
        <p14:creationId xmlns:p14="http://schemas.microsoft.com/office/powerpoint/2010/main" val="3144917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BB6914B-98C3-4327-979B-870B82D67CC0}" type="datetimeFigureOut">
              <a:rPr lang="en-US" smtClean="0"/>
              <a:t>11/11/2016</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DB3AD64-69F3-4524-99C7-A6D10FA131D6}" type="slidenum">
              <a:rPr lang="en-US" smtClean="0"/>
              <a:t>‹#›</a:t>
            </a:fld>
            <a:endParaRPr lang="en-US"/>
          </a:p>
        </p:txBody>
      </p:sp>
    </p:spTree>
    <p:extLst>
      <p:ext uri="{BB962C8B-B14F-4D97-AF65-F5344CB8AC3E}">
        <p14:creationId xmlns:p14="http://schemas.microsoft.com/office/powerpoint/2010/main" val="92748442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doi.org/10.4300/JGME-D-09-00054.1"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nvwR74XpKU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09343" y="1262449"/>
            <a:ext cx="8915399" cy="2262781"/>
          </a:xfrm>
        </p:spPr>
        <p:txBody>
          <a:bodyPr>
            <a:normAutofit fontScale="90000"/>
          </a:bodyPr>
          <a:lstStyle/>
          <a:p>
            <a:r>
              <a:rPr lang="en-US" b="1" dirty="0"/>
              <a:t>Resilience and Wellness Training: Study Results with </a:t>
            </a:r>
            <a:r>
              <a:rPr lang="en-US" b="1" dirty="0" smtClean="0"/>
              <a:t>Pediatric Residents</a:t>
            </a:r>
            <a:endParaRPr lang="en-US" dirty="0"/>
          </a:p>
        </p:txBody>
      </p:sp>
      <p:sp>
        <p:nvSpPr>
          <p:cNvPr id="3" name="Subtitle 2"/>
          <p:cNvSpPr>
            <a:spLocks noGrp="1"/>
          </p:cNvSpPr>
          <p:nvPr>
            <p:ph type="subTitle" idx="1"/>
          </p:nvPr>
        </p:nvSpPr>
        <p:spPr>
          <a:xfrm>
            <a:off x="2603158" y="4019498"/>
            <a:ext cx="8959120" cy="1977648"/>
          </a:xfrm>
        </p:spPr>
        <p:txBody>
          <a:bodyPr>
            <a:noAutofit/>
          </a:bodyPr>
          <a:lstStyle/>
          <a:p>
            <a:r>
              <a:rPr lang="en-US" sz="2400" b="1" dirty="0" smtClean="0"/>
              <a:t>Alex Mabe, Ph.D.</a:t>
            </a:r>
          </a:p>
          <a:p>
            <a:r>
              <a:rPr lang="en-US" sz="2400" b="1" dirty="0" smtClean="0"/>
              <a:t>Michael Rollock, Ph.D. </a:t>
            </a:r>
          </a:p>
          <a:p>
            <a:r>
              <a:rPr lang="en-US" sz="2400" b="1" dirty="0" smtClean="0"/>
              <a:t>Department of Psychiatry and Health Behavior</a:t>
            </a:r>
          </a:p>
          <a:p>
            <a:r>
              <a:rPr lang="en-US" sz="2400" b="1" dirty="0" smtClean="0"/>
              <a:t>Medical College of Georgia/Augusta University</a:t>
            </a:r>
            <a:endParaRPr lang="en-US" sz="2400" b="1" dirty="0"/>
          </a:p>
        </p:txBody>
      </p:sp>
    </p:spTree>
    <p:extLst>
      <p:ext uri="{BB962C8B-B14F-4D97-AF65-F5344CB8AC3E}">
        <p14:creationId xmlns:p14="http://schemas.microsoft.com/office/powerpoint/2010/main" val="2129811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7697" y="624110"/>
            <a:ext cx="6450227" cy="1280890"/>
          </a:xfrm>
        </p:spPr>
        <p:txBody>
          <a:bodyPr/>
          <a:lstStyle/>
          <a:p>
            <a:r>
              <a:rPr lang="en-US" b="1" dirty="0" smtClean="0"/>
              <a:t>Meeting the Needs – So far</a:t>
            </a:r>
            <a:endParaRPr lang="en-US" b="1" dirty="0"/>
          </a:p>
        </p:txBody>
      </p:sp>
      <p:sp>
        <p:nvSpPr>
          <p:cNvPr id="3" name="Content Placeholder 2"/>
          <p:cNvSpPr>
            <a:spLocks noGrp="1"/>
          </p:cNvSpPr>
          <p:nvPr>
            <p:ph idx="1"/>
          </p:nvPr>
        </p:nvSpPr>
        <p:spPr>
          <a:xfrm>
            <a:off x="1911178" y="1825625"/>
            <a:ext cx="6731748" cy="3780848"/>
          </a:xfrm>
        </p:spPr>
        <p:txBody>
          <a:bodyPr>
            <a:noAutofit/>
          </a:bodyPr>
          <a:lstStyle/>
          <a:p>
            <a:r>
              <a:rPr lang="en-US" sz="2000" b="1" dirty="0" smtClean="0"/>
              <a:t>Surveys </a:t>
            </a:r>
            <a:r>
              <a:rPr lang="en-US" sz="2000" b="1" dirty="0"/>
              <a:t>of physicians </a:t>
            </a:r>
            <a:r>
              <a:rPr lang="en-US" sz="2000" b="1" dirty="0" smtClean="0"/>
              <a:t>consistently </a:t>
            </a:r>
            <a:r>
              <a:rPr lang="en-US" sz="2000" b="1" dirty="0"/>
              <a:t>indicate that they have limited </a:t>
            </a:r>
            <a:r>
              <a:rPr lang="en-US" sz="2000" b="1" dirty="0" smtClean="0"/>
              <a:t>access </a:t>
            </a:r>
            <a:r>
              <a:rPr lang="en-US" sz="2000" b="1" dirty="0"/>
              <a:t>to programs to deal with </a:t>
            </a:r>
            <a:r>
              <a:rPr lang="en-US" sz="2000" b="1" dirty="0" smtClean="0"/>
              <a:t>stress and </a:t>
            </a:r>
            <a:r>
              <a:rPr lang="en-US" sz="2000" b="1" dirty="0"/>
              <a:t>burnout </a:t>
            </a:r>
            <a:endParaRPr lang="en-US" sz="2000" b="1" dirty="0" smtClean="0"/>
          </a:p>
          <a:p>
            <a:r>
              <a:rPr lang="en-US" sz="2000" b="1" dirty="0" smtClean="0"/>
              <a:t>Physicians experience  </a:t>
            </a:r>
            <a:r>
              <a:rPr lang="en-US" sz="2000" b="1" dirty="0"/>
              <a:t>hesitancy to participate in the traditional offerings of more problem-focused </a:t>
            </a:r>
            <a:r>
              <a:rPr lang="en-US" sz="2000" b="1" dirty="0" smtClean="0"/>
              <a:t>interventions</a:t>
            </a:r>
          </a:p>
          <a:p>
            <a:r>
              <a:rPr lang="en-US" sz="2000" b="1" dirty="0" smtClean="0"/>
              <a:t>High </a:t>
            </a:r>
            <a:r>
              <a:rPr lang="en-US" sz="2000" b="1" dirty="0"/>
              <a:t>dropout rates have been reported in stress management programs for </a:t>
            </a:r>
            <a:r>
              <a:rPr lang="en-US" sz="2000" b="1" dirty="0" smtClean="0"/>
              <a:t>physicians</a:t>
            </a:r>
          </a:p>
          <a:p>
            <a:r>
              <a:rPr lang="en-US" sz="2000" b="1" dirty="0" smtClean="0"/>
              <a:t>Stress </a:t>
            </a:r>
            <a:r>
              <a:rPr lang="en-US" sz="2000" b="1" dirty="0"/>
              <a:t>management interventions for physicians </a:t>
            </a:r>
            <a:r>
              <a:rPr lang="en-US" sz="2000" b="1" dirty="0" smtClean="0"/>
              <a:t>may not be effective beyond the intervention period</a:t>
            </a:r>
            <a:endParaRPr lang="en-US" sz="2000" b="1" dirty="0"/>
          </a:p>
        </p:txBody>
      </p:sp>
      <p:sp>
        <p:nvSpPr>
          <p:cNvPr id="5" name="TextBox 4"/>
          <p:cNvSpPr txBox="1"/>
          <p:nvPr/>
        </p:nvSpPr>
        <p:spPr>
          <a:xfrm>
            <a:off x="5807675" y="5977176"/>
            <a:ext cx="6200347" cy="646331"/>
          </a:xfrm>
          <a:prstGeom prst="rect">
            <a:avLst/>
          </a:prstGeom>
          <a:noFill/>
        </p:spPr>
        <p:txBody>
          <a:bodyPr wrap="square" rtlCol="0">
            <a:spAutoFit/>
          </a:bodyPr>
          <a:lstStyle/>
          <a:p>
            <a:r>
              <a:rPr lang="en-US" dirty="0"/>
              <a:t>Awa, </a:t>
            </a:r>
            <a:r>
              <a:rPr lang="en-US" dirty="0" err="1"/>
              <a:t>Plaumann</a:t>
            </a:r>
            <a:r>
              <a:rPr lang="en-US" dirty="0"/>
              <a:t>, &amp; Walter, 2010</a:t>
            </a:r>
            <a:r>
              <a:rPr lang="en-US" dirty="0" smtClean="0"/>
              <a:t>  ;</a:t>
            </a:r>
            <a:r>
              <a:rPr lang="en-US" dirty="0" err="1" smtClean="0"/>
              <a:t>Ey</a:t>
            </a:r>
            <a:r>
              <a:rPr lang="en-US" dirty="0"/>
              <a:t>, </a:t>
            </a:r>
            <a:r>
              <a:rPr lang="en-US" dirty="0" err="1"/>
              <a:t>Moffit</a:t>
            </a:r>
            <a:r>
              <a:rPr lang="en-US" dirty="0"/>
              <a:t>, </a:t>
            </a:r>
            <a:r>
              <a:rPr lang="en-US" dirty="0" smtClean="0"/>
              <a:t>Kinzie</a:t>
            </a:r>
            <a:r>
              <a:rPr lang="en-US" dirty="0"/>
              <a:t>, Choi, &amp; Girard, </a:t>
            </a:r>
            <a:r>
              <a:rPr lang="en-US" dirty="0" smtClean="0"/>
              <a:t>2013;   </a:t>
            </a:r>
            <a:r>
              <a:rPr lang="en-US" dirty="0"/>
              <a:t>Van </a:t>
            </a:r>
            <a:r>
              <a:rPr lang="en-US" dirty="0" err="1"/>
              <a:t>Wyk</a:t>
            </a:r>
            <a:r>
              <a:rPr lang="en-US" dirty="0"/>
              <a:t> </a:t>
            </a:r>
            <a:r>
              <a:rPr lang="en-US" dirty="0" smtClean="0"/>
              <a:t>&amp; </a:t>
            </a:r>
            <a:r>
              <a:rPr lang="en-US" dirty="0"/>
              <a:t>Pillay-Van </a:t>
            </a:r>
            <a:r>
              <a:rPr lang="en-US" dirty="0" smtClean="0"/>
              <a:t>Wyk,2010</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2926" y="182851"/>
            <a:ext cx="3015673" cy="3015673"/>
          </a:xfrm>
          <a:prstGeom prst="rect">
            <a:avLst/>
          </a:prstGeom>
        </p:spPr>
      </p:pic>
    </p:spTree>
    <p:extLst>
      <p:ext uri="{BB962C8B-B14F-4D97-AF65-F5344CB8AC3E}">
        <p14:creationId xmlns:p14="http://schemas.microsoft.com/office/powerpoint/2010/main" val="2235179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1708" y="365125"/>
            <a:ext cx="7135965" cy="1325563"/>
          </a:xfrm>
        </p:spPr>
        <p:txBody>
          <a:bodyPr>
            <a:normAutofit/>
          </a:bodyPr>
          <a:lstStyle/>
          <a:p>
            <a:r>
              <a:rPr lang="en-US" b="1" dirty="0" smtClean="0"/>
              <a:t>Resilience Strategies of Experienced Physicians</a:t>
            </a:r>
            <a:endParaRPr lang="en-US" b="1" dirty="0"/>
          </a:p>
        </p:txBody>
      </p:sp>
      <p:sp>
        <p:nvSpPr>
          <p:cNvPr id="3" name="Content Placeholder 2"/>
          <p:cNvSpPr>
            <a:spLocks noGrp="1"/>
          </p:cNvSpPr>
          <p:nvPr>
            <p:ph idx="1"/>
          </p:nvPr>
        </p:nvSpPr>
        <p:spPr>
          <a:xfrm>
            <a:off x="2545492" y="1879311"/>
            <a:ext cx="6805451" cy="4351338"/>
          </a:xfrm>
        </p:spPr>
        <p:txBody>
          <a:bodyPr>
            <a:normAutofit/>
          </a:bodyPr>
          <a:lstStyle/>
          <a:p>
            <a:r>
              <a:rPr lang="en-US" b="1" dirty="0" smtClean="0"/>
              <a:t>Found job-related sources of gratification</a:t>
            </a:r>
          </a:p>
          <a:p>
            <a:r>
              <a:rPr lang="en-US" b="1" dirty="0" smtClean="0"/>
              <a:t>Leisure time activities to reduce stress</a:t>
            </a:r>
          </a:p>
          <a:p>
            <a:r>
              <a:rPr lang="en-US" b="1" dirty="0" smtClean="0"/>
              <a:t>Cultivation of relationships with colleagues, family, friends</a:t>
            </a:r>
          </a:p>
          <a:p>
            <a:r>
              <a:rPr lang="en-US" b="1" dirty="0" smtClean="0"/>
              <a:t>Defining boundaries and limiting work hours</a:t>
            </a:r>
          </a:p>
          <a:p>
            <a:r>
              <a:rPr lang="en-US" b="1" dirty="0" smtClean="0"/>
              <a:t>Proactive engagement with the limits of skills, complications, and treatment errors</a:t>
            </a:r>
          </a:p>
          <a:p>
            <a:r>
              <a:rPr lang="en-US" b="1" dirty="0" smtClean="0"/>
              <a:t>Cultivating professionalism</a:t>
            </a:r>
          </a:p>
          <a:p>
            <a:r>
              <a:rPr lang="en-US" b="1" dirty="0" smtClean="0"/>
              <a:t>Self-Organization</a:t>
            </a:r>
          </a:p>
          <a:p>
            <a:r>
              <a:rPr lang="en-US" b="1" dirty="0" smtClean="0"/>
              <a:t>Personal Reflection and useful attitudes</a:t>
            </a:r>
          </a:p>
          <a:p>
            <a:r>
              <a:rPr lang="en-US" b="1" dirty="0" smtClean="0"/>
              <a:t>Spiritual practices</a:t>
            </a:r>
            <a:endParaRPr lang="en-US" b="1" dirty="0"/>
          </a:p>
        </p:txBody>
      </p:sp>
      <p:sp>
        <p:nvSpPr>
          <p:cNvPr id="4" name="TextBox 3"/>
          <p:cNvSpPr txBox="1"/>
          <p:nvPr/>
        </p:nvSpPr>
        <p:spPr>
          <a:xfrm>
            <a:off x="8369643" y="6419273"/>
            <a:ext cx="3342066" cy="369332"/>
          </a:xfrm>
          <a:prstGeom prst="rect">
            <a:avLst/>
          </a:prstGeom>
          <a:noFill/>
        </p:spPr>
        <p:txBody>
          <a:bodyPr wrap="square" rtlCol="0">
            <a:spAutoFit/>
          </a:bodyPr>
          <a:lstStyle/>
          <a:p>
            <a:r>
              <a:rPr lang="en-US" dirty="0" err="1" smtClean="0"/>
              <a:t>Zwack</a:t>
            </a:r>
            <a:r>
              <a:rPr lang="en-US" dirty="0" smtClean="0"/>
              <a:t> &amp; Schweitzer, 2013</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1919" y="551935"/>
            <a:ext cx="3029854" cy="3233351"/>
          </a:xfrm>
          <a:prstGeom prst="rect">
            <a:avLst/>
          </a:prstGeom>
        </p:spPr>
      </p:pic>
    </p:spTree>
    <p:extLst>
      <p:ext uri="{BB962C8B-B14F-4D97-AF65-F5344CB8AC3E}">
        <p14:creationId xmlns:p14="http://schemas.microsoft.com/office/powerpoint/2010/main" val="1675697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Review of Wellness Programs for Residents</a:t>
            </a:r>
            <a:endParaRPr lang="en-US" b="1" dirty="0"/>
          </a:p>
        </p:txBody>
      </p:sp>
      <p:sp>
        <p:nvSpPr>
          <p:cNvPr id="5" name="Content Placeholder 4"/>
          <p:cNvSpPr>
            <a:spLocks noGrp="1"/>
          </p:cNvSpPr>
          <p:nvPr>
            <p:ph idx="1"/>
          </p:nvPr>
        </p:nvSpPr>
        <p:spPr/>
        <p:txBody>
          <a:bodyPr>
            <a:normAutofit/>
          </a:bodyPr>
          <a:lstStyle/>
          <a:p>
            <a:r>
              <a:rPr lang="en-US" b="1" dirty="0" smtClean="0"/>
              <a:t>Programs </a:t>
            </a:r>
            <a:r>
              <a:rPr lang="en-US" b="1" dirty="0"/>
              <a:t>to combat </a:t>
            </a:r>
            <a:r>
              <a:rPr lang="en-US" b="1" dirty="0" smtClean="0"/>
              <a:t>resident burnout exist but few published </a:t>
            </a:r>
            <a:r>
              <a:rPr lang="en-US" b="1" dirty="0"/>
              <a:t>trials of residency-based </a:t>
            </a:r>
            <a:r>
              <a:rPr lang="en-US" b="1" dirty="0" smtClean="0"/>
              <a:t>wellness/resilience curricula</a:t>
            </a:r>
          </a:p>
          <a:p>
            <a:endParaRPr lang="en-US" b="1" dirty="0" smtClean="0"/>
          </a:p>
          <a:p>
            <a:r>
              <a:rPr lang="en-US" b="1" dirty="0" smtClean="0"/>
              <a:t>Focus of research has been on stress reduction in practicing physicians</a:t>
            </a:r>
          </a:p>
          <a:p>
            <a:pPr lvl="1"/>
            <a:r>
              <a:rPr lang="en-US" b="1" dirty="0" smtClean="0"/>
              <a:t>mindfulness-based </a:t>
            </a:r>
            <a:r>
              <a:rPr lang="en-US" b="1" dirty="0"/>
              <a:t>or </a:t>
            </a:r>
            <a:r>
              <a:rPr lang="en-US" b="1" dirty="0" smtClean="0"/>
              <a:t>cognitive-behavioral</a:t>
            </a:r>
          </a:p>
          <a:p>
            <a:pPr lvl="1"/>
            <a:endParaRPr lang="en-US" b="1" dirty="0" smtClean="0"/>
          </a:p>
          <a:p>
            <a:r>
              <a:rPr lang="en-US" b="1" dirty="0" smtClean="0"/>
              <a:t>Components </a:t>
            </a:r>
            <a:r>
              <a:rPr lang="en-US" b="1" dirty="0"/>
              <a:t>or curricular model for an effective </a:t>
            </a:r>
            <a:r>
              <a:rPr lang="en-US" b="1" dirty="0" smtClean="0"/>
              <a:t>medical residency Wellness &amp; Resilience </a:t>
            </a:r>
            <a:r>
              <a:rPr lang="en-US" b="1" dirty="0"/>
              <a:t>curriculum </a:t>
            </a:r>
            <a:r>
              <a:rPr lang="en-US" b="1" dirty="0" smtClean="0"/>
              <a:t>still in very early stages of exploration </a:t>
            </a:r>
            <a:endParaRPr lang="en-US" b="1" dirty="0"/>
          </a:p>
          <a:p>
            <a:endParaRPr lang="en-US" dirty="0"/>
          </a:p>
        </p:txBody>
      </p:sp>
      <p:sp>
        <p:nvSpPr>
          <p:cNvPr id="4" name="TextBox 3"/>
          <p:cNvSpPr txBox="1"/>
          <p:nvPr/>
        </p:nvSpPr>
        <p:spPr>
          <a:xfrm>
            <a:off x="1400432" y="6289964"/>
            <a:ext cx="10412878" cy="369332"/>
          </a:xfrm>
          <a:prstGeom prst="rect">
            <a:avLst/>
          </a:prstGeom>
          <a:noFill/>
        </p:spPr>
        <p:txBody>
          <a:bodyPr wrap="square" rtlCol="0">
            <a:spAutoFit/>
          </a:bodyPr>
          <a:lstStyle/>
          <a:p>
            <a:r>
              <a:rPr lang="en-US" dirty="0" smtClean="0"/>
              <a:t>Irving, </a:t>
            </a:r>
            <a:r>
              <a:rPr lang="en-US" dirty="0" err="1" smtClean="0"/>
              <a:t>Dobkin</a:t>
            </a:r>
            <a:r>
              <a:rPr lang="en-US" dirty="0" smtClean="0"/>
              <a:t>, &amp; Park, 2009; Place &amp; Talen, 2013; </a:t>
            </a:r>
            <a:r>
              <a:rPr lang="en-US" dirty="0" err="1" smtClean="0"/>
              <a:t>Runyan</a:t>
            </a:r>
            <a:r>
              <a:rPr lang="en-US" dirty="0" smtClean="0"/>
              <a:t>, </a:t>
            </a:r>
            <a:r>
              <a:rPr lang="en-US" dirty="0" err="1" smtClean="0"/>
              <a:t>Savageau</a:t>
            </a:r>
            <a:r>
              <a:rPr lang="en-US" dirty="0" smtClean="0"/>
              <a:t>, Potts, &amp; </a:t>
            </a:r>
            <a:r>
              <a:rPr lang="en-US" dirty="0" err="1" smtClean="0"/>
              <a:t>Weinreb</a:t>
            </a:r>
            <a:r>
              <a:rPr lang="en-US" dirty="0" smtClean="0"/>
              <a:t>, 2016</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640" y="1"/>
            <a:ext cx="1833359" cy="1966822"/>
          </a:xfrm>
          <a:prstGeom prst="rect">
            <a:avLst/>
          </a:prstGeom>
        </p:spPr>
      </p:pic>
    </p:spTree>
    <p:extLst>
      <p:ext uri="{BB962C8B-B14F-4D97-AF65-F5344CB8AC3E}">
        <p14:creationId xmlns:p14="http://schemas.microsoft.com/office/powerpoint/2010/main" val="104251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Review of Wellness Programs for Residents</a:t>
            </a:r>
            <a:endParaRPr lang="en-US" dirty="0"/>
          </a:p>
        </p:txBody>
      </p:sp>
      <p:sp>
        <p:nvSpPr>
          <p:cNvPr id="3" name="Content Placeholder 2"/>
          <p:cNvSpPr>
            <a:spLocks noGrp="1"/>
          </p:cNvSpPr>
          <p:nvPr>
            <p:ph idx="1"/>
          </p:nvPr>
        </p:nvSpPr>
        <p:spPr/>
        <p:txBody>
          <a:bodyPr>
            <a:normAutofit/>
          </a:bodyPr>
          <a:lstStyle/>
          <a:p>
            <a:r>
              <a:rPr lang="en-US" b="1" dirty="0" smtClean="0"/>
              <a:t>AMA created online module called, </a:t>
            </a:r>
            <a:r>
              <a:rPr lang="en-US" b="1" dirty="0"/>
              <a:t>“Physician wellness: preventing resident and fellow </a:t>
            </a:r>
            <a:r>
              <a:rPr lang="en-US" b="1" dirty="0" smtClean="0"/>
              <a:t>burnout”</a:t>
            </a:r>
          </a:p>
          <a:p>
            <a:r>
              <a:rPr lang="en-US" b="1" dirty="0" smtClean="0"/>
              <a:t>Based </a:t>
            </a:r>
            <a:r>
              <a:rPr lang="en-US" b="1" dirty="0"/>
              <a:t>on lessons learned by successful residency wellness programs</a:t>
            </a:r>
            <a:r>
              <a:rPr lang="en-US" b="1" dirty="0" smtClean="0"/>
              <a:t>.</a:t>
            </a:r>
          </a:p>
          <a:p>
            <a:pPr marL="0" indent="0">
              <a:buNone/>
            </a:pPr>
            <a:r>
              <a:rPr lang="en-US" b="1" i="1" dirty="0" smtClean="0"/>
              <a:t>Focus on 5 areas:</a:t>
            </a:r>
          </a:p>
          <a:p>
            <a:r>
              <a:rPr lang="en-US" b="1" dirty="0" smtClean="0"/>
              <a:t>Nutrition</a:t>
            </a:r>
            <a:endParaRPr lang="en-US" b="1" dirty="0"/>
          </a:p>
          <a:p>
            <a:r>
              <a:rPr lang="en-US" b="1" dirty="0"/>
              <a:t>Emotional Health</a:t>
            </a:r>
          </a:p>
          <a:p>
            <a:r>
              <a:rPr lang="en-US" b="1" dirty="0"/>
              <a:t>Preventive Care</a:t>
            </a:r>
          </a:p>
          <a:p>
            <a:r>
              <a:rPr lang="en-US" b="1" dirty="0"/>
              <a:t>Financial Health</a:t>
            </a:r>
          </a:p>
          <a:p>
            <a:r>
              <a:rPr lang="en-US" b="1" dirty="0"/>
              <a:t>Mindset &amp; behavior</a:t>
            </a:r>
          </a:p>
        </p:txBody>
      </p:sp>
      <p:sp>
        <p:nvSpPr>
          <p:cNvPr id="4" name="TextBox 3"/>
          <p:cNvSpPr txBox="1"/>
          <p:nvPr/>
        </p:nvSpPr>
        <p:spPr>
          <a:xfrm>
            <a:off x="5099222" y="6289964"/>
            <a:ext cx="6714088" cy="369332"/>
          </a:xfrm>
          <a:prstGeom prst="rect">
            <a:avLst/>
          </a:prstGeom>
          <a:noFill/>
        </p:spPr>
        <p:txBody>
          <a:bodyPr wrap="square" rtlCol="0">
            <a:spAutoFit/>
          </a:bodyPr>
          <a:lstStyle/>
          <a:p>
            <a:r>
              <a:rPr lang="en-US" dirty="0"/>
              <a:t>https://www.stepsforward.org/modules/physician-wellness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640" y="1"/>
            <a:ext cx="1833359" cy="1966822"/>
          </a:xfrm>
          <a:prstGeom prst="rect">
            <a:avLst/>
          </a:prstGeom>
        </p:spPr>
      </p:pic>
    </p:spTree>
    <p:extLst>
      <p:ext uri="{BB962C8B-B14F-4D97-AF65-F5344CB8AC3E}">
        <p14:creationId xmlns:p14="http://schemas.microsoft.com/office/powerpoint/2010/main" val="406907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Review of Wellness Programs for Residents</a:t>
            </a:r>
            <a:endParaRPr lang="en-US" dirty="0"/>
          </a:p>
        </p:txBody>
      </p:sp>
      <p:sp>
        <p:nvSpPr>
          <p:cNvPr id="3" name="Content Placeholder 2"/>
          <p:cNvSpPr>
            <a:spLocks noGrp="1"/>
          </p:cNvSpPr>
          <p:nvPr>
            <p:ph idx="1"/>
          </p:nvPr>
        </p:nvSpPr>
        <p:spPr/>
        <p:txBody>
          <a:bodyPr>
            <a:normAutofit/>
          </a:bodyPr>
          <a:lstStyle/>
          <a:p>
            <a:r>
              <a:rPr lang="en-US" b="1" dirty="0" smtClean="0"/>
              <a:t>Recent study conducted at Family Residency program suggested a different set of components for a successful residency wellness program.</a:t>
            </a:r>
          </a:p>
          <a:p>
            <a:pPr marL="0" indent="0">
              <a:buNone/>
            </a:pPr>
            <a:r>
              <a:rPr lang="en-US" b="1" i="1" dirty="0" smtClean="0"/>
              <a:t>Focuses on 4 areas:</a:t>
            </a:r>
          </a:p>
          <a:p>
            <a:r>
              <a:rPr lang="en-US" b="1" dirty="0" smtClean="0"/>
              <a:t>Concrete resources</a:t>
            </a:r>
          </a:p>
          <a:p>
            <a:r>
              <a:rPr lang="en-US" b="1" dirty="0" smtClean="0"/>
              <a:t>Positive conversations</a:t>
            </a:r>
          </a:p>
          <a:p>
            <a:r>
              <a:rPr lang="en-US" b="1" dirty="0" smtClean="0"/>
              <a:t>Curriculum</a:t>
            </a:r>
          </a:p>
          <a:p>
            <a:r>
              <a:rPr lang="en-US" b="1" dirty="0" smtClean="0"/>
              <a:t>Control</a:t>
            </a:r>
            <a:endParaRPr lang="en-US"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640" y="1"/>
            <a:ext cx="1833359" cy="1966822"/>
          </a:xfrm>
          <a:prstGeom prst="rect">
            <a:avLst/>
          </a:prstGeom>
        </p:spPr>
      </p:pic>
      <p:sp>
        <p:nvSpPr>
          <p:cNvPr id="6" name="TextBox 5"/>
          <p:cNvSpPr txBox="1"/>
          <p:nvPr/>
        </p:nvSpPr>
        <p:spPr>
          <a:xfrm>
            <a:off x="9402792" y="6289964"/>
            <a:ext cx="2410518" cy="369332"/>
          </a:xfrm>
          <a:prstGeom prst="rect">
            <a:avLst/>
          </a:prstGeom>
          <a:noFill/>
        </p:spPr>
        <p:txBody>
          <a:bodyPr wrap="square" rtlCol="0">
            <a:spAutoFit/>
          </a:bodyPr>
          <a:lstStyle/>
          <a:p>
            <a:r>
              <a:rPr lang="en-US" dirty="0" smtClean="0"/>
              <a:t>Place &amp; Talen, 2013</a:t>
            </a:r>
            <a:endParaRPr lang="en-US" dirty="0"/>
          </a:p>
        </p:txBody>
      </p:sp>
    </p:spTree>
    <p:extLst>
      <p:ext uri="{BB962C8B-B14F-4D97-AF65-F5344CB8AC3E}">
        <p14:creationId xmlns:p14="http://schemas.microsoft.com/office/powerpoint/2010/main" val="249197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714" y="188202"/>
            <a:ext cx="8911687" cy="1280890"/>
          </a:xfrm>
        </p:spPr>
        <p:txBody>
          <a:bodyPr/>
          <a:lstStyle/>
          <a:p>
            <a:r>
              <a:rPr lang="en-US" b="1" dirty="0"/>
              <a:t>Review of Wellness Programs for Residents</a:t>
            </a:r>
            <a:endParaRPr lang="en-US" dirty="0"/>
          </a:p>
        </p:txBody>
      </p:sp>
      <p:sp>
        <p:nvSpPr>
          <p:cNvPr id="3" name="Content Placeholder 2"/>
          <p:cNvSpPr>
            <a:spLocks noGrp="1"/>
          </p:cNvSpPr>
          <p:nvPr>
            <p:ph idx="1"/>
          </p:nvPr>
        </p:nvSpPr>
        <p:spPr>
          <a:xfrm>
            <a:off x="838200" y="1531076"/>
            <a:ext cx="10515600" cy="4758888"/>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r>
              <a:rPr lang="en-US" sz="2600" dirty="0" smtClean="0"/>
              <a:t>   *</a:t>
            </a:r>
            <a:r>
              <a:rPr lang="en-US" sz="2600" b="1" dirty="0" smtClean="0"/>
              <a:t>Students often resist </a:t>
            </a:r>
            <a:r>
              <a:rPr lang="en-US" sz="2600" b="1" dirty="0"/>
              <a:t>wellness programs because of the </a:t>
            </a:r>
            <a:r>
              <a:rPr lang="en-US" sz="2600" b="1" dirty="0" smtClean="0"/>
              <a:t>         </a:t>
            </a:r>
          </a:p>
          <a:p>
            <a:pPr marL="0" indent="0">
              <a:buNone/>
            </a:pPr>
            <a:r>
              <a:rPr lang="en-US" sz="2600" b="1" dirty="0"/>
              <a:t> </a:t>
            </a:r>
            <a:r>
              <a:rPr lang="en-US" sz="2600" b="1" dirty="0" smtClean="0"/>
              <a:t>        potential stigma </a:t>
            </a:r>
            <a:r>
              <a:rPr lang="en-US" sz="2600" b="1" dirty="0"/>
              <a:t>associated with self-care techniques.</a:t>
            </a:r>
          </a:p>
          <a:p>
            <a:pPr marL="0" indent="0">
              <a:buNone/>
            </a:pP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1532" y="0"/>
            <a:ext cx="2090468" cy="1407107"/>
          </a:xfrm>
          <a:prstGeom prst="rect">
            <a:avLst/>
          </a:prstGeom>
        </p:spPr>
      </p:pic>
      <p:sp>
        <p:nvSpPr>
          <p:cNvPr id="6" name="TextBox 5"/>
          <p:cNvSpPr txBox="1"/>
          <p:nvPr/>
        </p:nvSpPr>
        <p:spPr>
          <a:xfrm>
            <a:off x="3921211" y="6289964"/>
            <a:ext cx="7892099" cy="369332"/>
          </a:xfrm>
          <a:prstGeom prst="rect">
            <a:avLst/>
          </a:prstGeom>
          <a:noFill/>
        </p:spPr>
        <p:txBody>
          <a:bodyPr wrap="square" rtlCol="0">
            <a:spAutoFit/>
          </a:bodyPr>
          <a:lstStyle/>
          <a:p>
            <a:r>
              <a:rPr lang="en-US" dirty="0" err="1" smtClean="0"/>
              <a:t>IsHak</a:t>
            </a:r>
            <a:r>
              <a:rPr lang="en-US" dirty="0" smtClean="0"/>
              <a:t>, </a:t>
            </a:r>
            <a:r>
              <a:rPr lang="en-US" dirty="0" err="1" smtClean="0"/>
              <a:t>Lederer</a:t>
            </a:r>
            <a:r>
              <a:rPr lang="en-US" dirty="0" smtClean="0"/>
              <a:t>, </a:t>
            </a:r>
            <a:r>
              <a:rPr lang="en-US" dirty="0" err="1" smtClean="0"/>
              <a:t>Mandili</a:t>
            </a:r>
            <a:r>
              <a:rPr lang="en-US" dirty="0" smtClean="0"/>
              <a:t>, </a:t>
            </a:r>
            <a:r>
              <a:rPr lang="en-US" dirty="0" err="1" smtClean="0"/>
              <a:t>Nikravesh</a:t>
            </a:r>
            <a:r>
              <a:rPr lang="en-US" dirty="0" smtClean="0"/>
              <a:t>, Seligman, Vasa, &amp; Bernstein, 2009</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805353884"/>
              </p:ext>
            </p:extLst>
          </p:nvPr>
        </p:nvGraphicFramePr>
        <p:xfrm>
          <a:off x="1719714" y="1298404"/>
          <a:ext cx="8701774" cy="3867240"/>
        </p:xfrm>
        <a:graphic>
          <a:graphicData uri="http://schemas.openxmlformats.org/drawingml/2006/table">
            <a:tbl>
              <a:tblPr firstRow="1" bandRow="1">
                <a:tableStyleId>{5C22544A-7EE6-4342-B048-85BDC9FD1C3A}</a:tableStyleId>
              </a:tblPr>
              <a:tblGrid>
                <a:gridCol w="4350887"/>
                <a:gridCol w="4350887"/>
              </a:tblGrid>
              <a:tr h="385460">
                <a:tc>
                  <a:txBody>
                    <a:bodyPr/>
                    <a:lstStyle/>
                    <a:p>
                      <a:r>
                        <a:rPr lang="en-US" dirty="0" smtClean="0"/>
                        <a:t>Workplace-driven Interventions</a:t>
                      </a:r>
                      <a:endParaRPr lang="en-US" dirty="0"/>
                    </a:p>
                  </a:txBody>
                  <a:tcPr/>
                </a:tc>
                <a:tc>
                  <a:txBody>
                    <a:bodyPr/>
                    <a:lstStyle/>
                    <a:p>
                      <a:r>
                        <a:rPr lang="en-US" dirty="0" smtClean="0"/>
                        <a:t>Individual-driven Interventions</a:t>
                      </a:r>
                      <a:endParaRPr lang="en-US" dirty="0"/>
                    </a:p>
                  </a:txBody>
                  <a:tcPr/>
                </a:tc>
              </a:tr>
              <a:tr h="385460">
                <a:tc>
                  <a:txBody>
                    <a:bodyPr/>
                    <a:lstStyle/>
                    <a:p>
                      <a:r>
                        <a:rPr lang="en-US" dirty="0" smtClean="0"/>
                        <a:t>Education about burnout</a:t>
                      </a:r>
                      <a:endParaRPr lang="en-US" dirty="0"/>
                    </a:p>
                  </a:txBody>
                  <a:tcPr/>
                </a:tc>
                <a:tc>
                  <a:txBody>
                    <a:bodyPr/>
                    <a:lstStyle/>
                    <a:p>
                      <a:r>
                        <a:rPr lang="en-US" dirty="0" smtClean="0"/>
                        <a:t>Interpersonal professional relations</a:t>
                      </a:r>
                      <a:endParaRPr lang="en-US" dirty="0"/>
                    </a:p>
                  </a:txBody>
                  <a:tcPr/>
                </a:tc>
              </a:tr>
              <a:tr h="6195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Workload modifications</a:t>
                      </a:r>
                      <a:endParaRPr lang="en-US" dirty="0"/>
                    </a:p>
                  </a:txBody>
                  <a:tcPr/>
                </a:tc>
                <a:tc>
                  <a:txBody>
                    <a:bodyPr/>
                    <a:lstStyle/>
                    <a:p>
                      <a:r>
                        <a:rPr lang="en-US" dirty="0" smtClean="0"/>
                        <a:t>Meditation (e.g., mindfulness practice)</a:t>
                      </a:r>
                      <a:endParaRPr lang="en-US" dirty="0"/>
                    </a:p>
                  </a:txBody>
                  <a:tcPr/>
                </a:tc>
              </a:tr>
              <a:tr h="3854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Increasing the diversity of work duties</a:t>
                      </a:r>
                      <a:endParaRPr lang="en-US" dirty="0"/>
                    </a:p>
                  </a:txBody>
                  <a:tcPr/>
                </a:tc>
                <a:tc>
                  <a:txBody>
                    <a:bodyPr/>
                    <a:lstStyle/>
                    <a:p>
                      <a:r>
                        <a:rPr lang="en-US" dirty="0" smtClean="0"/>
                        <a:t>Counseling</a:t>
                      </a:r>
                      <a:endParaRPr lang="en-US" dirty="0"/>
                    </a:p>
                  </a:txBody>
                  <a:tcPr/>
                </a:tc>
              </a:tr>
              <a:tr h="3854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Stress management training </a:t>
                      </a:r>
                      <a:endParaRPr lang="en-US" dirty="0"/>
                    </a:p>
                  </a:txBody>
                  <a:tcPr/>
                </a:tc>
                <a:tc>
                  <a:txBody>
                    <a:bodyPr/>
                    <a:lstStyle/>
                    <a:p>
                      <a:r>
                        <a:rPr lang="en-US" dirty="0" smtClean="0"/>
                        <a:t>Physical fitness</a:t>
                      </a:r>
                      <a:r>
                        <a:rPr lang="en-US" baseline="0" dirty="0" smtClean="0"/>
                        <a:t> (e.g., yoga)</a:t>
                      </a:r>
                      <a:endParaRPr lang="en-US" dirty="0"/>
                    </a:p>
                  </a:txBody>
                  <a:tcPr/>
                </a:tc>
              </a:tr>
              <a:tr h="3854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Mentoring</a:t>
                      </a:r>
                      <a:endParaRPr lang="en-US" dirty="0"/>
                    </a:p>
                  </a:txBody>
                  <a:tcPr/>
                </a:tc>
                <a:tc>
                  <a:txBody>
                    <a:bodyPr/>
                    <a:lstStyle/>
                    <a:p>
                      <a:r>
                        <a:rPr lang="en-US" dirty="0" smtClean="0"/>
                        <a:t>Nutrition</a:t>
                      </a:r>
                      <a:endParaRPr lang="en-US" dirty="0"/>
                    </a:p>
                  </a:txBody>
                  <a:tcPr/>
                </a:tc>
              </a:tr>
              <a:tr h="3854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Emotional intelligence training</a:t>
                      </a:r>
                      <a:endParaRPr lang="en-US" dirty="0"/>
                    </a:p>
                  </a:txBody>
                  <a:tcPr/>
                </a:tc>
                <a:tc>
                  <a:txBody>
                    <a:bodyPr/>
                    <a:lstStyle/>
                    <a:p>
                      <a:r>
                        <a:rPr lang="en-US" dirty="0" smtClean="0"/>
                        <a:t>Peer Support</a:t>
                      </a:r>
                      <a:endParaRPr lang="en-US" dirty="0"/>
                    </a:p>
                  </a:txBody>
                  <a:tcPr/>
                </a:tc>
              </a:tr>
              <a:tr h="8850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Wellness workshops</a:t>
                      </a:r>
                    </a:p>
                  </a:txBody>
                  <a:tcPr/>
                </a:tc>
                <a:tc>
                  <a:txBody>
                    <a:bodyPr/>
                    <a:lstStyle/>
                    <a:p>
                      <a:r>
                        <a:rPr lang="en-US" dirty="0" smtClean="0"/>
                        <a:t>Other (reflective writing, spiritual activities, scheduled daily rest, music, massage, time in nature)</a:t>
                      </a:r>
                      <a:endParaRPr lang="en-US" dirty="0"/>
                    </a:p>
                  </a:txBody>
                  <a:tcPr/>
                </a:tc>
              </a:tr>
            </a:tbl>
          </a:graphicData>
        </a:graphic>
      </p:graphicFrame>
    </p:spTree>
    <p:extLst>
      <p:ext uri="{BB962C8B-B14F-4D97-AF65-F5344CB8AC3E}">
        <p14:creationId xmlns:p14="http://schemas.microsoft.com/office/powerpoint/2010/main" val="1170764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Review of Wellness Programs for Residents</a:t>
            </a:r>
            <a:endParaRPr lang="en-US" b="1" dirty="0"/>
          </a:p>
        </p:txBody>
      </p:sp>
      <p:sp>
        <p:nvSpPr>
          <p:cNvPr id="5" name="Content Placeholder 4"/>
          <p:cNvSpPr>
            <a:spLocks noGrp="1"/>
          </p:cNvSpPr>
          <p:nvPr>
            <p:ph idx="1"/>
          </p:nvPr>
        </p:nvSpPr>
        <p:spPr/>
        <p:txBody>
          <a:bodyPr>
            <a:normAutofit/>
          </a:bodyPr>
          <a:lstStyle/>
          <a:p>
            <a:r>
              <a:rPr lang="en-US" b="1" dirty="0" smtClean="0"/>
              <a:t>Existing lit predominantly defines physician and resident wellness </a:t>
            </a:r>
            <a:r>
              <a:rPr lang="en-US" b="1" dirty="0"/>
              <a:t>as a </a:t>
            </a:r>
            <a:r>
              <a:rPr lang="en-US" b="1" i="1" dirty="0"/>
              <a:t>lack of </a:t>
            </a:r>
            <a:r>
              <a:rPr lang="en-US" b="1" i="1" dirty="0" smtClean="0"/>
              <a:t>burnout</a:t>
            </a:r>
          </a:p>
          <a:p>
            <a:r>
              <a:rPr lang="en-US" b="1" dirty="0" smtClean="0"/>
              <a:t>Minority of studies examine causes &amp; effects of positive wellness indicators (e.g., high perceived quality of life)</a:t>
            </a:r>
          </a:p>
          <a:p>
            <a:pPr lvl="1"/>
            <a:r>
              <a:rPr lang="en-US" b="1" dirty="0" smtClean="0"/>
              <a:t>Those that have suggest that positive indicators </a:t>
            </a:r>
            <a:r>
              <a:rPr lang="en-US" b="1" i="1" u="sng" dirty="0" smtClean="0"/>
              <a:t>independently</a:t>
            </a:r>
            <a:r>
              <a:rPr lang="en-US" b="1" dirty="0" smtClean="0"/>
              <a:t> predict outcomes (e.g., empathy, </a:t>
            </a:r>
            <a:r>
              <a:rPr lang="en-US" b="1" dirty="0" err="1" smtClean="0"/>
              <a:t>pt</a:t>
            </a:r>
            <a:r>
              <a:rPr lang="en-US" b="1" dirty="0" smtClean="0"/>
              <a:t> care)</a:t>
            </a:r>
          </a:p>
          <a:p>
            <a:r>
              <a:rPr lang="en-US" b="1" dirty="0" smtClean="0"/>
              <a:t>Status </a:t>
            </a:r>
            <a:r>
              <a:rPr lang="en-US" b="1" dirty="0"/>
              <a:t>quo of measuring burnout alone as an indicator of wellness must change if we are to move toward primary and secondary prevention efforts.</a:t>
            </a:r>
            <a:endParaRPr lang="en-US" b="1" dirty="0" smtClean="0"/>
          </a:p>
          <a:p>
            <a:r>
              <a:rPr lang="en-US" b="1" dirty="0" smtClean="0"/>
              <a:t>To </a:t>
            </a:r>
            <a:r>
              <a:rPr lang="en-US" b="1" dirty="0"/>
              <a:t>do </a:t>
            </a:r>
            <a:r>
              <a:rPr lang="en-US" b="1" dirty="0" smtClean="0"/>
              <a:t>this</a:t>
            </a:r>
            <a:r>
              <a:rPr lang="en-US" b="1" dirty="0"/>
              <a:t>, </a:t>
            </a:r>
            <a:r>
              <a:rPr lang="en-US" b="1" dirty="0" smtClean="0"/>
              <a:t>we must </a:t>
            </a:r>
            <a:r>
              <a:rPr lang="en-US" b="1" dirty="0"/>
              <a:t>move beyond the pathological focus </a:t>
            </a:r>
            <a:r>
              <a:rPr lang="en-US" b="1" dirty="0" smtClean="0"/>
              <a:t>and develop a shared strength-based definition of physician and resident wellness</a:t>
            </a:r>
          </a:p>
          <a:p>
            <a:endParaRPr lang="en-US" dirty="0"/>
          </a:p>
        </p:txBody>
      </p:sp>
      <p:sp>
        <p:nvSpPr>
          <p:cNvPr id="4" name="TextBox 3"/>
          <p:cNvSpPr txBox="1"/>
          <p:nvPr/>
        </p:nvSpPr>
        <p:spPr>
          <a:xfrm>
            <a:off x="7339914" y="6289964"/>
            <a:ext cx="4473396" cy="369332"/>
          </a:xfrm>
          <a:prstGeom prst="rect">
            <a:avLst/>
          </a:prstGeom>
          <a:noFill/>
        </p:spPr>
        <p:txBody>
          <a:bodyPr wrap="square" rtlCol="0">
            <a:spAutoFit/>
          </a:bodyPr>
          <a:lstStyle/>
          <a:p>
            <a:r>
              <a:rPr lang="en-US" dirty="0" smtClean="0"/>
              <a:t>Thomas </a:t>
            </a:r>
            <a:r>
              <a:rPr lang="en-US" i="1" dirty="0" smtClean="0"/>
              <a:t>et al.</a:t>
            </a:r>
            <a:r>
              <a:rPr lang="en-US" dirty="0" smtClean="0"/>
              <a:t>, 2007; </a:t>
            </a:r>
            <a:r>
              <a:rPr lang="en-US" dirty="0" err="1" smtClean="0"/>
              <a:t>Tucciarone</a:t>
            </a:r>
            <a:r>
              <a:rPr lang="en-US" dirty="0" smtClean="0"/>
              <a:t>, 2009</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640" y="1"/>
            <a:ext cx="1833359" cy="1966822"/>
          </a:xfrm>
          <a:prstGeom prst="rect">
            <a:avLst/>
          </a:prstGeom>
        </p:spPr>
      </p:pic>
    </p:spTree>
    <p:extLst>
      <p:ext uri="{BB962C8B-B14F-4D97-AF65-F5344CB8AC3E}">
        <p14:creationId xmlns:p14="http://schemas.microsoft.com/office/powerpoint/2010/main" val="83199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Physician and Resident Wellness:</a:t>
            </a:r>
            <a:br>
              <a:rPr lang="en-US" b="1" dirty="0" smtClean="0"/>
            </a:br>
            <a:r>
              <a:rPr lang="en-US" b="1" dirty="0" smtClean="0"/>
              <a:t>A Positive Psychology Approach</a:t>
            </a:r>
            <a:r>
              <a:rPr lang="en-US" dirty="0" smtClean="0"/>
              <a:t> </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694935" y="2126222"/>
            <a:ext cx="5181600" cy="2449005"/>
          </a:xfrm>
        </p:spPr>
      </p:pic>
      <p:sp>
        <p:nvSpPr>
          <p:cNvPr id="4" name="Content Placeholder 3"/>
          <p:cNvSpPr>
            <a:spLocks noGrp="1"/>
          </p:cNvSpPr>
          <p:nvPr>
            <p:ph sz="half" idx="2"/>
          </p:nvPr>
        </p:nvSpPr>
        <p:spPr>
          <a:xfrm>
            <a:off x="7190746" y="2126222"/>
            <a:ext cx="4679977" cy="3994492"/>
          </a:xfrm>
        </p:spPr>
        <p:txBody>
          <a:bodyPr>
            <a:normAutofit/>
          </a:bodyPr>
          <a:lstStyle/>
          <a:p>
            <a:r>
              <a:rPr lang="en-US" b="1" dirty="0"/>
              <a:t>A positive psychology </a:t>
            </a:r>
            <a:r>
              <a:rPr lang="en-US" b="1" dirty="0" smtClean="0"/>
              <a:t>intervention (PPI</a:t>
            </a:r>
            <a:r>
              <a:rPr lang="en-US" b="1" dirty="0"/>
              <a:t>) </a:t>
            </a:r>
            <a:r>
              <a:rPr lang="en-US" b="1" dirty="0" smtClean="0"/>
              <a:t>is defined as </a:t>
            </a:r>
            <a:r>
              <a:rPr lang="en-US" b="1" dirty="0"/>
              <a:t>a </a:t>
            </a:r>
            <a:r>
              <a:rPr lang="en-US" b="1" dirty="0" smtClean="0"/>
              <a:t>psychological intervention </a:t>
            </a:r>
            <a:r>
              <a:rPr lang="en-US" b="1" dirty="0"/>
              <a:t>(training, exercise, therapy) </a:t>
            </a:r>
            <a:r>
              <a:rPr lang="en-US" b="1" dirty="0" smtClean="0"/>
              <a:t>primarily aimed </a:t>
            </a:r>
            <a:r>
              <a:rPr lang="en-US" b="1" dirty="0"/>
              <a:t>at raising positive feelings, </a:t>
            </a:r>
            <a:r>
              <a:rPr lang="en-US" b="1" dirty="0" smtClean="0"/>
              <a:t>positive cognitions or </a:t>
            </a:r>
            <a:r>
              <a:rPr lang="en-US" b="1" dirty="0"/>
              <a:t>positive behavior as opposed to </a:t>
            </a:r>
            <a:r>
              <a:rPr lang="en-US" b="1" dirty="0" smtClean="0"/>
              <a:t>interventions aiming </a:t>
            </a:r>
            <a:r>
              <a:rPr lang="en-US" b="1" dirty="0"/>
              <a:t>to reduce symptoms, problems or disorders.</a:t>
            </a:r>
          </a:p>
        </p:txBody>
      </p:sp>
      <p:sp>
        <p:nvSpPr>
          <p:cNvPr id="7" name="TextBox 6"/>
          <p:cNvSpPr txBox="1"/>
          <p:nvPr/>
        </p:nvSpPr>
        <p:spPr>
          <a:xfrm>
            <a:off x="5568778" y="6311900"/>
            <a:ext cx="5283242" cy="369332"/>
          </a:xfrm>
          <a:prstGeom prst="rect">
            <a:avLst/>
          </a:prstGeom>
          <a:noFill/>
        </p:spPr>
        <p:txBody>
          <a:bodyPr wrap="square" rtlCol="0">
            <a:spAutoFit/>
          </a:bodyPr>
          <a:lstStyle/>
          <a:p>
            <a:r>
              <a:rPr lang="en-US" dirty="0" smtClean="0"/>
              <a:t>Bolier et al</a:t>
            </a:r>
            <a:r>
              <a:rPr lang="en-US" dirty="0"/>
              <a:t>., 2013; </a:t>
            </a:r>
            <a:r>
              <a:rPr lang="en-US" dirty="0" err="1" smtClean="0"/>
              <a:t>Tucciarone</a:t>
            </a:r>
            <a:r>
              <a:rPr lang="en-US" dirty="0" smtClean="0"/>
              <a:t> et al., </a:t>
            </a:r>
            <a:r>
              <a:rPr lang="en-US" dirty="0"/>
              <a:t>2009</a:t>
            </a:r>
          </a:p>
        </p:txBody>
      </p:sp>
    </p:spTree>
    <p:extLst>
      <p:ext uri="{BB962C8B-B14F-4D97-AF65-F5344CB8AC3E}">
        <p14:creationId xmlns:p14="http://schemas.microsoft.com/office/powerpoint/2010/main" val="37986893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Flourishing</a:t>
            </a:r>
            <a:endParaRPr lang="en-US" b="1" dirty="0"/>
          </a:p>
        </p:txBody>
      </p:sp>
      <p:sp>
        <p:nvSpPr>
          <p:cNvPr id="3" name="Content Placeholder 2"/>
          <p:cNvSpPr>
            <a:spLocks noGrp="1"/>
          </p:cNvSpPr>
          <p:nvPr>
            <p:ph idx="1"/>
          </p:nvPr>
        </p:nvSpPr>
        <p:spPr>
          <a:xfrm>
            <a:off x="2831756" y="1368425"/>
            <a:ext cx="8522043" cy="4351338"/>
          </a:xfrm>
        </p:spPr>
        <p:txBody>
          <a:bodyPr/>
          <a:lstStyle/>
          <a:p>
            <a:r>
              <a:rPr lang="en-US" b="1" dirty="0" smtClean="0"/>
              <a:t>Living </a:t>
            </a:r>
            <a:r>
              <a:rPr lang="en-US" b="1" dirty="0"/>
              <a:t>"within an optimal range of human functioning, one that connotes goodness, generativity, growth, and resilience.” </a:t>
            </a:r>
            <a:endParaRPr lang="en-US" b="1" dirty="0" smtClean="0"/>
          </a:p>
          <a:p>
            <a:r>
              <a:rPr lang="en-US" b="1" dirty="0" smtClean="0"/>
              <a:t>Flourishing</a:t>
            </a:r>
            <a:r>
              <a:rPr lang="en-US" b="1" dirty="0"/>
              <a:t> is the opposite of both pathology and </a:t>
            </a:r>
            <a:r>
              <a:rPr lang="en-US" b="1" dirty="0" smtClean="0"/>
              <a:t>languishing (living </a:t>
            </a:r>
            <a:r>
              <a:rPr lang="en-US" b="1" dirty="0"/>
              <a:t>a life that feels hollow and </a:t>
            </a:r>
            <a:r>
              <a:rPr lang="en-US" b="1" dirty="0" smtClean="0"/>
              <a:t>empty).</a:t>
            </a:r>
          </a:p>
          <a:p>
            <a:endParaRPr lang="en-US" dirty="0"/>
          </a:p>
          <a:p>
            <a:pPr marL="0" indent="0">
              <a:buNone/>
            </a:pPr>
            <a:endParaRPr lang="en-US" sz="1600" dirty="0"/>
          </a:p>
        </p:txBody>
      </p:sp>
      <p:sp>
        <p:nvSpPr>
          <p:cNvPr id="4" name="TextBox 3"/>
          <p:cNvSpPr txBox="1"/>
          <p:nvPr/>
        </p:nvSpPr>
        <p:spPr>
          <a:xfrm>
            <a:off x="9583947" y="6289964"/>
            <a:ext cx="2229363" cy="369332"/>
          </a:xfrm>
          <a:prstGeom prst="rect">
            <a:avLst/>
          </a:prstGeom>
          <a:noFill/>
        </p:spPr>
        <p:txBody>
          <a:bodyPr wrap="square" rtlCol="0">
            <a:spAutoFit/>
          </a:bodyPr>
          <a:lstStyle/>
          <a:p>
            <a:r>
              <a:rPr lang="en-US" dirty="0" smtClean="0"/>
              <a:t>Seligman, 2011</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4395" y="2889099"/>
            <a:ext cx="2152650" cy="3295650"/>
          </a:xfrm>
          <a:prstGeom prst="rect">
            <a:avLst/>
          </a:prstGeom>
        </p:spPr>
      </p:pic>
    </p:spTree>
    <p:extLst>
      <p:ext uri="{BB962C8B-B14F-4D97-AF65-F5344CB8AC3E}">
        <p14:creationId xmlns:p14="http://schemas.microsoft.com/office/powerpoint/2010/main" val="2231615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Absence of psychopathology </a:t>
            </a:r>
            <a:br>
              <a:rPr lang="en-US" dirty="0" smtClean="0"/>
            </a:br>
            <a:r>
              <a:rPr lang="en-US" dirty="0" smtClean="0"/>
              <a:t>≠ </a:t>
            </a:r>
            <a:br>
              <a:rPr lang="en-US" dirty="0" smtClean="0"/>
            </a:br>
            <a:r>
              <a:rPr lang="en-US" dirty="0" smtClean="0"/>
              <a:t>Presence of Positive Wellbeing</a:t>
            </a:r>
            <a:endParaRPr lang="en-US" dirty="0"/>
          </a:p>
        </p:txBody>
      </p:sp>
      <p:sp>
        <p:nvSpPr>
          <p:cNvPr id="5" name="TextBox 4"/>
          <p:cNvSpPr txBox="1"/>
          <p:nvPr/>
        </p:nvSpPr>
        <p:spPr>
          <a:xfrm>
            <a:off x="7372865" y="6289964"/>
            <a:ext cx="4440446" cy="369332"/>
          </a:xfrm>
          <a:prstGeom prst="rect">
            <a:avLst/>
          </a:prstGeom>
          <a:noFill/>
        </p:spPr>
        <p:txBody>
          <a:bodyPr wrap="square" rtlCol="0">
            <a:spAutoFit/>
          </a:bodyPr>
          <a:lstStyle/>
          <a:p>
            <a:r>
              <a:rPr lang="en-US" dirty="0" smtClean="0"/>
              <a:t>Keyes, 2007, 2008; </a:t>
            </a:r>
            <a:r>
              <a:rPr lang="en-US" dirty="0" err="1" smtClean="0"/>
              <a:t>Lamers</a:t>
            </a:r>
            <a:r>
              <a:rPr lang="en-US" dirty="0" smtClean="0"/>
              <a:t> et al. 2011</a:t>
            </a:r>
            <a:endParaRPr lang="en-US" dirty="0"/>
          </a:p>
        </p:txBody>
      </p:sp>
      <p:sp>
        <p:nvSpPr>
          <p:cNvPr id="6" name="Content Placeholder 5"/>
          <p:cNvSpPr txBox="1">
            <a:spLocks noGrp="1"/>
          </p:cNvSpPr>
          <p:nvPr>
            <p:ph sz="half" idx="2"/>
          </p:nvPr>
        </p:nvSpPr>
        <p:spPr>
          <a:xfrm>
            <a:off x="6761285" y="2346060"/>
            <a:ext cx="5181600" cy="1200329"/>
          </a:xfrm>
          <a:prstGeom prst="rect">
            <a:avLst/>
          </a:prstGeom>
          <a:noFill/>
        </p:spPr>
        <p:txBody>
          <a:bodyPr wrap="square" rtlCol="0">
            <a:spAutoFit/>
          </a:bodyPr>
          <a:lstStyle/>
          <a:p>
            <a:r>
              <a:rPr lang="en-US" b="1" dirty="0"/>
              <a:t>Although related to mental illness, positive mental health is a distinct indicator of mental well-being that is reliably assessed with the MHC-SF</a:t>
            </a:r>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747986" y="2734964"/>
            <a:ext cx="5227451" cy="3924332"/>
          </a:xfrm>
        </p:spPr>
      </p:pic>
    </p:spTree>
    <p:extLst>
      <p:ext uri="{BB962C8B-B14F-4D97-AF65-F5344CB8AC3E}">
        <p14:creationId xmlns:p14="http://schemas.microsoft.com/office/powerpoint/2010/main" val="2972650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4040" y="228600"/>
            <a:ext cx="8503920" cy="1143000"/>
          </a:xfrm>
        </p:spPr>
        <p:txBody>
          <a:bodyPr>
            <a:normAutofit/>
          </a:bodyPr>
          <a:lstStyle/>
          <a:p>
            <a:pPr>
              <a:defRPr/>
            </a:pPr>
            <a:r>
              <a:rPr lang="en-US" b="1" dirty="0" smtClean="0">
                <a:solidFill>
                  <a:schemeClr val="tx1"/>
                </a:solidFill>
              </a:rPr>
              <a:t>Disclosures</a:t>
            </a:r>
            <a:endParaRPr lang="en-US" b="1" dirty="0">
              <a:solidFill>
                <a:schemeClr val="tx1"/>
              </a:solidFill>
            </a:endParaRPr>
          </a:p>
        </p:txBody>
      </p:sp>
      <p:sp>
        <p:nvSpPr>
          <p:cNvPr id="16386" name="Content Placeholder 2"/>
          <p:cNvSpPr>
            <a:spLocks noGrp="1"/>
          </p:cNvSpPr>
          <p:nvPr>
            <p:ph idx="1"/>
          </p:nvPr>
        </p:nvSpPr>
        <p:spPr>
          <a:xfrm>
            <a:off x="1981200" y="1905001"/>
            <a:ext cx="8229600" cy="4403725"/>
          </a:xfrm>
        </p:spPr>
        <p:txBody>
          <a:bodyPr/>
          <a:lstStyle/>
          <a:p>
            <a:pPr algn="ctr">
              <a:buFont typeface="Wingdings" pitchFamily="2" charset="2"/>
              <a:buChar char="Ø"/>
              <a:defRPr/>
            </a:pPr>
            <a:r>
              <a:rPr lang="en-US" sz="4800" dirty="0" smtClean="0"/>
              <a:t>“I have no actual or potential conflicts of interest in relation to this program or presentation.” </a:t>
            </a:r>
            <a:endParaRPr lang="en-US" sz="4800" dirty="0"/>
          </a:p>
        </p:txBody>
      </p:sp>
    </p:spTree>
    <p:extLst>
      <p:ext uri="{BB962C8B-B14F-4D97-AF65-F5344CB8AC3E}">
        <p14:creationId xmlns:p14="http://schemas.microsoft.com/office/powerpoint/2010/main" val="3453017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5276" y="60430"/>
            <a:ext cx="9078913" cy="6575320"/>
          </a:xfrm>
        </p:spPr>
      </p:pic>
    </p:spTree>
    <p:extLst>
      <p:ext uri="{BB962C8B-B14F-4D97-AF65-F5344CB8AC3E}">
        <p14:creationId xmlns:p14="http://schemas.microsoft.com/office/powerpoint/2010/main" val="41503266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 Strengths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38400" y="1219200"/>
            <a:ext cx="7545028" cy="5334000"/>
          </a:xfrm>
        </p:spPr>
      </p:pic>
    </p:spTree>
    <p:extLst>
      <p:ext uri="{BB962C8B-B14F-4D97-AF65-F5344CB8AC3E}">
        <p14:creationId xmlns:p14="http://schemas.microsoft.com/office/powerpoint/2010/main" val="2194913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3689" y="190769"/>
            <a:ext cx="9056687" cy="6303695"/>
          </a:xfrm>
        </p:spPr>
      </p:pic>
    </p:spTree>
    <p:extLst>
      <p:ext uri="{BB962C8B-B14F-4D97-AF65-F5344CB8AC3E}">
        <p14:creationId xmlns:p14="http://schemas.microsoft.com/office/powerpoint/2010/main" val="16176221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5367" y="2458069"/>
            <a:ext cx="4706959" cy="3522214"/>
          </a:xfrm>
          <a:prstGeom prst="rect">
            <a:avLst/>
          </a:prstGeom>
        </p:spPr>
      </p:pic>
      <p:sp>
        <p:nvSpPr>
          <p:cNvPr id="2" name="Title 1"/>
          <p:cNvSpPr>
            <a:spLocks noGrp="1"/>
          </p:cNvSpPr>
          <p:nvPr>
            <p:ph type="title"/>
          </p:nvPr>
        </p:nvSpPr>
        <p:spPr>
          <a:xfrm>
            <a:off x="2551736" y="242239"/>
            <a:ext cx="8911687" cy="1280890"/>
          </a:xfrm>
        </p:spPr>
        <p:txBody>
          <a:bodyPr/>
          <a:lstStyle/>
          <a:p>
            <a:r>
              <a:rPr lang="en-US" b="1" dirty="0" smtClean="0"/>
              <a:t>Resilience</a:t>
            </a:r>
            <a:endParaRPr lang="en-US" b="1" dirty="0"/>
          </a:p>
        </p:txBody>
      </p:sp>
      <p:sp>
        <p:nvSpPr>
          <p:cNvPr id="3" name="Content Placeholder 2"/>
          <p:cNvSpPr>
            <a:spLocks noGrp="1"/>
          </p:cNvSpPr>
          <p:nvPr>
            <p:ph idx="1"/>
          </p:nvPr>
        </p:nvSpPr>
        <p:spPr>
          <a:xfrm>
            <a:off x="1540475" y="1007150"/>
            <a:ext cx="9854513" cy="4351338"/>
          </a:xfrm>
        </p:spPr>
        <p:txBody>
          <a:bodyPr>
            <a:normAutofit/>
          </a:bodyPr>
          <a:lstStyle/>
          <a:p>
            <a:r>
              <a:rPr lang="en-US" b="1" dirty="0"/>
              <a:t>Resilience refers to a </a:t>
            </a:r>
            <a:r>
              <a:rPr lang="en-US" b="1" i="1" dirty="0"/>
              <a:t>dynamic process encompassing positive adaptation within the context of significant adversity</a:t>
            </a:r>
            <a:r>
              <a:rPr lang="en-US" b="1" dirty="0" smtClean="0"/>
              <a:t>.</a:t>
            </a:r>
          </a:p>
          <a:p>
            <a:r>
              <a:rPr lang="en-US" b="1" dirty="0"/>
              <a:t>Resiliency programs can effectively serve to meet accreditation requirements while fostering residents' abilities to balance personal and professional demands.</a:t>
            </a:r>
            <a:endParaRPr lang="en-US" b="1" dirty="0" smtClean="0"/>
          </a:p>
          <a:p>
            <a:endParaRPr lang="en-US" dirty="0"/>
          </a:p>
          <a:p>
            <a:endParaRPr lang="en-US" dirty="0" smtClean="0"/>
          </a:p>
          <a:p>
            <a:endParaRPr lang="en-US" dirty="0"/>
          </a:p>
          <a:p>
            <a:endParaRPr lang="en-US" dirty="0" smtClean="0"/>
          </a:p>
          <a:p>
            <a:pPr marL="0" indent="0">
              <a:buNone/>
            </a:pPr>
            <a:endParaRPr lang="en-US" sz="16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7930" y="3232019"/>
            <a:ext cx="2426601" cy="2963008"/>
          </a:xfrm>
          <a:prstGeom prst="rect">
            <a:avLst/>
          </a:prstGeom>
        </p:spPr>
      </p:pic>
      <p:sp>
        <p:nvSpPr>
          <p:cNvPr id="6" name="TextBox 5"/>
          <p:cNvSpPr txBox="1"/>
          <p:nvPr/>
        </p:nvSpPr>
        <p:spPr>
          <a:xfrm>
            <a:off x="3880023" y="6293428"/>
            <a:ext cx="8328322" cy="646331"/>
          </a:xfrm>
          <a:prstGeom prst="rect">
            <a:avLst/>
          </a:prstGeom>
          <a:noFill/>
        </p:spPr>
        <p:txBody>
          <a:bodyPr wrap="square" rtlCol="0">
            <a:spAutoFit/>
          </a:bodyPr>
          <a:lstStyle/>
          <a:p>
            <a:r>
              <a:rPr lang="en-US" dirty="0" smtClean="0"/>
              <a:t>Brennan &amp; </a:t>
            </a:r>
            <a:r>
              <a:rPr lang="en-US" dirty="0" err="1" smtClean="0"/>
              <a:t>McGrady</a:t>
            </a:r>
            <a:r>
              <a:rPr lang="en-US" dirty="0"/>
              <a:t>, </a:t>
            </a:r>
            <a:r>
              <a:rPr lang="en-US" dirty="0" smtClean="0"/>
              <a:t>2015; </a:t>
            </a:r>
            <a:r>
              <a:rPr lang="en-US" dirty="0" err="1" smtClean="0"/>
              <a:t>Luthar</a:t>
            </a:r>
            <a:r>
              <a:rPr lang="en-US" dirty="0"/>
              <a:t>, </a:t>
            </a:r>
            <a:r>
              <a:rPr lang="en-US" dirty="0" err="1"/>
              <a:t>Cicchetti</a:t>
            </a:r>
            <a:r>
              <a:rPr lang="en-US" dirty="0"/>
              <a:t>, &amp; Becker, 2000</a:t>
            </a:r>
          </a:p>
          <a:p>
            <a:endParaRPr lang="en-US" dirty="0"/>
          </a:p>
        </p:txBody>
      </p:sp>
    </p:spTree>
    <p:extLst>
      <p:ext uri="{BB962C8B-B14F-4D97-AF65-F5344CB8AC3E}">
        <p14:creationId xmlns:p14="http://schemas.microsoft.com/office/powerpoint/2010/main" val="15601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6625216" cy="1280890"/>
          </a:xfrm>
        </p:spPr>
        <p:txBody>
          <a:bodyPr/>
          <a:lstStyle/>
          <a:p>
            <a:r>
              <a:rPr lang="en-US" b="1" dirty="0" smtClean="0"/>
              <a:t>Designing the Wellness Curriculum</a:t>
            </a:r>
            <a:endParaRPr lang="en-US" b="1" dirty="0"/>
          </a:p>
        </p:txBody>
      </p:sp>
      <p:sp>
        <p:nvSpPr>
          <p:cNvPr id="3" name="Content Placeholder 2"/>
          <p:cNvSpPr>
            <a:spLocks noGrp="1"/>
          </p:cNvSpPr>
          <p:nvPr>
            <p:ph idx="1"/>
          </p:nvPr>
        </p:nvSpPr>
        <p:spPr>
          <a:xfrm>
            <a:off x="2183027" y="2133600"/>
            <a:ext cx="9321585" cy="4547286"/>
          </a:xfrm>
        </p:spPr>
        <p:txBody>
          <a:bodyPr>
            <a:normAutofit fontScale="92500" lnSpcReduction="20000"/>
          </a:bodyPr>
          <a:lstStyle/>
          <a:p>
            <a:pPr marL="0" indent="0">
              <a:buNone/>
            </a:pPr>
            <a:r>
              <a:rPr lang="en-US" sz="2600" b="1" dirty="0" smtClean="0"/>
              <a:t>Content that needs to be taught</a:t>
            </a:r>
          </a:p>
          <a:p>
            <a:pPr lvl="1"/>
            <a:r>
              <a:rPr lang="en-US" sz="1500" b="1" dirty="0" smtClean="0"/>
              <a:t>Construct of Positive </a:t>
            </a:r>
            <a:r>
              <a:rPr lang="en-US" sz="1500" b="1" dirty="0"/>
              <a:t>Psychological </a:t>
            </a:r>
            <a:r>
              <a:rPr lang="en-US" sz="1500" b="1" dirty="0" smtClean="0"/>
              <a:t>Well-being</a:t>
            </a:r>
          </a:p>
          <a:p>
            <a:pPr lvl="1"/>
            <a:r>
              <a:rPr lang="en-US" sz="1500" b="1" dirty="0" smtClean="0"/>
              <a:t>Parsimonious model of the processes that promote well-being (PERMA)</a:t>
            </a:r>
            <a:endParaRPr lang="en-US" sz="1500" b="1" dirty="0"/>
          </a:p>
          <a:p>
            <a:pPr lvl="2"/>
            <a:r>
              <a:rPr lang="en-US" sz="1500" b="1" dirty="0"/>
              <a:t>Positive </a:t>
            </a:r>
            <a:r>
              <a:rPr lang="en-US" sz="1500" b="1" dirty="0" smtClean="0"/>
              <a:t>Emotions</a:t>
            </a:r>
          </a:p>
          <a:p>
            <a:pPr lvl="2"/>
            <a:r>
              <a:rPr lang="en-US" sz="1500" b="1" dirty="0" smtClean="0"/>
              <a:t>Engagement</a:t>
            </a:r>
            <a:r>
              <a:rPr lang="en-US" sz="1500" b="1" dirty="0"/>
              <a:t>	</a:t>
            </a:r>
          </a:p>
          <a:p>
            <a:pPr lvl="2"/>
            <a:r>
              <a:rPr lang="en-US" sz="1500" b="1" dirty="0" smtClean="0"/>
              <a:t>Relationships</a:t>
            </a:r>
            <a:endParaRPr lang="en-US" sz="1500" b="1" dirty="0"/>
          </a:p>
          <a:p>
            <a:pPr lvl="2"/>
            <a:r>
              <a:rPr lang="en-US" sz="1500" b="1" dirty="0" smtClean="0"/>
              <a:t>Meaning</a:t>
            </a:r>
            <a:endParaRPr lang="en-US" sz="1500" b="1" dirty="0"/>
          </a:p>
          <a:p>
            <a:pPr lvl="2"/>
            <a:r>
              <a:rPr lang="en-US" sz="1500" b="1" dirty="0" smtClean="0"/>
              <a:t>Accomplishments</a:t>
            </a:r>
          </a:p>
          <a:p>
            <a:pPr lvl="1"/>
            <a:r>
              <a:rPr lang="en-US" sz="1500" b="1" dirty="0" smtClean="0"/>
              <a:t>Attitudes that promote:</a:t>
            </a:r>
          </a:p>
          <a:p>
            <a:pPr lvl="2"/>
            <a:r>
              <a:rPr lang="en-US" sz="1500" b="1" dirty="0"/>
              <a:t> Hopefulness about well-being in a career in medicine</a:t>
            </a:r>
          </a:p>
          <a:p>
            <a:pPr lvl="2"/>
            <a:r>
              <a:rPr lang="en-US" sz="1500" b="1" dirty="0"/>
              <a:t>Change is needed and is possible</a:t>
            </a:r>
          </a:p>
          <a:p>
            <a:pPr lvl="2"/>
            <a:r>
              <a:rPr lang="en-US" sz="1500" b="1" dirty="0"/>
              <a:t>Cultivation that physician colleagues can and should share with and support one another</a:t>
            </a:r>
          </a:p>
          <a:p>
            <a:pPr lvl="1"/>
            <a:r>
              <a:rPr lang="en-US" sz="1500" b="1" dirty="0" smtClean="0"/>
              <a:t>Wellness enhancing competencies</a:t>
            </a:r>
          </a:p>
          <a:p>
            <a:pPr lvl="2"/>
            <a:r>
              <a:rPr lang="en-US" sz="1500" b="1" dirty="0" smtClean="0"/>
              <a:t>E.g., Using activities that foster positive emotions. Connecting with colleagues through expressing positive feelings</a:t>
            </a:r>
          </a:p>
          <a:p>
            <a:pPr lvl="8"/>
            <a:endParaRPr lang="en-US" b="1" dirty="0" smtClean="0"/>
          </a:p>
          <a:p>
            <a:pPr lvl="2"/>
            <a:endParaRPr lang="en-US" dirty="0" smtClean="0"/>
          </a:p>
          <a:p>
            <a:pPr lvl="2"/>
            <a:endParaRPr lang="en-US" dirty="0" smtClean="0"/>
          </a:p>
          <a:p>
            <a:pPr lvl="2"/>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747466235"/>
              </p:ext>
            </p:extLst>
          </p:nvPr>
        </p:nvGraphicFramePr>
        <p:xfrm>
          <a:off x="9300519" y="313038"/>
          <a:ext cx="2967680" cy="2323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8856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6647870" cy="1280890"/>
          </a:xfrm>
        </p:spPr>
        <p:txBody>
          <a:bodyPr/>
          <a:lstStyle/>
          <a:p>
            <a:r>
              <a:rPr lang="en-US" b="1" dirty="0" smtClean="0"/>
              <a:t>Designing the Wellness Curriculum</a:t>
            </a:r>
            <a:endParaRPr lang="en-US" b="1" dirty="0"/>
          </a:p>
        </p:txBody>
      </p:sp>
      <p:sp>
        <p:nvSpPr>
          <p:cNvPr id="3" name="Content Placeholder 2"/>
          <p:cNvSpPr>
            <a:spLocks noGrp="1"/>
          </p:cNvSpPr>
          <p:nvPr>
            <p:ph idx="1"/>
          </p:nvPr>
        </p:nvSpPr>
        <p:spPr>
          <a:xfrm>
            <a:off x="2139778" y="1825625"/>
            <a:ext cx="8824784" cy="4468083"/>
          </a:xfrm>
        </p:spPr>
        <p:txBody>
          <a:bodyPr>
            <a:normAutofit/>
          </a:bodyPr>
          <a:lstStyle/>
          <a:p>
            <a:pPr marL="0" indent="0">
              <a:buNone/>
            </a:pPr>
            <a:r>
              <a:rPr lang="en-US" sz="2400" b="1" dirty="0" smtClean="0"/>
              <a:t>Targeted Learners</a:t>
            </a:r>
          </a:p>
          <a:p>
            <a:pPr lvl="8"/>
            <a:endParaRPr lang="en-US" dirty="0" smtClean="0"/>
          </a:p>
          <a:p>
            <a:pPr lvl="2"/>
            <a:r>
              <a:rPr lang="en-US" sz="1800" b="1" dirty="0" smtClean="0"/>
              <a:t>Empirically minded – reliance on science</a:t>
            </a:r>
          </a:p>
          <a:p>
            <a:pPr lvl="2"/>
            <a:r>
              <a:rPr lang="en-US" sz="1800" b="1" dirty="0" smtClean="0"/>
              <a:t>Indoctrinated in illness model of health/well-being</a:t>
            </a:r>
          </a:p>
          <a:p>
            <a:pPr lvl="2"/>
            <a:r>
              <a:rPr lang="en-US" sz="1800" b="1" dirty="0" smtClean="0"/>
              <a:t>Adult learners</a:t>
            </a:r>
          </a:p>
          <a:p>
            <a:pPr lvl="3"/>
            <a:r>
              <a:rPr lang="en-US" sz="1800" b="1" dirty="0" smtClean="0"/>
              <a:t>Have </a:t>
            </a:r>
            <a:r>
              <a:rPr lang="en-US" sz="1800" b="1" dirty="0"/>
              <a:t>a foundation of life experiences and </a:t>
            </a:r>
            <a:r>
              <a:rPr lang="en-US" sz="1800" b="1" dirty="0" smtClean="0"/>
              <a:t>knowledge</a:t>
            </a:r>
          </a:p>
          <a:p>
            <a:pPr lvl="3"/>
            <a:r>
              <a:rPr lang="en-US" sz="1800" b="1" dirty="0" smtClean="0"/>
              <a:t>Are </a:t>
            </a:r>
            <a:r>
              <a:rPr lang="en-US" sz="1800" b="1" dirty="0"/>
              <a:t>relevancy </a:t>
            </a:r>
            <a:r>
              <a:rPr lang="en-US" sz="1800" b="1" dirty="0" smtClean="0"/>
              <a:t>oriented</a:t>
            </a:r>
          </a:p>
          <a:p>
            <a:pPr lvl="3"/>
            <a:r>
              <a:rPr lang="en-US" sz="1800" b="1" dirty="0" smtClean="0"/>
              <a:t>Are </a:t>
            </a:r>
            <a:r>
              <a:rPr lang="en-US" sz="1800" b="1" dirty="0"/>
              <a:t>goal-directed</a:t>
            </a:r>
            <a:r>
              <a:rPr lang="en-US" sz="1800" b="1" dirty="0" smtClean="0"/>
              <a:t>  </a:t>
            </a:r>
          </a:p>
          <a:p>
            <a:pPr lvl="3"/>
            <a:r>
              <a:rPr lang="en-US" sz="1800" b="1" dirty="0" smtClean="0"/>
              <a:t>Autonomous </a:t>
            </a:r>
            <a:r>
              <a:rPr lang="en-US" sz="1800" b="1" dirty="0"/>
              <a:t>and self-directed in their learning </a:t>
            </a:r>
            <a:r>
              <a:rPr lang="en-US" sz="1800" b="1" dirty="0" smtClean="0"/>
              <a:t>style</a:t>
            </a:r>
          </a:p>
          <a:p>
            <a:pPr marL="1371600" lvl="3" indent="0">
              <a:buNone/>
            </a:pPr>
            <a:endParaRPr lang="en-US" b="1" dirty="0" smtClean="0"/>
          </a:p>
          <a:p>
            <a:pPr lvl="2"/>
            <a:endParaRPr lang="en-US" dirty="0" smtClean="0"/>
          </a:p>
          <a:p>
            <a:pPr lvl="2"/>
            <a:endParaRPr lang="en-US" dirty="0" smtClean="0"/>
          </a:p>
          <a:p>
            <a:pPr lvl="2"/>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649700604"/>
              </p:ext>
            </p:extLst>
          </p:nvPr>
        </p:nvGraphicFramePr>
        <p:xfrm>
          <a:off x="9240795" y="365125"/>
          <a:ext cx="2967680" cy="2323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869989" y="6376087"/>
            <a:ext cx="10239633" cy="369332"/>
          </a:xfrm>
          <a:prstGeom prst="rect">
            <a:avLst/>
          </a:prstGeom>
          <a:noFill/>
        </p:spPr>
        <p:txBody>
          <a:bodyPr wrap="square" rtlCol="0">
            <a:spAutoFit/>
          </a:bodyPr>
          <a:lstStyle/>
          <a:p>
            <a:r>
              <a:rPr lang="en-US" dirty="0"/>
              <a:t>(Bowen, 2006; </a:t>
            </a:r>
            <a:r>
              <a:rPr lang="en-US" dirty="0" err="1"/>
              <a:t>Bussema</a:t>
            </a:r>
            <a:r>
              <a:rPr lang="en-US" dirty="0"/>
              <a:t> &amp; </a:t>
            </a:r>
            <a:r>
              <a:rPr lang="en-US" dirty="0" err="1"/>
              <a:t>Nemec</a:t>
            </a:r>
            <a:r>
              <a:rPr lang="en-US" dirty="0"/>
              <a:t>, 2006; Davies, 2000; Stuart et al., 2004; </a:t>
            </a:r>
            <a:r>
              <a:rPr lang="en-US" dirty="0" err="1"/>
              <a:t>Zisook</a:t>
            </a:r>
            <a:r>
              <a:rPr lang="en-US" dirty="0"/>
              <a:t> et al., 2005)</a:t>
            </a:r>
          </a:p>
        </p:txBody>
      </p:sp>
    </p:spTree>
    <p:extLst>
      <p:ext uri="{BB962C8B-B14F-4D97-AF65-F5344CB8AC3E}">
        <p14:creationId xmlns:p14="http://schemas.microsoft.com/office/powerpoint/2010/main" val="17328623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6954729" cy="1280890"/>
          </a:xfrm>
        </p:spPr>
        <p:txBody>
          <a:bodyPr/>
          <a:lstStyle/>
          <a:p>
            <a:r>
              <a:rPr lang="en-US" b="1" dirty="0" smtClean="0"/>
              <a:t>Designing the Wellness Curriculum</a:t>
            </a:r>
            <a:endParaRPr lang="en-US" b="1" dirty="0"/>
          </a:p>
        </p:txBody>
      </p:sp>
      <p:sp>
        <p:nvSpPr>
          <p:cNvPr id="3" name="Content Placeholder 2"/>
          <p:cNvSpPr>
            <a:spLocks noGrp="1"/>
          </p:cNvSpPr>
          <p:nvPr>
            <p:ph idx="1"/>
          </p:nvPr>
        </p:nvSpPr>
        <p:spPr>
          <a:xfrm>
            <a:off x="2592924" y="2059458"/>
            <a:ext cx="8066838" cy="3976665"/>
          </a:xfrm>
        </p:spPr>
        <p:txBody>
          <a:bodyPr>
            <a:normAutofit/>
          </a:bodyPr>
          <a:lstStyle/>
          <a:p>
            <a:pPr marL="0" indent="0">
              <a:buNone/>
            </a:pPr>
            <a:r>
              <a:rPr lang="en-US" sz="2400" b="1" dirty="0" smtClean="0"/>
              <a:t>Characteristics of Instructors</a:t>
            </a:r>
          </a:p>
          <a:p>
            <a:pPr marL="0" indent="0">
              <a:buNone/>
            </a:pPr>
            <a:endParaRPr lang="en-US" sz="2400" b="1" dirty="0" smtClean="0"/>
          </a:p>
          <a:p>
            <a:pPr lvl="1"/>
            <a:r>
              <a:rPr lang="en-US" sz="2400" b="1" i="1" dirty="0"/>
              <a:t>Provider-Driven </a:t>
            </a:r>
            <a:r>
              <a:rPr lang="en-US" sz="2400" b="1" i="1" dirty="0" smtClean="0"/>
              <a:t>Training – similar educational and clinical experience</a:t>
            </a:r>
          </a:p>
          <a:p>
            <a:pPr lvl="1"/>
            <a:r>
              <a:rPr lang="en-US" sz="2400" b="1" i="1" dirty="0" smtClean="0"/>
              <a:t>Passion for the material that conveys the emotions and the attitudes</a:t>
            </a:r>
          </a:p>
          <a:p>
            <a:pPr lvl="1"/>
            <a:r>
              <a:rPr lang="en-US" sz="2400" b="1" i="1" dirty="0" smtClean="0"/>
              <a:t>Personally experienced processes that promote well-being</a:t>
            </a:r>
          </a:p>
          <a:p>
            <a:pPr lvl="1"/>
            <a:endParaRPr lang="en-US" b="1" i="1" dirty="0" smtClean="0"/>
          </a:p>
          <a:p>
            <a:pPr lvl="1"/>
            <a:endParaRPr lang="en-US" b="1" i="1" dirty="0" smtClean="0"/>
          </a:p>
          <a:p>
            <a:pPr lvl="1"/>
            <a:endParaRPr lang="en-US" b="1" i="1" dirty="0" smtClean="0"/>
          </a:p>
          <a:p>
            <a:pPr lvl="1"/>
            <a:endParaRPr lang="en-US" b="1" dirty="0" smtClean="0"/>
          </a:p>
          <a:p>
            <a:pPr lvl="8"/>
            <a:endParaRPr lang="en-US" dirty="0" smtClean="0"/>
          </a:p>
          <a:p>
            <a:pPr lvl="2"/>
            <a:endParaRPr lang="en-US" dirty="0" smtClean="0"/>
          </a:p>
          <a:p>
            <a:pPr lvl="2"/>
            <a:endParaRPr lang="en-US" dirty="0" smtClean="0"/>
          </a:p>
          <a:p>
            <a:pPr lvl="2"/>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882794341"/>
              </p:ext>
            </p:extLst>
          </p:nvPr>
        </p:nvGraphicFramePr>
        <p:xfrm>
          <a:off x="9299490" y="294596"/>
          <a:ext cx="2720545" cy="2333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252152" y="6409037"/>
            <a:ext cx="10882183" cy="338554"/>
          </a:xfrm>
          <a:prstGeom prst="rect">
            <a:avLst/>
          </a:prstGeom>
          <a:noFill/>
        </p:spPr>
        <p:txBody>
          <a:bodyPr wrap="square" rtlCol="0">
            <a:spAutoFit/>
          </a:bodyPr>
          <a:lstStyle/>
          <a:p>
            <a:r>
              <a:rPr lang="fr-FR" sz="1600" dirty="0" smtClean="0"/>
              <a:t>Burke </a:t>
            </a:r>
            <a:r>
              <a:rPr lang="fr-FR" sz="1600" dirty="0"/>
              <a:t>&amp; </a:t>
            </a:r>
            <a:r>
              <a:rPr lang="fr-FR" sz="1600" dirty="0" err="1"/>
              <a:t>Hutchins</a:t>
            </a:r>
            <a:r>
              <a:rPr lang="fr-FR" sz="1600" dirty="0"/>
              <a:t>, 2008; </a:t>
            </a:r>
            <a:r>
              <a:rPr lang="fr-FR" sz="1600" dirty="0" err="1"/>
              <a:t>Bussema</a:t>
            </a:r>
            <a:r>
              <a:rPr lang="fr-FR" sz="1600" dirty="0"/>
              <a:t> &amp; </a:t>
            </a:r>
            <a:r>
              <a:rPr lang="fr-FR" sz="1600" dirty="0" err="1"/>
              <a:t>Nemec</a:t>
            </a:r>
            <a:r>
              <a:rPr lang="fr-FR" sz="1600" dirty="0"/>
              <a:t>, 2006; </a:t>
            </a:r>
            <a:r>
              <a:rPr lang="fr-FR" sz="1600" dirty="0" err="1"/>
              <a:t>Irby</a:t>
            </a:r>
            <a:r>
              <a:rPr lang="fr-FR" sz="1600" dirty="0"/>
              <a:t> &amp; </a:t>
            </a:r>
            <a:r>
              <a:rPr lang="fr-FR" sz="1600" dirty="0" err="1"/>
              <a:t>Papadakis</a:t>
            </a:r>
            <a:r>
              <a:rPr lang="fr-FR" sz="1600" dirty="0"/>
              <a:t>, 2001; Stuart et al., </a:t>
            </a:r>
            <a:r>
              <a:rPr lang="fr-FR" sz="1600" dirty="0" smtClean="0"/>
              <a:t>2004; Sutkin </a:t>
            </a:r>
            <a:r>
              <a:rPr lang="fr-FR" sz="1600" dirty="0"/>
              <a:t>et al., </a:t>
            </a:r>
            <a:r>
              <a:rPr lang="fr-FR" sz="1600" dirty="0" smtClean="0"/>
              <a:t>2008.</a:t>
            </a:r>
            <a:endParaRPr lang="en-US" sz="1600" dirty="0"/>
          </a:p>
        </p:txBody>
      </p:sp>
    </p:spTree>
    <p:extLst>
      <p:ext uri="{BB962C8B-B14F-4D97-AF65-F5344CB8AC3E}">
        <p14:creationId xmlns:p14="http://schemas.microsoft.com/office/powerpoint/2010/main" val="1860012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6196848" cy="1280890"/>
          </a:xfrm>
        </p:spPr>
        <p:txBody>
          <a:bodyPr/>
          <a:lstStyle/>
          <a:p>
            <a:r>
              <a:rPr lang="en-US" b="1" dirty="0" smtClean="0"/>
              <a:t>Designing the Wellness Curriculum</a:t>
            </a:r>
            <a:endParaRPr lang="en-US" b="1" dirty="0"/>
          </a:p>
        </p:txBody>
      </p:sp>
      <p:sp>
        <p:nvSpPr>
          <p:cNvPr id="3" name="Content Placeholder 2"/>
          <p:cNvSpPr>
            <a:spLocks noGrp="1"/>
          </p:cNvSpPr>
          <p:nvPr>
            <p:ph idx="1"/>
          </p:nvPr>
        </p:nvSpPr>
        <p:spPr>
          <a:xfrm>
            <a:off x="2592926" y="2363241"/>
            <a:ext cx="7012393" cy="3765710"/>
          </a:xfrm>
        </p:spPr>
        <p:txBody>
          <a:bodyPr>
            <a:normAutofit fontScale="92500" lnSpcReduction="20000"/>
          </a:bodyPr>
          <a:lstStyle/>
          <a:p>
            <a:pPr marL="0" indent="0">
              <a:buNone/>
            </a:pPr>
            <a:r>
              <a:rPr lang="en-US" sz="2800" b="1" dirty="0" smtClean="0"/>
              <a:t>Teaching Strategies</a:t>
            </a:r>
          </a:p>
          <a:p>
            <a:r>
              <a:rPr lang="en-US" sz="2000" b="1" dirty="0" smtClean="0"/>
              <a:t>Multiple </a:t>
            </a:r>
            <a:r>
              <a:rPr lang="en-US" sz="2000" b="1" dirty="0"/>
              <a:t>teaching </a:t>
            </a:r>
            <a:r>
              <a:rPr lang="en-US" sz="2000" b="1" dirty="0" smtClean="0"/>
              <a:t>strategies</a:t>
            </a:r>
          </a:p>
          <a:p>
            <a:pPr lvl="1"/>
            <a:r>
              <a:rPr lang="en-US" b="1" dirty="0" smtClean="0"/>
              <a:t>E.g., video, stories, didactics, discussion questions, self-reflection exercises, job crafting activities, email prompts</a:t>
            </a:r>
          </a:p>
          <a:p>
            <a:r>
              <a:rPr lang="en-US" sz="2000" b="1" dirty="0" smtClean="0"/>
              <a:t>“Less is more”</a:t>
            </a:r>
          </a:p>
          <a:p>
            <a:r>
              <a:rPr lang="en-US" sz="2000" b="1" dirty="0" smtClean="0"/>
              <a:t>Explicitly address knowledge, attitudes, and competencies (specific actions)</a:t>
            </a:r>
          </a:p>
          <a:p>
            <a:pPr lvl="1"/>
            <a:r>
              <a:rPr lang="en-US" b="1" dirty="0" smtClean="0"/>
              <a:t>E.g., impact of positive emotions induction,</a:t>
            </a:r>
            <a:r>
              <a:rPr lang="en-US" b="1" i="1" dirty="0"/>
              <a:t> </a:t>
            </a:r>
            <a:r>
              <a:rPr lang="en-US" b="1" dirty="0"/>
              <a:t>An Appreciative Inquiry of Your </a:t>
            </a:r>
            <a:r>
              <a:rPr lang="en-US" b="1" dirty="0" smtClean="0"/>
              <a:t>Work</a:t>
            </a:r>
            <a:r>
              <a:rPr lang="en-US" b="1" dirty="0" smtClean="0">
                <a:solidFill>
                  <a:schemeClr val="tx1"/>
                </a:solidFill>
              </a:rPr>
              <a:t>, recommended actions of “savoring” or “Three Things/Blessings”</a:t>
            </a:r>
            <a:r>
              <a:rPr lang="en-US" b="1" dirty="0" smtClean="0"/>
              <a:t> </a:t>
            </a:r>
          </a:p>
          <a:p>
            <a:r>
              <a:rPr lang="en-US" sz="2000" b="1" dirty="0" smtClean="0"/>
              <a:t>Personal stories</a:t>
            </a:r>
          </a:p>
          <a:p>
            <a:r>
              <a:rPr lang="en-US" sz="2000" b="1" dirty="0" smtClean="0"/>
              <a:t>Reminders/Prompts </a:t>
            </a:r>
            <a:endParaRPr lang="en-US" sz="2000" b="1" dirty="0"/>
          </a:p>
          <a:p>
            <a:endParaRPr lang="en-US" dirty="0" smtClean="0"/>
          </a:p>
          <a:p>
            <a:pPr lvl="2"/>
            <a:endParaRPr lang="en-US" dirty="0" smtClean="0"/>
          </a:p>
          <a:p>
            <a:pPr lvl="2"/>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435624696"/>
              </p:ext>
            </p:extLst>
          </p:nvPr>
        </p:nvGraphicFramePr>
        <p:xfrm>
          <a:off x="9224320" y="529153"/>
          <a:ext cx="2967680" cy="2323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010032" y="6417276"/>
            <a:ext cx="10033687" cy="369332"/>
          </a:xfrm>
          <a:prstGeom prst="rect">
            <a:avLst/>
          </a:prstGeom>
          <a:noFill/>
        </p:spPr>
        <p:txBody>
          <a:bodyPr wrap="square" rtlCol="0">
            <a:spAutoFit/>
          </a:bodyPr>
          <a:lstStyle/>
          <a:p>
            <a:r>
              <a:rPr lang="en-US" dirty="0"/>
              <a:t>Chow, </a:t>
            </a:r>
            <a:r>
              <a:rPr lang="en-US" dirty="0" err="1"/>
              <a:t>Cichocki</a:t>
            </a:r>
            <a:r>
              <a:rPr lang="en-US" dirty="0"/>
              <a:t>, &amp; </a:t>
            </a:r>
            <a:r>
              <a:rPr lang="en-US" dirty="0" err="1"/>
              <a:t>Leff</a:t>
            </a:r>
            <a:r>
              <a:rPr lang="en-US" dirty="0"/>
              <a:t>, 2009</a:t>
            </a:r>
            <a:r>
              <a:rPr lang="en-US" dirty="0" smtClean="0"/>
              <a:t>; Grol </a:t>
            </a:r>
            <a:r>
              <a:rPr lang="en-US" dirty="0"/>
              <a:t>&amp; </a:t>
            </a:r>
            <a:r>
              <a:rPr lang="en-US" dirty="0" err="1"/>
              <a:t>Grimshaw</a:t>
            </a:r>
            <a:r>
              <a:rPr lang="en-US" dirty="0"/>
              <a:t>, 2003; Lyon et al., 2011; Stuart et al., 2004 </a:t>
            </a:r>
          </a:p>
        </p:txBody>
      </p:sp>
      <p:pic>
        <p:nvPicPr>
          <p:cNvPr id="6" name="Content Placeholder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48348" y="3393228"/>
            <a:ext cx="1518506" cy="1438785"/>
          </a:xfrm>
          <a:prstGeom prst="rect">
            <a:avLst/>
          </a:prstGeom>
        </p:spPr>
      </p:pic>
      <p:sp>
        <p:nvSpPr>
          <p:cNvPr id="7" name="Right Arrow 6"/>
          <p:cNvSpPr/>
          <p:nvPr/>
        </p:nvSpPr>
        <p:spPr>
          <a:xfrm>
            <a:off x="4979772" y="3739088"/>
            <a:ext cx="4094206" cy="1235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0780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b="1" dirty="0" smtClean="0"/>
          </a:p>
          <a:p>
            <a:pPr lvl="8"/>
            <a:endParaRPr lang="en-US" dirty="0" smtClean="0"/>
          </a:p>
          <a:p>
            <a:pPr lvl="2"/>
            <a:endParaRPr lang="en-US" dirty="0" smtClean="0"/>
          </a:p>
          <a:p>
            <a:pPr lvl="2"/>
            <a:endParaRPr lang="en-US" dirty="0" smtClean="0"/>
          </a:p>
          <a:p>
            <a:pPr lvl="2"/>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2006" y="823784"/>
            <a:ext cx="9000045" cy="5336376"/>
          </a:xfrm>
          <a:prstGeom prst="rect">
            <a:avLst/>
          </a:prstGeom>
        </p:spPr>
      </p:pic>
    </p:spTree>
    <p:extLst>
      <p:ext uri="{BB962C8B-B14F-4D97-AF65-F5344CB8AC3E}">
        <p14:creationId xmlns:p14="http://schemas.microsoft.com/office/powerpoint/2010/main" val="17597596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5883810" cy="1280890"/>
          </a:xfrm>
        </p:spPr>
        <p:txBody>
          <a:bodyPr/>
          <a:lstStyle/>
          <a:p>
            <a:r>
              <a:rPr lang="en-US" b="1" dirty="0" smtClean="0"/>
              <a:t>Designing the Wellness Curriculum</a:t>
            </a:r>
            <a:endParaRPr lang="en-US" b="1" dirty="0"/>
          </a:p>
        </p:txBody>
      </p:sp>
      <p:sp>
        <p:nvSpPr>
          <p:cNvPr id="3" name="Content Placeholder 2"/>
          <p:cNvSpPr>
            <a:spLocks noGrp="1"/>
          </p:cNvSpPr>
          <p:nvPr>
            <p:ph idx="1"/>
          </p:nvPr>
        </p:nvSpPr>
        <p:spPr/>
        <p:txBody>
          <a:bodyPr>
            <a:normAutofit/>
          </a:bodyPr>
          <a:lstStyle/>
          <a:p>
            <a:pPr marL="0" indent="0">
              <a:buNone/>
            </a:pPr>
            <a:r>
              <a:rPr lang="en-US" sz="2800" b="1" dirty="0" smtClean="0"/>
              <a:t>Outcomes</a:t>
            </a:r>
          </a:p>
          <a:p>
            <a:pPr lvl="8"/>
            <a:endParaRPr lang="en-US" dirty="0" smtClean="0"/>
          </a:p>
          <a:p>
            <a:pPr lvl="2"/>
            <a:endParaRPr lang="en-US" dirty="0" smtClean="0"/>
          </a:p>
          <a:p>
            <a:pPr marL="0" indent="0">
              <a:buNone/>
            </a:pPr>
            <a:r>
              <a:rPr lang="en-US" b="1" dirty="0"/>
              <a:t>Preliminary Workshop data and Qualitative Responses</a:t>
            </a:r>
          </a:p>
          <a:p>
            <a:r>
              <a:rPr lang="en-US" b="1" dirty="0"/>
              <a:t>13 endorsed “I gained one ore more specific ideas that I can implement in my area of </a:t>
            </a:r>
            <a:r>
              <a:rPr lang="en-US" b="1" dirty="0" smtClean="0"/>
              <a:t>practice.”</a:t>
            </a:r>
            <a:endParaRPr lang="en-US" b="1" dirty="0"/>
          </a:p>
          <a:p>
            <a:r>
              <a:rPr lang="en-US" b="1" dirty="0"/>
              <a:t>10 endorsed “It may help me do a better job.”</a:t>
            </a:r>
          </a:p>
          <a:p>
            <a:r>
              <a:rPr lang="en-US" b="1" dirty="0"/>
              <a:t>5 endorsed “I learned a new approach to my practice”</a:t>
            </a:r>
          </a:p>
          <a:p>
            <a:r>
              <a:rPr lang="en-US" b="1" dirty="0"/>
              <a:t>1 endorsed “I do not see the impact of this course on my job”</a:t>
            </a:r>
          </a:p>
          <a:p>
            <a:pPr lvl="2"/>
            <a:endParaRPr lang="en-US" b="1" dirty="0" smtClean="0"/>
          </a:p>
          <a:p>
            <a:pPr lvl="2"/>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092684309"/>
              </p:ext>
            </p:extLst>
          </p:nvPr>
        </p:nvGraphicFramePr>
        <p:xfrm>
          <a:off x="8995719" y="413950"/>
          <a:ext cx="2967680" cy="3196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3412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Presentation Objectives:</a:t>
            </a:r>
            <a:endParaRPr lang="en-US" b="1" dirty="0"/>
          </a:p>
        </p:txBody>
      </p:sp>
      <p:sp>
        <p:nvSpPr>
          <p:cNvPr id="3" name="Content Placeholder 2"/>
          <p:cNvSpPr>
            <a:spLocks noGrp="1"/>
          </p:cNvSpPr>
          <p:nvPr>
            <p:ph idx="1"/>
          </p:nvPr>
        </p:nvSpPr>
        <p:spPr/>
        <p:txBody>
          <a:bodyPr>
            <a:normAutofit/>
          </a:bodyPr>
          <a:lstStyle/>
          <a:p>
            <a:pPr marL="0" indent="0">
              <a:buNone/>
            </a:pPr>
            <a:r>
              <a:rPr lang="en-US" b="1" dirty="0" smtClean="0"/>
              <a:t>Objective 1: Participants will be more informed regarding the extent of physician stress and burnout and their effects on patient care.</a:t>
            </a:r>
          </a:p>
          <a:p>
            <a:pPr marL="0" indent="0">
              <a:buNone/>
            </a:pPr>
            <a:r>
              <a:rPr lang="en-US" b="1" dirty="0"/>
              <a:t>Objective 2:  Participants will </a:t>
            </a:r>
            <a:r>
              <a:rPr lang="en-US" b="1" dirty="0" smtClean="0"/>
              <a:t>be able </a:t>
            </a:r>
            <a:r>
              <a:rPr lang="en-US" b="1" dirty="0"/>
              <a:t>to discriminate between problem-based strategies for reducing physician stress and burnout versus positive psychology based approaches to enhancing physician well being.  </a:t>
            </a:r>
          </a:p>
          <a:p>
            <a:pPr marL="0" indent="0">
              <a:buNone/>
            </a:pPr>
            <a:r>
              <a:rPr lang="en-US" b="1" dirty="0" smtClean="0"/>
              <a:t>Objective 3: Participants will be able to better identify and participate in the design of strategies for improving physician resilience and wellness using positive psychology based approaches.  </a:t>
            </a:r>
          </a:p>
        </p:txBody>
      </p:sp>
    </p:spTree>
    <p:extLst>
      <p:ext uri="{BB962C8B-B14F-4D97-AF65-F5344CB8AC3E}">
        <p14:creationId xmlns:p14="http://schemas.microsoft.com/office/powerpoint/2010/main" val="2243118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b="1" dirty="0" smtClean="0"/>
          </a:p>
          <a:p>
            <a:pPr lvl="8"/>
            <a:endParaRPr lang="en-US" dirty="0" smtClean="0"/>
          </a:p>
          <a:p>
            <a:pPr lvl="2"/>
            <a:endParaRPr lang="en-US" dirty="0" smtClean="0"/>
          </a:p>
          <a:p>
            <a:pPr lvl="2"/>
            <a:endParaRPr lang="en-US" dirty="0" smtClean="0"/>
          </a:p>
          <a:p>
            <a:pPr lvl="2"/>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3388" y="161469"/>
            <a:ext cx="8945223" cy="6535062"/>
          </a:xfrm>
          <a:prstGeom prst="rect">
            <a:avLst/>
          </a:prstGeom>
          <a:solidFill>
            <a:srgbClr val="FFFFFF"/>
          </a:solidFill>
        </p:spPr>
      </p:pic>
    </p:spTree>
    <p:extLst>
      <p:ext uri="{BB962C8B-B14F-4D97-AF65-F5344CB8AC3E}">
        <p14:creationId xmlns:p14="http://schemas.microsoft.com/office/powerpoint/2010/main" val="3850589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b="1" dirty="0" smtClean="0"/>
          </a:p>
          <a:p>
            <a:pPr lvl="8"/>
            <a:endParaRPr lang="en-US" dirty="0" smtClean="0"/>
          </a:p>
          <a:p>
            <a:pPr lvl="2"/>
            <a:endParaRPr lang="en-US" dirty="0" smtClean="0"/>
          </a:p>
          <a:p>
            <a:pPr lvl="2"/>
            <a:endParaRPr lang="en-US" dirty="0" smtClean="0"/>
          </a:p>
          <a:p>
            <a:pPr lvl="2"/>
            <a:endParaRPr lang="en-US" dirty="0"/>
          </a:p>
        </p:txBody>
      </p:sp>
      <p:graphicFrame>
        <p:nvGraphicFramePr>
          <p:cNvPr id="13" name="Chart 12"/>
          <p:cNvGraphicFramePr/>
          <p:nvPr>
            <p:extLst>
              <p:ext uri="{D42A27DB-BD31-4B8C-83A1-F6EECF244321}">
                <p14:modId xmlns:p14="http://schemas.microsoft.com/office/powerpoint/2010/main" val="3059121615"/>
              </p:ext>
            </p:extLst>
          </p:nvPr>
        </p:nvGraphicFramePr>
        <p:xfrm>
          <a:off x="1061049" y="719666"/>
          <a:ext cx="9739223" cy="58191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42749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Comments/Suggestions for this workshop </a:t>
            </a:r>
            <a:r>
              <a:rPr lang="en-US" b="1" dirty="0" smtClean="0"/>
              <a:t>series</a:t>
            </a:r>
            <a:endParaRPr lang="en-US" b="1" dirty="0"/>
          </a:p>
        </p:txBody>
      </p:sp>
      <p:sp>
        <p:nvSpPr>
          <p:cNvPr id="3" name="Content Placeholder 2"/>
          <p:cNvSpPr>
            <a:spLocks noGrp="1"/>
          </p:cNvSpPr>
          <p:nvPr>
            <p:ph idx="1"/>
          </p:nvPr>
        </p:nvSpPr>
        <p:spPr/>
        <p:txBody>
          <a:bodyPr>
            <a:normAutofit fontScale="85000" lnSpcReduction="10000"/>
          </a:bodyPr>
          <a:lstStyle/>
          <a:p>
            <a:r>
              <a:rPr lang="en-US" b="1" dirty="0" smtClean="0"/>
              <a:t>“This </a:t>
            </a:r>
            <a:r>
              <a:rPr lang="en-US" b="1" dirty="0"/>
              <a:t>was fantastic - Thank you to all the speakers. It means a lot that you all are not only concerned for our wellbeing, but are willing to take the time to help us improve it</a:t>
            </a:r>
            <a:r>
              <a:rPr lang="en-US" b="1" dirty="0" smtClean="0"/>
              <a:t>.”</a:t>
            </a:r>
            <a:endParaRPr lang="en-US" b="1" dirty="0"/>
          </a:p>
          <a:p>
            <a:r>
              <a:rPr lang="en-US" b="1" dirty="0" smtClean="0"/>
              <a:t>“Fantastic &amp; </a:t>
            </a:r>
            <a:r>
              <a:rPr lang="en-US" b="1" dirty="0"/>
              <a:t>motivating series. It was refreshing to take a moment for self-reflection</a:t>
            </a:r>
            <a:r>
              <a:rPr lang="en-US" b="1" dirty="0" smtClean="0"/>
              <a:t>.”</a:t>
            </a:r>
            <a:endParaRPr lang="en-US" b="1" dirty="0"/>
          </a:p>
          <a:p>
            <a:r>
              <a:rPr lang="en-US" b="1" dirty="0" smtClean="0"/>
              <a:t>“I </a:t>
            </a:r>
            <a:r>
              <a:rPr lang="en-US" b="1" dirty="0"/>
              <a:t>think this series could be expanded to include other residency programs as well</a:t>
            </a:r>
            <a:r>
              <a:rPr lang="en-US" b="1" dirty="0" smtClean="0"/>
              <a:t>.”</a:t>
            </a:r>
            <a:endParaRPr lang="en-US" b="1" dirty="0"/>
          </a:p>
          <a:p>
            <a:r>
              <a:rPr lang="en-US" b="1" dirty="0" smtClean="0"/>
              <a:t>“Great</a:t>
            </a:r>
            <a:r>
              <a:rPr lang="en-US" b="1" dirty="0"/>
              <a:t>! More case based scenarios to enact new knowledge learned, probably toward end of session</a:t>
            </a:r>
            <a:r>
              <a:rPr lang="en-US" b="1" dirty="0" smtClean="0"/>
              <a:t>.”</a:t>
            </a:r>
            <a:endParaRPr lang="en-US" b="1" dirty="0"/>
          </a:p>
          <a:p>
            <a:r>
              <a:rPr lang="en-US" b="1" dirty="0" smtClean="0"/>
              <a:t>“Thoroughly </a:t>
            </a:r>
            <a:r>
              <a:rPr lang="en-US" b="1" dirty="0"/>
              <a:t>enjoyed this series. Once every couple months is perfect. Thank you for taking the time to do this</a:t>
            </a:r>
            <a:r>
              <a:rPr lang="en-US" b="1" dirty="0" smtClean="0"/>
              <a:t>!”</a:t>
            </a:r>
            <a:endParaRPr lang="en-US" b="1" dirty="0"/>
          </a:p>
          <a:p>
            <a:r>
              <a:rPr lang="en-US" b="1" dirty="0" smtClean="0"/>
              <a:t>“Really </a:t>
            </a:r>
            <a:r>
              <a:rPr lang="en-US" b="1" dirty="0"/>
              <a:t>liked the videos. Speakers were enthusiastic &amp; engaging</a:t>
            </a:r>
            <a:r>
              <a:rPr lang="en-US" b="1" dirty="0" smtClean="0"/>
              <a:t>.”</a:t>
            </a:r>
          </a:p>
          <a:p>
            <a:r>
              <a:rPr lang="en-US" b="1" dirty="0"/>
              <a:t>“For skeptics such as myself, it would be helpful to gain my Attention/Engagement if more time were devoted to discussing why "</a:t>
            </a:r>
            <a:r>
              <a:rPr lang="en-US" b="1" dirty="0" err="1"/>
              <a:t>hapiness</a:t>
            </a:r>
            <a:r>
              <a:rPr lang="en-US" b="1" dirty="0"/>
              <a:t>" [sic] and "wellbeing" is a useful goal</a:t>
            </a:r>
            <a:r>
              <a:rPr lang="en-US" b="1" dirty="0" smtClean="0"/>
              <a:t>.”</a:t>
            </a:r>
            <a:endParaRPr lang="en-US" b="1" dirty="0"/>
          </a:p>
        </p:txBody>
      </p:sp>
    </p:spTree>
    <p:extLst>
      <p:ext uri="{BB962C8B-B14F-4D97-AF65-F5344CB8AC3E}">
        <p14:creationId xmlns:p14="http://schemas.microsoft.com/office/powerpoint/2010/main" val="31687101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Conclusions and Future Directions</a:t>
            </a:r>
            <a:endParaRPr lang="en-US" b="1" dirty="0"/>
          </a:p>
        </p:txBody>
      </p:sp>
      <p:sp>
        <p:nvSpPr>
          <p:cNvPr id="3" name="Content Placeholder 2"/>
          <p:cNvSpPr>
            <a:spLocks noGrp="1"/>
          </p:cNvSpPr>
          <p:nvPr>
            <p:ph idx="1"/>
          </p:nvPr>
        </p:nvSpPr>
        <p:spPr/>
        <p:txBody>
          <a:bodyPr/>
          <a:lstStyle/>
          <a:p>
            <a:r>
              <a:rPr lang="en-US" b="1" dirty="0"/>
              <a:t>Burnout </a:t>
            </a:r>
            <a:r>
              <a:rPr lang="en-US" b="1" dirty="0" smtClean="0"/>
              <a:t>is common </a:t>
            </a:r>
            <a:r>
              <a:rPr lang="en-US" b="1" dirty="0"/>
              <a:t>in residents and is associated with decreased resident well-being and career satisfaction</a:t>
            </a:r>
            <a:r>
              <a:rPr lang="en-US" b="1" dirty="0" smtClean="0"/>
              <a:t>.</a:t>
            </a:r>
          </a:p>
          <a:p>
            <a:r>
              <a:rPr lang="en-US" b="1" dirty="0" smtClean="0"/>
              <a:t>Burnout </a:t>
            </a:r>
            <a:r>
              <a:rPr lang="en-US" b="1" dirty="0"/>
              <a:t>is associated with self-reported patient care practices that are </a:t>
            </a:r>
            <a:r>
              <a:rPr lang="en-US" b="1" dirty="0" smtClean="0"/>
              <a:t>suboptimal</a:t>
            </a:r>
          </a:p>
          <a:p>
            <a:r>
              <a:rPr lang="en-US" b="1" dirty="0" smtClean="0"/>
              <a:t>Residents appear to enjoy and benefit from programmatic approach that includes strength-based approaches to well-being</a:t>
            </a:r>
          </a:p>
          <a:p>
            <a:r>
              <a:rPr lang="en-US" b="1" dirty="0" smtClean="0"/>
              <a:t>Future iterations will utilize pre-post measurement of well-being &amp; burnout variables and their relationship to outcomes of interest</a:t>
            </a:r>
          </a:p>
          <a:p>
            <a:r>
              <a:rPr lang="en-US" b="1" dirty="0" smtClean="0"/>
              <a:t>Future iterations will include online and student-led components</a:t>
            </a:r>
          </a:p>
          <a:p>
            <a:r>
              <a:rPr lang="en-US" b="1" dirty="0" smtClean="0"/>
              <a:t>Initiate a larger discussion about creating a culture of wellness</a:t>
            </a:r>
          </a:p>
          <a:p>
            <a:endParaRPr lang="en-US" dirty="0" smtClean="0"/>
          </a:p>
          <a:p>
            <a:endParaRPr lang="en-US" dirty="0" smtClean="0"/>
          </a:p>
        </p:txBody>
      </p:sp>
    </p:spTree>
    <p:extLst>
      <p:ext uri="{BB962C8B-B14F-4D97-AF65-F5344CB8AC3E}">
        <p14:creationId xmlns:p14="http://schemas.microsoft.com/office/powerpoint/2010/main" val="17857682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Choice Question </a:t>
            </a:r>
            <a:endParaRPr lang="en-US" dirty="0"/>
          </a:p>
        </p:txBody>
      </p:sp>
      <p:sp>
        <p:nvSpPr>
          <p:cNvPr id="3" name="Content Placeholder 2"/>
          <p:cNvSpPr>
            <a:spLocks noGrp="1"/>
          </p:cNvSpPr>
          <p:nvPr>
            <p:ph idx="1"/>
          </p:nvPr>
        </p:nvSpPr>
        <p:spPr/>
        <p:txBody>
          <a:bodyPr>
            <a:normAutofit lnSpcReduction="10000"/>
          </a:bodyPr>
          <a:lstStyle/>
          <a:p>
            <a:r>
              <a:rPr lang="en-US" b="1" dirty="0" smtClean="0"/>
              <a:t>The Resident Training Director determines that the current class of residents is struggling with stress and overall dissatisfaction with their work as residents.  Which of the following steps would be the most promising strategies to improve resilience and overall wellness of the residents: </a:t>
            </a:r>
          </a:p>
          <a:p>
            <a:pPr>
              <a:buAutoNum type="alphaLcPeriod"/>
            </a:pPr>
            <a:r>
              <a:rPr lang="en-US" b="1" dirty="0" smtClean="0"/>
              <a:t>Refer the residents to a stress management class being provided by the Human Resources department. </a:t>
            </a:r>
          </a:p>
          <a:p>
            <a:pPr>
              <a:buFont typeface="Wingdings 3" charset="2"/>
              <a:buAutoNum type="alphaLcPeriod"/>
            </a:pPr>
            <a:r>
              <a:rPr lang="en-US" b="1" dirty="0"/>
              <a:t>Provide training on how to find job-related sources of gratification. </a:t>
            </a:r>
          </a:p>
          <a:p>
            <a:pPr>
              <a:buAutoNum type="alphaLcPeriod"/>
            </a:pPr>
            <a:r>
              <a:rPr lang="en-US" b="1" dirty="0" smtClean="0"/>
              <a:t>Administer a screening questionnaire for stress related problems and provide mental health referral information for those residents scoring high on stress symptoms.</a:t>
            </a:r>
          </a:p>
          <a:p>
            <a:pPr>
              <a:buFont typeface="Wingdings 3" charset="2"/>
              <a:buAutoNum type="alphaLcPeriod"/>
            </a:pPr>
            <a:r>
              <a:rPr lang="en-US" b="1" dirty="0" smtClean="0"/>
              <a:t>Within the department set up incentives for individual residents’ initiatives to reduce their own stress.</a:t>
            </a:r>
          </a:p>
          <a:p>
            <a:pPr>
              <a:buFont typeface="Wingdings 3" charset="2"/>
              <a:buAutoNum type="alphaLcPeriod"/>
            </a:pPr>
            <a:endParaRPr lang="en-US" dirty="0" smtClean="0"/>
          </a:p>
          <a:p>
            <a:pPr>
              <a:buAutoNum type="alphaLcPeriod"/>
            </a:pPr>
            <a:endParaRPr lang="en-US" dirty="0"/>
          </a:p>
        </p:txBody>
      </p:sp>
    </p:spTree>
    <p:extLst>
      <p:ext uri="{BB962C8B-B14F-4D97-AF65-F5344CB8AC3E}">
        <p14:creationId xmlns:p14="http://schemas.microsoft.com/office/powerpoint/2010/main" val="40828374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7023" y="319310"/>
            <a:ext cx="8911687" cy="1280890"/>
          </a:xfrm>
        </p:spPr>
        <p:txBody>
          <a:bodyPr/>
          <a:lstStyle/>
          <a:p>
            <a:r>
              <a:rPr lang="en-US" dirty="0" smtClean="0"/>
              <a:t>References</a:t>
            </a:r>
            <a:endParaRPr lang="en-US" dirty="0"/>
          </a:p>
        </p:txBody>
      </p:sp>
      <p:sp>
        <p:nvSpPr>
          <p:cNvPr id="3" name="Content Placeholder 2"/>
          <p:cNvSpPr>
            <a:spLocks noGrp="1"/>
          </p:cNvSpPr>
          <p:nvPr>
            <p:ph idx="1"/>
          </p:nvPr>
        </p:nvSpPr>
        <p:spPr>
          <a:xfrm>
            <a:off x="2883243" y="1219200"/>
            <a:ext cx="8641492" cy="5638800"/>
          </a:xfrm>
        </p:spPr>
        <p:txBody>
          <a:bodyPr>
            <a:noAutofit/>
          </a:bodyPr>
          <a:lstStyle/>
          <a:p>
            <a:r>
              <a:rPr lang="en-US" sz="900" b="1" dirty="0"/>
              <a:t>Awa, W. L., </a:t>
            </a:r>
            <a:r>
              <a:rPr lang="en-US" sz="900" b="1" dirty="0" err="1"/>
              <a:t>Plaumann</a:t>
            </a:r>
            <a:r>
              <a:rPr lang="en-US" sz="900" b="1" dirty="0"/>
              <a:t>, M., &amp; Walter, U. (2010). Burnout prevention: A review of intervention programs. </a:t>
            </a:r>
            <a:r>
              <a:rPr lang="en-US" sz="900" b="1" i="1" dirty="0"/>
              <a:t>Patient education and counseling, 78</a:t>
            </a:r>
            <a:r>
              <a:rPr lang="en-US" sz="900" b="1" dirty="0"/>
              <a:t>(2), 184-190. </a:t>
            </a:r>
          </a:p>
          <a:p>
            <a:r>
              <a:rPr lang="en-US" sz="900" b="1" dirty="0"/>
              <a:t>Bodenheimer, T., &amp; </a:t>
            </a:r>
            <a:r>
              <a:rPr lang="en-US" sz="900" b="1" dirty="0" err="1"/>
              <a:t>Sinsky</a:t>
            </a:r>
            <a:r>
              <a:rPr lang="en-US" sz="900" b="1" dirty="0"/>
              <a:t>, C. (2014). From triple to quadruple aim: care of the patient requires care of the provider. </a:t>
            </a:r>
            <a:r>
              <a:rPr lang="en-US" sz="900" b="1" i="1" dirty="0"/>
              <a:t>The Annals of Family Medicine, 12</a:t>
            </a:r>
            <a:r>
              <a:rPr lang="en-US" sz="900" b="1" dirty="0"/>
              <a:t>(6), 573-576. </a:t>
            </a:r>
          </a:p>
          <a:p>
            <a:r>
              <a:rPr lang="en-US" sz="900" b="1" dirty="0" smtClean="0"/>
              <a:t>Bolier, L., </a:t>
            </a:r>
            <a:r>
              <a:rPr lang="en-US" sz="900" b="1" dirty="0" err="1" smtClean="0"/>
              <a:t>Haverman</a:t>
            </a:r>
            <a:r>
              <a:rPr lang="en-US" sz="900" b="1" dirty="0" smtClean="0"/>
              <a:t>, M., </a:t>
            </a:r>
            <a:r>
              <a:rPr lang="en-US" sz="900" b="1" dirty="0" err="1" smtClean="0"/>
              <a:t>Westerhof</a:t>
            </a:r>
            <a:r>
              <a:rPr lang="en-US" sz="900" b="1" dirty="0" smtClean="0"/>
              <a:t>, G. J., Riper, H., </a:t>
            </a:r>
            <a:r>
              <a:rPr lang="en-US" sz="900" b="1" dirty="0" err="1" smtClean="0"/>
              <a:t>Smit</a:t>
            </a:r>
            <a:r>
              <a:rPr lang="en-US" sz="900" b="1" dirty="0" smtClean="0"/>
              <a:t>, F., &amp; </a:t>
            </a:r>
            <a:r>
              <a:rPr lang="en-US" sz="900" b="1" dirty="0" err="1" smtClean="0"/>
              <a:t>Bohlmeijer</a:t>
            </a:r>
            <a:r>
              <a:rPr lang="en-US" sz="900" b="1" dirty="0" smtClean="0"/>
              <a:t>, </a:t>
            </a:r>
            <a:r>
              <a:rPr lang="en-US" sz="900" b="1" dirty="0"/>
              <a:t>E</a:t>
            </a:r>
            <a:r>
              <a:rPr lang="en-US" sz="900" b="1" dirty="0" smtClean="0"/>
              <a:t>. (2013) </a:t>
            </a:r>
            <a:r>
              <a:rPr lang="en-US" sz="900" b="1" dirty="0"/>
              <a:t>Positive psychology interventions: </a:t>
            </a:r>
            <a:r>
              <a:rPr lang="en-US" sz="900" b="1" dirty="0" smtClean="0"/>
              <a:t>A </a:t>
            </a:r>
            <a:r>
              <a:rPr lang="en-US" sz="900" b="1" dirty="0"/>
              <a:t>meta-analysis of randomized controlled studies. </a:t>
            </a:r>
            <a:r>
              <a:rPr lang="en-US" sz="900" b="1" i="1" dirty="0"/>
              <a:t>BMC Public </a:t>
            </a:r>
            <a:r>
              <a:rPr lang="en-US" sz="900" b="1" i="1" dirty="0" smtClean="0"/>
              <a:t>Health, </a:t>
            </a:r>
            <a:r>
              <a:rPr lang="en-US" sz="900" b="1" dirty="0" smtClean="0"/>
              <a:t>13(119), 1-20</a:t>
            </a:r>
            <a:endParaRPr lang="en-US" sz="900" b="1" dirty="0"/>
          </a:p>
          <a:p>
            <a:r>
              <a:rPr lang="en-US" sz="900" b="1" dirty="0" smtClean="0"/>
              <a:t>Bowen</a:t>
            </a:r>
            <a:r>
              <a:rPr lang="en-US" sz="900" b="1" dirty="0"/>
              <a:t>, J. L. (2006). Educational Strategies to Promote Clinical Diagnostic Reasoning. </a:t>
            </a:r>
            <a:r>
              <a:rPr lang="en-US" sz="900" b="1" i="1" dirty="0"/>
              <a:t>New England Journal of Medicine, 355</a:t>
            </a:r>
            <a:r>
              <a:rPr lang="en-US" sz="900" b="1" dirty="0"/>
              <a:t>(21), 2217-2225. </a:t>
            </a:r>
            <a:r>
              <a:rPr lang="en-US" sz="900" b="1" dirty="0" err="1"/>
              <a:t>doi</a:t>
            </a:r>
            <a:r>
              <a:rPr lang="en-US" sz="900" b="1" dirty="0"/>
              <a:t>: doi:10.1056/NEJMra054782</a:t>
            </a:r>
          </a:p>
          <a:p>
            <a:r>
              <a:rPr lang="en-US" sz="900" b="1" dirty="0"/>
              <a:t>Brennan, J. &amp; </a:t>
            </a:r>
            <a:r>
              <a:rPr lang="en-US" sz="900" b="1" dirty="0" err="1"/>
              <a:t>McGrady</a:t>
            </a:r>
            <a:r>
              <a:rPr lang="en-US" sz="900" b="1" dirty="0"/>
              <a:t>, A. (2015). Designing and implementing a resiliency program for family medicine residents. </a:t>
            </a:r>
            <a:r>
              <a:rPr lang="en-US" sz="900" b="1" i="1" dirty="0"/>
              <a:t>International Journal of Psychiatric Medicine</a:t>
            </a:r>
            <a:r>
              <a:rPr lang="en-US" sz="900" b="1" dirty="0" smtClean="0"/>
              <a:t>, 50(1</a:t>
            </a:r>
            <a:r>
              <a:rPr lang="en-US" sz="900" b="1" dirty="0"/>
              <a:t>), 104-114.</a:t>
            </a:r>
          </a:p>
          <a:p>
            <a:r>
              <a:rPr lang="en-US" sz="900" b="1" dirty="0" smtClean="0"/>
              <a:t>Burke</a:t>
            </a:r>
            <a:r>
              <a:rPr lang="en-US" sz="900" b="1" dirty="0"/>
              <a:t>, L. A., &amp; Hutchins, H. M. (2008). A study of best practices in training transfer and proposed model of transfer. </a:t>
            </a:r>
            <a:r>
              <a:rPr lang="en-US" sz="900" b="1" i="1" dirty="0"/>
              <a:t>Human Resource Development Quarterly, 19</a:t>
            </a:r>
            <a:r>
              <a:rPr lang="en-US" sz="900" b="1" dirty="0"/>
              <a:t>(2), 107-128. </a:t>
            </a:r>
          </a:p>
          <a:p>
            <a:r>
              <a:rPr lang="en-US" sz="900" b="1" dirty="0" err="1"/>
              <a:t>Bussema</a:t>
            </a:r>
            <a:r>
              <a:rPr lang="en-US" sz="900" b="1" dirty="0"/>
              <a:t>, E., &amp; </a:t>
            </a:r>
            <a:r>
              <a:rPr lang="en-US" sz="900" b="1" dirty="0" err="1"/>
              <a:t>Nemec</a:t>
            </a:r>
            <a:r>
              <a:rPr lang="en-US" sz="900" b="1" dirty="0"/>
              <a:t>, P. (2006). Effective teaching. </a:t>
            </a:r>
            <a:r>
              <a:rPr lang="en-US" sz="900" b="1" i="1" dirty="0"/>
              <a:t>Psychiatric Rehabilitation Journal, 29</a:t>
            </a:r>
            <a:r>
              <a:rPr lang="en-US" sz="900" b="1" dirty="0"/>
              <a:t>(4), 315-317. </a:t>
            </a:r>
          </a:p>
          <a:p>
            <a:r>
              <a:rPr lang="en-US" sz="900" b="1" dirty="0"/>
              <a:t>Chow, C., </a:t>
            </a:r>
            <a:r>
              <a:rPr lang="en-US" sz="900" b="1" dirty="0" err="1"/>
              <a:t>Cichocki</a:t>
            </a:r>
            <a:r>
              <a:rPr lang="en-US" sz="900" b="1" dirty="0"/>
              <a:t>, B., &amp; </a:t>
            </a:r>
            <a:r>
              <a:rPr lang="en-US" sz="900" b="1" dirty="0" err="1"/>
              <a:t>Leff</a:t>
            </a:r>
            <a:r>
              <a:rPr lang="en-US" sz="900" b="1" dirty="0"/>
              <a:t>, H. S. (2009). The Support for Evidence-Based Training Strategies. </a:t>
            </a:r>
            <a:r>
              <a:rPr lang="en-US" sz="900" b="1" i="1" dirty="0"/>
              <a:t>Psychiatric Rehabilitation Journal, 33</a:t>
            </a:r>
            <a:r>
              <a:rPr lang="en-US" sz="900" b="1" dirty="0"/>
              <a:t>(2), 156-159. </a:t>
            </a:r>
          </a:p>
          <a:p>
            <a:r>
              <a:rPr lang="en-US" sz="900" b="1" dirty="0"/>
              <a:t>Davies, P. (2000). Approaches to evidence-based teaching. </a:t>
            </a:r>
            <a:r>
              <a:rPr lang="en-US" sz="900" b="1" i="1" dirty="0"/>
              <a:t>Medical teacher, 22</a:t>
            </a:r>
            <a:r>
              <a:rPr lang="en-US" sz="900" b="1" dirty="0"/>
              <a:t>(1), 14-21. </a:t>
            </a:r>
          </a:p>
          <a:p>
            <a:r>
              <a:rPr lang="en-US" sz="900" b="1" dirty="0" err="1"/>
              <a:t>Ey</a:t>
            </a:r>
            <a:r>
              <a:rPr lang="en-US" sz="900" b="1" dirty="0"/>
              <a:t>, S., </a:t>
            </a:r>
            <a:r>
              <a:rPr lang="en-US" sz="900" b="1" dirty="0" err="1"/>
              <a:t>Moffit</a:t>
            </a:r>
            <a:r>
              <a:rPr lang="en-US" sz="900" b="1" dirty="0"/>
              <a:t>, M., </a:t>
            </a:r>
            <a:r>
              <a:rPr lang="en-US" sz="900" b="1" dirty="0" err="1"/>
              <a:t>Kinzie</a:t>
            </a:r>
            <a:r>
              <a:rPr lang="en-US" sz="900" b="1" dirty="0"/>
              <a:t>, J. M., Choi, D., &amp; Girard, D. E. (2013). “If You Build It, They Will Come”: Attitudes of Medical Residents and Fellows About Seeking Services in a Resident Wellness Program. </a:t>
            </a:r>
            <a:r>
              <a:rPr lang="en-US" sz="900" b="1" i="1" dirty="0"/>
              <a:t>Journal of graduate medical education, 5</a:t>
            </a:r>
            <a:r>
              <a:rPr lang="en-US" sz="900" b="1" dirty="0"/>
              <a:t>(3), 486-492. </a:t>
            </a:r>
          </a:p>
          <a:p>
            <a:r>
              <a:rPr lang="en-US" sz="900" b="1" dirty="0"/>
              <a:t>Grol, R., &amp; </a:t>
            </a:r>
            <a:r>
              <a:rPr lang="en-US" sz="900" b="1" dirty="0" err="1"/>
              <a:t>Grimshaw</a:t>
            </a:r>
            <a:r>
              <a:rPr lang="en-US" sz="900" b="1" dirty="0"/>
              <a:t>, J. (2003). From best evidence to best practice: effective implementation of change in patients' care. </a:t>
            </a:r>
            <a:r>
              <a:rPr lang="en-US" sz="900" b="1" i="1" dirty="0"/>
              <a:t>The Lancet, 362</a:t>
            </a:r>
            <a:r>
              <a:rPr lang="en-US" sz="900" b="1" dirty="0"/>
              <a:t>(9391), 1225-1230</a:t>
            </a:r>
            <a:r>
              <a:rPr lang="en-US" sz="900" b="1" dirty="0" smtClean="0"/>
              <a:t>.</a:t>
            </a:r>
          </a:p>
          <a:p>
            <a:r>
              <a:rPr lang="en-US" sz="900" b="1" dirty="0" smtClean="0"/>
              <a:t>Hershberger, P.J. (2005). </a:t>
            </a:r>
            <a:r>
              <a:rPr lang="en-US" sz="900" b="1" dirty="0"/>
              <a:t>Prescribing happiness: </a:t>
            </a:r>
            <a:r>
              <a:rPr lang="en-US" sz="900" b="1" dirty="0" smtClean="0"/>
              <a:t>Positive </a:t>
            </a:r>
            <a:r>
              <a:rPr lang="en-US" sz="900" b="1" dirty="0"/>
              <a:t>psychology and family medicine.  </a:t>
            </a:r>
            <a:r>
              <a:rPr lang="en-US" sz="900" b="1" i="1" dirty="0"/>
              <a:t>Family </a:t>
            </a:r>
            <a:r>
              <a:rPr lang="en-US" sz="900" b="1" i="1" dirty="0" smtClean="0"/>
              <a:t>Medicine,</a:t>
            </a:r>
            <a:r>
              <a:rPr lang="en-US" sz="900" b="1" dirty="0" smtClean="0"/>
              <a:t> 37, 630-634</a:t>
            </a:r>
            <a:r>
              <a:rPr lang="en-US" sz="900" b="1" dirty="0"/>
              <a:t>.</a:t>
            </a:r>
          </a:p>
          <a:p>
            <a:r>
              <a:rPr lang="en-US" sz="900" b="1" dirty="0"/>
              <a:t>Irby, D. M., &amp; </a:t>
            </a:r>
            <a:r>
              <a:rPr lang="en-US" sz="900" b="1" dirty="0" err="1"/>
              <a:t>Papadakis</a:t>
            </a:r>
            <a:r>
              <a:rPr lang="en-US" sz="900" b="1" dirty="0"/>
              <a:t>, M. (2001). Does good clinical teaching really make a difference? </a:t>
            </a:r>
            <a:r>
              <a:rPr lang="en-US" sz="900" b="1" i="1" dirty="0"/>
              <a:t>The American journal of medicine, 110</a:t>
            </a:r>
            <a:r>
              <a:rPr lang="en-US" sz="900" b="1" dirty="0"/>
              <a:t>(3), 231-232. </a:t>
            </a:r>
            <a:endParaRPr lang="en-US" sz="900" b="1" dirty="0" smtClean="0"/>
          </a:p>
          <a:p>
            <a:r>
              <a:rPr lang="en-US" sz="900" b="1" dirty="0"/>
              <a:t>Irving J, </a:t>
            </a:r>
            <a:r>
              <a:rPr lang="en-US" sz="900" b="1" dirty="0" err="1"/>
              <a:t>Dobkin</a:t>
            </a:r>
            <a:r>
              <a:rPr lang="en-US" sz="900" b="1" dirty="0"/>
              <a:t> P, </a:t>
            </a:r>
            <a:r>
              <a:rPr lang="en-US" sz="900" b="1" dirty="0" smtClean="0"/>
              <a:t>&amp; Park </a:t>
            </a:r>
            <a:r>
              <a:rPr lang="en-US" sz="900" b="1" dirty="0"/>
              <a:t>J</a:t>
            </a:r>
            <a:r>
              <a:rPr lang="en-US" sz="900" b="1" dirty="0" smtClean="0"/>
              <a:t>. (2009). </a:t>
            </a:r>
            <a:r>
              <a:rPr lang="en-US" sz="900" b="1" dirty="0"/>
              <a:t>Cultivating mindfulness in healthcare professionals: a review of empirical studies of mindfulness based stress reduction. </a:t>
            </a:r>
            <a:r>
              <a:rPr lang="en-US" sz="900" b="1" i="1" dirty="0"/>
              <a:t>Complementary Therapies in Clinical </a:t>
            </a:r>
            <a:r>
              <a:rPr lang="en-US" sz="900" b="1" i="1" dirty="0" smtClean="0"/>
              <a:t>Practice</a:t>
            </a:r>
            <a:r>
              <a:rPr lang="en-US" sz="900" b="1" dirty="0" smtClean="0"/>
              <a:t>, 15, 61–66.</a:t>
            </a:r>
          </a:p>
          <a:p>
            <a:r>
              <a:rPr lang="en-US" sz="900" b="1" dirty="0" err="1"/>
              <a:t>IsHak</a:t>
            </a:r>
            <a:r>
              <a:rPr lang="en-US" sz="900" b="1" dirty="0"/>
              <a:t>, W. W., </a:t>
            </a:r>
            <a:r>
              <a:rPr lang="en-US" sz="900" b="1" dirty="0" err="1"/>
              <a:t>Lederer</a:t>
            </a:r>
            <a:r>
              <a:rPr lang="en-US" sz="900" b="1" dirty="0"/>
              <a:t>, S., </a:t>
            </a:r>
            <a:r>
              <a:rPr lang="en-US" sz="900" b="1" dirty="0" err="1"/>
              <a:t>Mandili</a:t>
            </a:r>
            <a:r>
              <a:rPr lang="en-US" sz="900" b="1" dirty="0"/>
              <a:t>, C., </a:t>
            </a:r>
            <a:r>
              <a:rPr lang="en-US" sz="900" b="1" dirty="0" err="1"/>
              <a:t>Nikravesh</a:t>
            </a:r>
            <a:r>
              <a:rPr lang="en-US" sz="900" b="1" dirty="0"/>
              <a:t>, R., Seligman, L., Vasa, M., … Bernstein, C. A. (2009). Burnout During Residency Training: A Literature Review. Journal of Graduate Medical Education, 1(2), 236–242. </a:t>
            </a:r>
            <a:r>
              <a:rPr lang="en-US" sz="900" b="1" dirty="0">
                <a:hlinkClick r:id="rId3"/>
              </a:rPr>
              <a:t>http://</a:t>
            </a:r>
            <a:r>
              <a:rPr lang="en-US" sz="900" b="1" dirty="0" smtClean="0">
                <a:hlinkClick r:id="rId3"/>
              </a:rPr>
              <a:t>doi.org/10.4300/JGME-D-09-00054.1</a:t>
            </a:r>
            <a:endParaRPr lang="en-US" sz="900" b="1" dirty="0" smtClean="0"/>
          </a:p>
        </p:txBody>
      </p:sp>
    </p:spTree>
    <p:extLst>
      <p:ext uri="{BB962C8B-B14F-4D97-AF65-F5344CB8AC3E}">
        <p14:creationId xmlns:p14="http://schemas.microsoft.com/office/powerpoint/2010/main" val="25041207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2949146" y="1426944"/>
            <a:ext cx="8404654" cy="5237467"/>
          </a:xfrm>
        </p:spPr>
        <p:txBody>
          <a:bodyPr>
            <a:noAutofit/>
          </a:bodyPr>
          <a:lstStyle/>
          <a:p>
            <a:r>
              <a:rPr lang="en-US" sz="900" b="1" dirty="0"/>
              <a:t>Keyes, C. L. M. (2007). Promoting and protecting mental health as flourishing: A complementary strategy for improving national mental health. </a:t>
            </a:r>
            <a:r>
              <a:rPr lang="en-US" sz="900" b="1" i="1" dirty="0"/>
              <a:t>American Psychologist</a:t>
            </a:r>
            <a:r>
              <a:rPr lang="en-US" sz="900" b="1" dirty="0"/>
              <a:t>, 62(2), 95-108.</a:t>
            </a:r>
          </a:p>
          <a:p>
            <a:r>
              <a:rPr lang="en-US" sz="900" b="1" dirty="0"/>
              <a:t>Keyes, C.L.M., </a:t>
            </a:r>
            <a:r>
              <a:rPr lang="en-US" sz="900" b="1" dirty="0" err="1"/>
              <a:t>Wissing</a:t>
            </a:r>
            <a:r>
              <a:rPr lang="en-US" sz="900" b="1" dirty="0"/>
              <a:t>, M., </a:t>
            </a:r>
            <a:r>
              <a:rPr lang="en-US" sz="900" b="1" dirty="0" err="1"/>
              <a:t>Potgieter</a:t>
            </a:r>
            <a:r>
              <a:rPr lang="en-US" sz="900" b="1" dirty="0"/>
              <a:t>, J.P., </a:t>
            </a:r>
            <a:r>
              <a:rPr lang="en-US" sz="900" b="1" dirty="0" err="1"/>
              <a:t>Temane</a:t>
            </a:r>
            <a:r>
              <a:rPr lang="en-US" sz="900" b="1" dirty="0"/>
              <a:t>, M., Kruger, A., &amp; van </a:t>
            </a:r>
            <a:r>
              <a:rPr lang="en-US" sz="900" b="1" dirty="0" err="1"/>
              <a:t>Rooy</a:t>
            </a:r>
            <a:r>
              <a:rPr lang="en-US" sz="900" b="1" dirty="0"/>
              <a:t>, S. (2008). Evaluation of the mental health continuum-short form (MHC-SF) in Setswana-speaking South Africans. Clinical Psychology &amp; Psychotherapy, 15(3), 181–192.</a:t>
            </a:r>
          </a:p>
          <a:p>
            <a:r>
              <a:rPr lang="en-US" sz="900" b="1" dirty="0" err="1"/>
              <a:t>Lamers</a:t>
            </a:r>
            <a:r>
              <a:rPr lang="en-US" sz="900" b="1" dirty="0"/>
              <a:t>, S. M.A., </a:t>
            </a:r>
            <a:r>
              <a:rPr lang="en-US" sz="900" b="1" dirty="0" err="1"/>
              <a:t>Westerhof</a:t>
            </a:r>
            <a:r>
              <a:rPr lang="en-US" sz="900" b="1" dirty="0"/>
              <a:t>, G. J., </a:t>
            </a:r>
            <a:r>
              <a:rPr lang="en-US" sz="900" b="1" dirty="0" err="1"/>
              <a:t>Bohlmeijer</a:t>
            </a:r>
            <a:r>
              <a:rPr lang="en-US" sz="900" b="1" dirty="0"/>
              <a:t>, E. T., ten </a:t>
            </a:r>
            <a:r>
              <a:rPr lang="en-US" sz="900" b="1" dirty="0" err="1"/>
              <a:t>Klooster</a:t>
            </a:r>
            <a:r>
              <a:rPr lang="en-US" sz="900" b="1" dirty="0"/>
              <a:t>, P. M. and Keyes, C. L.M. (2011), Evaluating the psychometric properties of the mental health Continuum-Short Form (MHC-SF). </a:t>
            </a:r>
            <a:r>
              <a:rPr lang="en-US" sz="900" b="1" i="1" dirty="0"/>
              <a:t>Journal of Clinical Psychology</a:t>
            </a:r>
            <a:r>
              <a:rPr lang="en-US" sz="900" b="1" dirty="0"/>
              <a:t>, 67: 99–110. doi:10.1002/jclp.20741</a:t>
            </a:r>
          </a:p>
          <a:p>
            <a:r>
              <a:rPr lang="en-US" sz="900" b="1" dirty="0"/>
              <a:t>Lefebvre, D. C. (2012). Perspective: resident physician wellness: A new hope. </a:t>
            </a:r>
            <a:r>
              <a:rPr lang="en-US" sz="900" b="1" i="1" dirty="0"/>
              <a:t>Academic Medicine, 87</a:t>
            </a:r>
            <a:r>
              <a:rPr lang="en-US" sz="900" b="1" dirty="0"/>
              <a:t>(5), 598-602.</a:t>
            </a:r>
          </a:p>
          <a:p>
            <a:r>
              <a:rPr lang="en-US" sz="900" b="1" dirty="0" err="1"/>
              <a:t>Luthar</a:t>
            </a:r>
            <a:r>
              <a:rPr lang="en-US" sz="900" b="1" dirty="0"/>
              <a:t>, S. S., </a:t>
            </a:r>
            <a:r>
              <a:rPr lang="en-US" sz="900" b="1" dirty="0" err="1"/>
              <a:t>Cicchetti</a:t>
            </a:r>
            <a:r>
              <a:rPr lang="en-US" sz="900" b="1" dirty="0"/>
              <a:t>, D., &amp; Becker, B. (2000). The Construct of Resilience: A Critical Evaluation and Guidelines for Future Work. Child Development,71(3), 543–562.</a:t>
            </a:r>
          </a:p>
          <a:p>
            <a:r>
              <a:rPr lang="en-US" sz="900" b="1" dirty="0"/>
              <a:t>Lyon, A. R., </a:t>
            </a:r>
            <a:r>
              <a:rPr lang="en-US" sz="900" b="1" dirty="0" err="1"/>
              <a:t>Stirman</a:t>
            </a:r>
            <a:r>
              <a:rPr lang="en-US" sz="900" b="1" dirty="0"/>
              <a:t>, S. W., Kerns, S. E., &amp; </a:t>
            </a:r>
            <a:r>
              <a:rPr lang="en-US" sz="900" b="1" dirty="0" err="1"/>
              <a:t>Bruns</a:t>
            </a:r>
            <a:r>
              <a:rPr lang="en-US" sz="900" b="1" dirty="0"/>
              <a:t>, E. J. (2011). Developing the mental health workforce: review and application of training approaches from multiple disciplines. </a:t>
            </a:r>
            <a:r>
              <a:rPr lang="en-US" sz="900" b="1" i="1" dirty="0"/>
              <a:t>Administration and Policy in Mental Health and Mental Health Services Research, 38</a:t>
            </a:r>
            <a:r>
              <a:rPr lang="en-US" sz="900" b="1" dirty="0"/>
              <a:t>(4), 238-253.</a:t>
            </a:r>
          </a:p>
          <a:p>
            <a:r>
              <a:rPr lang="en-US" sz="900" b="1" dirty="0" smtClean="0"/>
              <a:t>Place </a:t>
            </a:r>
            <a:r>
              <a:rPr lang="en-US" sz="900" b="1" dirty="0"/>
              <a:t>S., &amp; Talen M. (2013). Creating a culture of wellness: conversations, curriculum, concrete resources, and control. International Journal of Psychiatric Medicine, 45, 333–344</a:t>
            </a:r>
            <a:r>
              <a:rPr lang="en-US" sz="900" b="1" dirty="0" smtClean="0"/>
              <a:t>.</a:t>
            </a:r>
          </a:p>
          <a:p>
            <a:r>
              <a:rPr lang="en-US" sz="900" b="1" dirty="0" smtClean="0"/>
              <a:t>Rosenstein, A. H. (2012). </a:t>
            </a:r>
            <a:r>
              <a:rPr lang="en-US" sz="900" b="1" i="1" dirty="0" smtClean="0"/>
              <a:t>Physician stress and burnout: prevalence, cause, and effect.</a:t>
            </a:r>
            <a:r>
              <a:rPr lang="en-US" sz="900" b="1" dirty="0" smtClean="0"/>
              <a:t> Paper presented at the American Academy of Orthopedic Surgeons.</a:t>
            </a:r>
          </a:p>
          <a:p>
            <a:r>
              <a:rPr lang="en-US" sz="900" b="1" dirty="0" err="1" smtClean="0"/>
              <a:t>Runyan</a:t>
            </a:r>
            <a:r>
              <a:rPr lang="en-US" sz="900" b="1" dirty="0" smtClean="0"/>
              <a:t>, C., </a:t>
            </a:r>
            <a:r>
              <a:rPr lang="en-US" sz="900" b="1" dirty="0" err="1" smtClean="0"/>
              <a:t>Savageau</a:t>
            </a:r>
            <a:r>
              <a:rPr lang="en-US" sz="900" b="1" dirty="0" smtClean="0"/>
              <a:t>, J. A., Potts, S., &amp; </a:t>
            </a:r>
            <a:r>
              <a:rPr lang="en-US" sz="900" b="1" dirty="0" err="1" smtClean="0"/>
              <a:t>Weinreb</a:t>
            </a:r>
            <a:r>
              <a:rPr lang="en-US" sz="900" b="1" dirty="0" smtClean="0"/>
              <a:t>, L. (2016). Impact of a family medicine resident wellness curriculum: a feasibility study. Medical Education Online, 21, 10.3402/meo.v21.30648. http://doi.org/10.3402/meo.v21.30648</a:t>
            </a:r>
          </a:p>
          <a:p>
            <a:r>
              <a:rPr lang="en-US" sz="900" b="1" dirty="0" smtClean="0"/>
              <a:t>Seligman, Martin E. P. (2011). Flourish: A Visionary New Understanding of Happiness and Well-being. Free Press.</a:t>
            </a:r>
          </a:p>
          <a:p>
            <a:r>
              <a:rPr lang="en-US" sz="900" b="1" dirty="0" err="1" smtClean="0"/>
              <a:t>Shanafelt</a:t>
            </a:r>
            <a:r>
              <a:rPr lang="en-US" sz="900" b="1" dirty="0" smtClean="0"/>
              <a:t>, T. D., Hasan, O., </a:t>
            </a:r>
            <a:r>
              <a:rPr lang="en-US" sz="900" b="1" dirty="0" err="1" smtClean="0"/>
              <a:t>Dyrbye</a:t>
            </a:r>
            <a:r>
              <a:rPr lang="en-US" sz="900" b="1" dirty="0" smtClean="0"/>
              <a:t>, L. N., </a:t>
            </a:r>
            <a:r>
              <a:rPr lang="en-US" sz="900" b="1" dirty="0" err="1" smtClean="0"/>
              <a:t>Sinsky</a:t>
            </a:r>
            <a:r>
              <a:rPr lang="en-US" sz="900" b="1" dirty="0" smtClean="0"/>
              <a:t>, C., </a:t>
            </a:r>
            <a:r>
              <a:rPr lang="en-US" sz="900" b="1" dirty="0" err="1" smtClean="0"/>
              <a:t>Satele</a:t>
            </a:r>
            <a:r>
              <a:rPr lang="en-US" sz="900" b="1" dirty="0" smtClean="0"/>
              <a:t>, D., Sloan, J., &amp; West, C. P. (2015). </a:t>
            </a:r>
            <a:r>
              <a:rPr lang="en-US" sz="900" b="1" i="1" dirty="0" smtClean="0"/>
              <a:t>Changes in burnout and satisfaction with work-life balance in physicians and the general US working population between 2011 and 2014.</a:t>
            </a:r>
            <a:r>
              <a:rPr lang="en-US" sz="900" b="1" dirty="0" smtClean="0"/>
              <a:t> Paper presented at the Mayo Clinic Proceedings.</a:t>
            </a:r>
          </a:p>
          <a:p>
            <a:r>
              <a:rPr lang="en-US" sz="900" b="1" dirty="0"/>
              <a:t>Stuart, G., </a:t>
            </a:r>
            <a:r>
              <a:rPr lang="en-US" sz="900" b="1" dirty="0" err="1"/>
              <a:t>Tondora</a:t>
            </a:r>
            <a:r>
              <a:rPr lang="en-US" sz="900" b="1" dirty="0"/>
              <a:t>, J., &amp; </a:t>
            </a:r>
            <a:r>
              <a:rPr lang="en-US" sz="900" b="1" dirty="0" err="1"/>
              <a:t>Hoge</a:t>
            </a:r>
            <a:r>
              <a:rPr lang="en-US" sz="900" b="1" dirty="0"/>
              <a:t>, M. (2004). Evidence-Based Teaching Practice: Implications for Behavioral Health. </a:t>
            </a:r>
            <a:r>
              <a:rPr lang="en-US" sz="900" b="1" i="1" dirty="0"/>
              <a:t>Administration and Policy in Mental Health and Mental Health Services Research, 32</a:t>
            </a:r>
            <a:r>
              <a:rPr lang="en-US" sz="900" b="1" dirty="0"/>
              <a:t>(2), 107-130. </a:t>
            </a:r>
            <a:r>
              <a:rPr lang="en-US" sz="900" b="1" dirty="0" err="1"/>
              <a:t>doi</a:t>
            </a:r>
            <a:r>
              <a:rPr lang="en-US" sz="900" b="1" dirty="0"/>
              <a:t>: 10.1023/B:APIH.0000042743.11286.bc</a:t>
            </a:r>
          </a:p>
          <a:p>
            <a:r>
              <a:rPr lang="en-US" sz="900" b="1" dirty="0" err="1"/>
              <a:t>Sutkin</a:t>
            </a:r>
            <a:r>
              <a:rPr lang="en-US" sz="900" b="1" dirty="0"/>
              <a:t>, G., Wagner, E., Harris, I., &amp; </a:t>
            </a:r>
            <a:r>
              <a:rPr lang="en-US" sz="900" b="1" dirty="0" err="1"/>
              <a:t>Schiffer</a:t>
            </a:r>
            <a:r>
              <a:rPr lang="en-US" sz="900" b="1" dirty="0"/>
              <a:t>, R. (2008). What makes a good clinical teacher in medicine? A review of the literature. </a:t>
            </a:r>
            <a:r>
              <a:rPr lang="en-US" sz="900" b="1" i="1" dirty="0"/>
              <a:t>Academic Medicine, 83</a:t>
            </a:r>
            <a:r>
              <a:rPr lang="en-US" sz="900" b="1" dirty="0"/>
              <a:t>(5), 452-466. </a:t>
            </a:r>
          </a:p>
        </p:txBody>
      </p:sp>
    </p:spTree>
    <p:extLst>
      <p:ext uri="{BB962C8B-B14F-4D97-AF65-F5344CB8AC3E}">
        <p14:creationId xmlns:p14="http://schemas.microsoft.com/office/powerpoint/2010/main" val="27875816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2982097" y="1204522"/>
            <a:ext cx="8371703" cy="5653477"/>
          </a:xfrm>
        </p:spPr>
        <p:txBody>
          <a:bodyPr>
            <a:noAutofit/>
          </a:bodyPr>
          <a:lstStyle/>
          <a:p>
            <a:r>
              <a:rPr lang="en-US" sz="900" b="1" dirty="0" smtClean="0"/>
              <a:t>Thomas</a:t>
            </a:r>
            <a:r>
              <a:rPr lang="en-US" sz="900" b="1" dirty="0"/>
              <a:t>, M.R., </a:t>
            </a:r>
            <a:r>
              <a:rPr lang="en-US" sz="900" b="1" dirty="0" err="1"/>
              <a:t>Dyrbye</a:t>
            </a:r>
            <a:r>
              <a:rPr lang="en-US" sz="900" b="1" dirty="0"/>
              <a:t>, L.N., Huntington, J.L., Lawson, K.L., &amp; Novotny, P.J., Sloan, J.A., </a:t>
            </a:r>
            <a:r>
              <a:rPr lang="en-US" sz="900" b="1" dirty="0" err="1"/>
              <a:t>Shanafelt</a:t>
            </a:r>
            <a:r>
              <a:rPr lang="en-US" sz="900" b="1" dirty="0"/>
              <a:t>, T.D., (2007). How do distress and well-being relate to medical student empathy? A multicenter study. Society of General Internal Medicine, 22, 177-183.</a:t>
            </a:r>
          </a:p>
          <a:p>
            <a:r>
              <a:rPr lang="en-US" sz="900" b="1" dirty="0" err="1"/>
              <a:t>Tucciarone</a:t>
            </a:r>
            <a:r>
              <a:rPr lang="en-US" sz="900" b="1" dirty="0"/>
              <a:t>, J. (2009). Changing the Conversation From Burnout to Wellness: Physician Well-being in Residency Training Programs. Journal of Graduate Medical Education, 225.</a:t>
            </a:r>
          </a:p>
          <a:p>
            <a:r>
              <a:rPr lang="en-US" sz="900" b="1" dirty="0"/>
              <a:t>van </a:t>
            </a:r>
            <a:r>
              <a:rPr lang="en-US" sz="900" b="1" dirty="0" err="1"/>
              <a:t>Wyk</a:t>
            </a:r>
            <a:r>
              <a:rPr lang="en-US" sz="900" b="1" dirty="0"/>
              <a:t>, B. E., &amp; </a:t>
            </a:r>
            <a:r>
              <a:rPr lang="en-US" sz="900" b="1" dirty="0" err="1"/>
              <a:t>Pillay</a:t>
            </a:r>
            <a:r>
              <a:rPr lang="en-US" sz="900" b="1" dirty="0"/>
              <a:t>‐Van </a:t>
            </a:r>
            <a:r>
              <a:rPr lang="en-US" sz="900" b="1" dirty="0" err="1"/>
              <a:t>Wyk</a:t>
            </a:r>
            <a:r>
              <a:rPr lang="en-US" sz="900" b="1" dirty="0"/>
              <a:t>, V. (2010). Preventive staff‐support interventions for health workers. </a:t>
            </a:r>
            <a:r>
              <a:rPr lang="en-US" sz="900" b="1" i="1" dirty="0"/>
              <a:t>The Cochrane Library</a:t>
            </a:r>
            <a:r>
              <a:rPr lang="en-US" sz="900" b="1" dirty="0"/>
              <a:t>. </a:t>
            </a:r>
          </a:p>
          <a:p>
            <a:r>
              <a:rPr lang="en-US" sz="900" b="1" dirty="0"/>
              <a:t>Wallace, J. E., </a:t>
            </a:r>
            <a:r>
              <a:rPr lang="en-US" sz="900" b="1" dirty="0" err="1"/>
              <a:t>Lemaire</a:t>
            </a:r>
            <a:r>
              <a:rPr lang="en-US" sz="900" b="1" dirty="0"/>
              <a:t>, J. B., &amp; </a:t>
            </a:r>
            <a:r>
              <a:rPr lang="en-US" sz="900" b="1" dirty="0" err="1"/>
              <a:t>Ghali</a:t>
            </a:r>
            <a:r>
              <a:rPr lang="en-US" sz="900" b="1" dirty="0"/>
              <a:t>, W. A. (2009). Physician wellness: a missing quality indicator. </a:t>
            </a:r>
            <a:r>
              <a:rPr lang="en-US" sz="900" b="1" i="1" dirty="0"/>
              <a:t>The Lancet, 374</a:t>
            </a:r>
            <a:r>
              <a:rPr lang="en-US" sz="900" b="1" dirty="0"/>
              <a:t>(9702), 1714-1721. </a:t>
            </a:r>
          </a:p>
          <a:p>
            <a:r>
              <a:rPr lang="en-US" sz="900" b="1" dirty="0" err="1"/>
              <a:t>Zisook</a:t>
            </a:r>
            <a:r>
              <a:rPr lang="en-US" sz="900" b="1" dirty="0"/>
              <a:t>, S., Benjamin, S., </a:t>
            </a:r>
            <a:r>
              <a:rPr lang="en-US" sz="900" b="1" dirty="0" err="1"/>
              <a:t>Balon</a:t>
            </a:r>
            <a:r>
              <a:rPr lang="en-US" sz="900" b="1" dirty="0"/>
              <a:t>, R., Glick, I., Louie, A., </a:t>
            </a:r>
            <a:r>
              <a:rPr lang="en-US" sz="900" b="1" dirty="0" err="1"/>
              <a:t>Moutier</a:t>
            </a:r>
            <a:r>
              <a:rPr lang="en-US" sz="900" b="1" dirty="0"/>
              <a:t>, C., . . . </a:t>
            </a:r>
            <a:r>
              <a:rPr lang="en-US" sz="900" b="1" dirty="0" err="1"/>
              <a:t>Servis</a:t>
            </a:r>
            <a:r>
              <a:rPr lang="en-US" sz="900" b="1" dirty="0"/>
              <a:t>, M. (2005). Alternate methods of teaching psychopharmacology. </a:t>
            </a:r>
            <a:r>
              <a:rPr lang="en-US" sz="900" b="1" i="1" dirty="0"/>
              <a:t>Academic Psychiatry, 29</a:t>
            </a:r>
            <a:r>
              <a:rPr lang="en-US" sz="900" b="1" dirty="0"/>
              <a:t>(2), 141-154. </a:t>
            </a:r>
          </a:p>
          <a:p>
            <a:r>
              <a:rPr lang="en-US" sz="900" b="1" dirty="0" err="1"/>
              <a:t>Zwack</a:t>
            </a:r>
            <a:r>
              <a:rPr lang="en-US" sz="900" b="1" dirty="0"/>
              <a:t>, J., &amp; Schweitzer, J. (2013). If every fifth physician is affected by burnout, what about the other four? Resilience strategies of experienced physicians. </a:t>
            </a:r>
            <a:r>
              <a:rPr lang="en-US" sz="900" b="1" i="1" dirty="0"/>
              <a:t>Academic Medicine, 88</a:t>
            </a:r>
            <a:r>
              <a:rPr lang="en-US" sz="900" b="1" dirty="0"/>
              <a:t>(3), 382-389.</a:t>
            </a:r>
          </a:p>
          <a:p>
            <a:r>
              <a:rPr lang="en-US" sz="900" b="1" dirty="0" smtClean="0"/>
              <a:t>Stuart</a:t>
            </a:r>
            <a:r>
              <a:rPr lang="en-US" sz="900" b="1" dirty="0"/>
              <a:t>, G., </a:t>
            </a:r>
            <a:r>
              <a:rPr lang="en-US" sz="900" b="1" dirty="0" err="1"/>
              <a:t>Tondora</a:t>
            </a:r>
            <a:r>
              <a:rPr lang="en-US" sz="900" b="1" dirty="0"/>
              <a:t>, J., &amp; </a:t>
            </a:r>
            <a:r>
              <a:rPr lang="en-US" sz="900" b="1" dirty="0" err="1"/>
              <a:t>Hoge</a:t>
            </a:r>
            <a:r>
              <a:rPr lang="en-US" sz="900" b="1" dirty="0"/>
              <a:t>, M. (2004). Evidence-Based Teaching Practice: Implications for Behavioral Health. </a:t>
            </a:r>
            <a:r>
              <a:rPr lang="en-US" sz="900" b="1" i="1" dirty="0"/>
              <a:t>Administration and Policy in Mental Health and Mental Health Services Research, 32</a:t>
            </a:r>
            <a:r>
              <a:rPr lang="en-US" sz="900" b="1" dirty="0"/>
              <a:t>(2), 107-130. </a:t>
            </a:r>
            <a:r>
              <a:rPr lang="en-US" sz="900" b="1" dirty="0" err="1"/>
              <a:t>doi</a:t>
            </a:r>
            <a:r>
              <a:rPr lang="en-US" sz="900" b="1" dirty="0"/>
              <a:t>: 10.1023/B:APIH.0000042743.11286.bc</a:t>
            </a:r>
          </a:p>
          <a:p>
            <a:r>
              <a:rPr lang="en-US" sz="900" b="1" dirty="0" err="1"/>
              <a:t>Sutkin</a:t>
            </a:r>
            <a:r>
              <a:rPr lang="en-US" sz="900" b="1" dirty="0"/>
              <a:t>, G., Wagner, E., Harris, I., &amp; </a:t>
            </a:r>
            <a:r>
              <a:rPr lang="en-US" sz="900" b="1" dirty="0" err="1"/>
              <a:t>Schiffer</a:t>
            </a:r>
            <a:r>
              <a:rPr lang="en-US" sz="900" b="1" dirty="0"/>
              <a:t>, R. (2008). What makes a good clinical teacher in medicine? A review of the literature. </a:t>
            </a:r>
            <a:r>
              <a:rPr lang="en-US" sz="900" b="1" i="1" dirty="0"/>
              <a:t>Academic Medicine, 83</a:t>
            </a:r>
            <a:r>
              <a:rPr lang="en-US" sz="900" b="1" dirty="0"/>
              <a:t>(5), 452-466. </a:t>
            </a:r>
          </a:p>
          <a:p>
            <a:r>
              <a:rPr lang="en-US" sz="900" b="1" dirty="0"/>
              <a:t>Thomas, M.R., </a:t>
            </a:r>
            <a:r>
              <a:rPr lang="en-US" sz="900" b="1" dirty="0" err="1"/>
              <a:t>Dyrbye</a:t>
            </a:r>
            <a:r>
              <a:rPr lang="en-US" sz="900" b="1" dirty="0"/>
              <a:t>, L.N., Huntington, J.L., Lawson, K.L., &amp; Novotny, P.J., Sloan, J.A., </a:t>
            </a:r>
            <a:r>
              <a:rPr lang="en-US" sz="900" b="1" dirty="0" err="1"/>
              <a:t>Shanafelt</a:t>
            </a:r>
            <a:r>
              <a:rPr lang="en-US" sz="900" b="1" dirty="0"/>
              <a:t>, T.D., (2007). How do distress and well-being relate to medical student empathy? A multicenter study. Society of General Internal Medicine, 22, 177-183.</a:t>
            </a:r>
          </a:p>
          <a:p>
            <a:r>
              <a:rPr lang="en-US" sz="900" b="1" dirty="0" err="1"/>
              <a:t>Tucciarone</a:t>
            </a:r>
            <a:r>
              <a:rPr lang="en-US" sz="900" b="1" dirty="0"/>
              <a:t>, J. (2009). Changing the Conversation From Burnout to Wellness: Physician Well-being in Residency Training Programs. Journal of Graduate Medical Education, 225.</a:t>
            </a:r>
          </a:p>
          <a:p>
            <a:r>
              <a:rPr lang="en-US" sz="900" b="1" dirty="0"/>
              <a:t>van </a:t>
            </a:r>
            <a:r>
              <a:rPr lang="en-US" sz="900" b="1" dirty="0" err="1"/>
              <a:t>Wyk</a:t>
            </a:r>
            <a:r>
              <a:rPr lang="en-US" sz="900" b="1" dirty="0"/>
              <a:t>, B. E., &amp; </a:t>
            </a:r>
            <a:r>
              <a:rPr lang="en-US" sz="900" b="1" dirty="0" err="1"/>
              <a:t>Pillay</a:t>
            </a:r>
            <a:r>
              <a:rPr lang="en-US" sz="900" b="1" dirty="0"/>
              <a:t>‐Van </a:t>
            </a:r>
            <a:r>
              <a:rPr lang="en-US" sz="900" b="1" dirty="0" err="1"/>
              <a:t>Wyk</a:t>
            </a:r>
            <a:r>
              <a:rPr lang="en-US" sz="900" b="1" dirty="0"/>
              <a:t>, V. (2010). Preventive staff‐support interventions for health workers. </a:t>
            </a:r>
            <a:r>
              <a:rPr lang="en-US" sz="900" b="1" i="1" dirty="0"/>
              <a:t>The Cochrane Library</a:t>
            </a:r>
            <a:r>
              <a:rPr lang="en-US" sz="900" b="1" dirty="0"/>
              <a:t>. </a:t>
            </a:r>
          </a:p>
          <a:p>
            <a:r>
              <a:rPr lang="en-US" sz="900" b="1" dirty="0"/>
              <a:t>Wallace, J. E., </a:t>
            </a:r>
            <a:r>
              <a:rPr lang="en-US" sz="900" b="1" dirty="0" err="1"/>
              <a:t>Lemaire</a:t>
            </a:r>
            <a:r>
              <a:rPr lang="en-US" sz="900" b="1" dirty="0"/>
              <a:t>, J. B., &amp; </a:t>
            </a:r>
            <a:r>
              <a:rPr lang="en-US" sz="900" b="1" dirty="0" err="1"/>
              <a:t>Ghali</a:t>
            </a:r>
            <a:r>
              <a:rPr lang="en-US" sz="900" b="1" dirty="0"/>
              <a:t>, W. A. (2009). Physician wellness: a missing quality indicator. </a:t>
            </a:r>
            <a:r>
              <a:rPr lang="en-US" sz="900" b="1" i="1" dirty="0"/>
              <a:t>The Lancet, 374</a:t>
            </a:r>
            <a:r>
              <a:rPr lang="en-US" sz="900" b="1" dirty="0"/>
              <a:t>(9702), 1714-1721. </a:t>
            </a:r>
          </a:p>
          <a:p>
            <a:r>
              <a:rPr lang="en-US" sz="900" b="1" dirty="0" err="1"/>
              <a:t>Zisook</a:t>
            </a:r>
            <a:r>
              <a:rPr lang="en-US" sz="900" b="1" dirty="0"/>
              <a:t>, S., Benjamin, S., </a:t>
            </a:r>
            <a:r>
              <a:rPr lang="en-US" sz="900" b="1" dirty="0" err="1"/>
              <a:t>Balon</a:t>
            </a:r>
            <a:r>
              <a:rPr lang="en-US" sz="900" b="1" dirty="0"/>
              <a:t>, R., Glick, I., Louie, A., </a:t>
            </a:r>
            <a:r>
              <a:rPr lang="en-US" sz="900" b="1" dirty="0" err="1"/>
              <a:t>Moutier</a:t>
            </a:r>
            <a:r>
              <a:rPr lang="en-US" sz="900" b="1" dirty="0"/>
              <a:t>, C., . . . </a:t>
            </a:r>
            <a:r>
              <a:rPr lang="en-US" sz="900" b="1" dirty="0" err="1"/>
              <a:t>Servis</a:t>
            </a:r>
            <a:r>
              <a:rPr lang="en-US" sz="900" b="1" dirty="0"/>
              <a:t>, M. (2005). Alternate methods of teaching psychopharmacology. </a:t>
            </a:r>
            <a:r>
              <a:rPr lang="en-US" sz="900" b="1" i="1" dirty="0"/>
              <a:t>Academic Psychiatry, 29</a:t>
            </a:r>
            <a:r>
              <a:rPr lang="en-US" sz="900" b="1" dirty="0"/>
              <a:t>(2), 141-154. </a:t>
            </a:r>
          </a:p>
          <a:p>
            <a:r>
              <a:rPr lang="en-US" sz="900" b="1" dirty="0" err="1"/>
              <a:t>Zwack</a:t>
            </a:r>
            <a:r>
              <a:rPr lang="en-US" sz="900" b="1" dirty="0"/>
              <a:t>, J., &amp; Schweitzer, J. (2013). If every fifth physician is affected by burnout, what about the other four? Resilience strategies of experienced physicians. </a:t>
            </a:r>
            <a:r>
              <a:rPr lang="en-US" sz="900" b="1" i="1" dirty="0"/>
              <a:t>Academic Medicine, 88</a:t>
            </a:r>
            <a:r>
              <a:rPr lang="en-US" sz="900" b="1" dirty="0"/>
              <a:t>(3), 382-389</a:t>
            </a:r>
            <a:r>
              <a:rPr lang="en-US" sz="900" b="1" dirty="0" smtClean="0"/>
              <a:t>.</a:t>
            </a:r>
            <a:endParaRPr lang="en-US" sz="900" b="1" dirty="0"/>
          </a:p>
        </p:txBody>
      </p:sp>
    </p:spTree>
    <p:extLst>
      <p:ext uri="{BB962C8B-B14F-4D97-AF65-F5344CB8AC3E}">
        <p14:creationId xmlns:p14="http://schemas.microsoft.com/office/powerpoint/2010/main" val="3564804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Being a Doctor Can be Difficult </a:t>
            </a:r>
            <a:endParaRPr lang="en-US" b="1" i="1" dirty="0"/>
          </a:p>
        </p:txBody>
      </p:sp>
      <p:sp>
        <p:nvSpPr>
          <p:cNvPr id="3" name="Content Placeholder 2"/>
          <p:cNvSpPr>
            <a:spLocks noGrp="1"/>
          </p:cNvSpPr>
          <p:nvPr>
            <p:ph idx="1"/>
          </p:nvPr>
        </p:nvSpPr>
        <p:spPr/>
        <p:txBody>
          <a:bodyPr/>
          <a:lstStyle/>
          <a:p>
            <a:r>
              <a:rPr lang="en-US" dirty="0">
                <a:hlinkClick r:id="rId3"/>
              </a:rPr>
              <a:t>https://</a:t>
            </a:r>
            <a:r>
              <a:rPr lang="en-US" dirty="0" smtClean="0">
                <a:hlinkClick r:id="rId3"/>
              </a:rPr>
              <a:t>www.youtube.com/watch?v=nvwR74XpKUM</a:t>
            </a:r>
            <a:endParaRPr lang="en-US" dirty="0" smtClean="0"/>
          </a:p>
          <a:p>
            <a:endParaRPr lang="en-US" dirty="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7535" y="2637138"/>
            <a:ext cx="4572000" cy="3429000"/>
          </a:xfrm>
          <a:prstGeom prst="rect">
            <a:avLst/>
          </a:prstGeom>
        </p:spPr>
      </p:pic>
    </p:spTree>
    <p:extLst>
      <p:ext uri="{BB962C8B-B14F-4D97-AF65-F5344CB8AC3E}">
        <p14:creationId xmlns:p14="http://schemas.microsoft.com/office/powerpoint/2010/main" val="33641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Leading Causes of Physician Stress</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53381580"/>
              </p:ext>
            </p:extLst>
          </p:nvPr>
        </p:nvGraphicFramePr>
        <p:xfrm>
          <a:off x="2589213" y="2133600"/>
          <a:ext cx="8915400" cy="377825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358184" y="6382327"/>
            <a:ext cx="2565961" cy="369332"/>
          </a:xfrm>
          <a:prstGeom prst="rect">
            <a:avLst/>
          </a:prstGeom>
          <a:noFill/>
        </p:spPr>
        <p:txBody>
          <a:bodyPr wrap="square" rtlCol="0">
            <a:spAutoFit/>
          </a:bodyPr>
          <a:lstStyle/>
          <a:p>
            <a:pPr algn="r"/>
            <a:r>
              <a:rPr lang="en-US" dirty="0" smtClean="0"/>
              <a:t>Rosenstein, 2012</a:t>
            </a:r>
            <a:endParaRPr lang="en-US" dirty="0"/>
          </a:p>
        </p:txBody>
      </p:sp>
    </p:spTree>
    <p:extLst>
      <p:ext uri="{BB962C8B-B14F-4D97-AF65-F5344CB8AC3E}">
        <p14:creationId xmlns:p14="http://schemas.microsoft.com/office/powerpoint/2010/main" val="2552837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Leading Causes of Physician Stress </a:t>
            </a:r>
            <a:r>
              <a:rPr lang="en-US" dirty="0" smtClean="0"/>
              <a:t>- </a:t>
            </a:r>
            <a:r>
              <a:rPr lang="en-US" sz="3200" dirty="0" smtClean="0"/>
              <a:t>continued</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59561444"/>
              </p:ext>
            </p:extLst>
          </p:nvPr>
        </p:nvGraphicFramePr>
        <p:xfrm>
          <a:off x="2589213" y="2133600"/>
          <a:ext cx="8915400" cy="377825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803027" y="6382327"/>
            <a:ext cx="2121118" cy="369332"/>
          </a:xfrm>
          <a:prstGeom prst="rect">
            <a:avLst/>
          </a:prstGeom>
          <a:noFill/>
        </p:spPr>
        <p:txBody>
          <a:bodyPr wrap="square" rtlCol="0">
            <a:spAutoFit/>
          </a:bodyPr>
          <a:lstStyle/>
          <a:p>
            <a:pPr algn="r"/>
            <a:r>
              <a:rPr lang="en-US" dirty="0" smtClean="0"/>
              <a:t>Rosenstein, 2012</a:t>
            </a:r>
            <a:endParaRPr lang="en-US" dirty="0"/>
          </a:p>
        </p:txBody>
      </p:sp>
    </p:spTree>
    <p:extLst>
      <p:ext uri="{BB962C8B-B14F-4D97-AF65-F5344CB8AC3E}">
        <p14:creationId xmlns:p14="http://schemas.microsoft.com/office/powerpoint/2010/main" val="186196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6065043" cy="1280890"/>
          </a:xfrm>
        </p:spPr>
        <p:txBody>
          <a:bodyPr/>
          <a:lstStyle/>
          <a:p>
            <a:r>
              <a:rPr lang="en-US" b="1" dirty="0" smtClean="0"/>
              <a:t>Impact of Stress	on Physicians</a:t>
            </a:r>
            <a:endParaRPr lang="en-US" b="1" dirty="0"/>
          </a:p>
        </p:txBody>
      </p:sp>
      <p:sp>
        <p:nvSpPr>
          <p:cNvPr id="3" name="Content Placeholder 2"/>
          <p:cNvSpPr>
            <a:spLocks noGrp="1"/>
          </p:cNvSpPr>
          <p:nvPr>
            <p:ph idx="1"/>
          </p:nvPr>
        </p:nvSpPr>
        <p:spPr/>
        <p:txBody>
          <a:bodyPr>
            <a:normAutofit/>
          </a:bodyPr>
          <a:lstStyle/>
          <a:p>
            <a:r>
              <a:rPr lang="en-US" b="1" dirty="0" smtClean="0"/>
              <a:t>54% of U.S. Physician experience symptoms of burnout</a:t>
            </a:r>
          </a:p>
          <a:p>
            <a:pPr marL="457200" lvl="1" indent="0">
              <a:buNone/>
            </a:pPr>
            <a:r>
              <a:rPr lang="en-US" b="1" dirty="0" smtClean="0"/>
              <a:t>(loss of enthusiasm for work, feelings of cynicism, low sense of accomplishment)</a:t>
            </a:r>
          </a:p>
          <a:p>
            <a:pPr marL="457200" lvl="1" indent="0">
              <a:buNone/>
            </a:pPr>
            <a:endParaRPr lang="en-US" dirty="0" smtClean="0"/>
          </a:p>
          <a:p>
            <a:pPr marL="457200" lvl="1" indent="0">
              <a:buNone/>
            </a:pPr>
            <a:r>
              <a:rPr lang="en-US" sz="2000" b="1" dirty="0" smtClean="0"/>
              <a:t>“The joy of practicing medicine is gone.” </a:t>
            </a:r>
          </a:p>
          <a:p>
            <a:pPr marL="457200" lvl="1" indent="0">
              <a:buNone/>
            </a:pPr>
            <a:r>
              <a:rPr lang="en-US" sz="2000" b="1" dirty="0" smtClean="0"/>
              <a:t>	“I hate being a doctor… I can’t wait to get out.” </a:t>
            </a:r>
          </a:p>
          <a:p>
            <a:pPr marL="457200" lvl="1" indent="0">
              <a:buNone/>
            </a:pPr>
            <a:r>
              <a:rPr lang="en-US" sz="2000" b="1" dirty="0" smtClean="0"/>
              <a:t>		“I can’t tell you how defeated I feel.”</a:t>
            </a:r>
          </a:p>
          <a:p>
            <a:pPr marL="457200" lvl="1" indent="0">
              <a:buNone/>
            </a:pPr>
            <a:r>
              <a:rPr lang="en-US" sz="2000" b="1" dirty="0" smtClean="0"/>
              <a:t>			“I am no longer a physician but the data manager…”</a:t>
            </a:r>
          </a:p>
          <a:p>
            <a:endParaRPr lang="en-US" b="1" dirty="0" smtClean="0"/>
          </a:p>
          <a:p>
            <a:r>
              <a:rPr lang="en-US" b="1" dirty="0" smtClean="0"/>
              <a:t>Burnout rates twice the rate of the general population</a:t>
            </a:r>
            <a:endParaRPr lang="en-US" b="1" dirty="0"/>
          </a:p>
        </p:txBody>
      </p:sp>
      <p:sp>
        <p:nvSpPr>
          <p:cNvPr id="4" name="TextBox 3"/>
          <p:cNvSpPr txBox="1"/>
          <p:nvPr/>
        </p:nvSpPr>
        <p:spPr>
          <a:xfrm>
            <a:off x="6853382" y="6382327"/>
            <a:ext cx="4500417" cy="369332"/>
          </a:xfrm>
          <a:prstGeom prst="rect">
            <a:avLst/>
          </a:prstGeom>
          <a:noFill/>
        </p:spPr>
        <p:txBody>
          <a:bodyPr wrap="square" rtlCol="0">
            <a:spAutoFit/>
          </a:bodyPr>
          <a:lstStyle/>
          <a:p>
            <a:r>
              <a:rPr lang="en-US" dirty="0" err="1" smtClean="0"/>
              <a:t>Shanafelt</a:t>
            </a:r>
            <a:r>
              <a:rPr lang="en-US" dirty="0" smtClean="0"/>
              <a:t>, Hasan, </a:t>
            </a:r>
            <a:r>
              <a:rPr lang="en-US" dirty="0" err="1" smtClean="0"/>
              <a:t>Dyrbye</a:t>
            </a:r>
            <a:r>
              <a:rPr lang="en-US" dirty="0" smtClean="0"/>
              <a:t>, et al., 2015</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2925" y="273451"/>
            <a:ext cx="2910328" cy="1552174"/>
          </a:xfrm>
          <a:prstGeom prst="rect">
            <a:avLst/>
          </a:prstGeom>
        </p:spPr>
      </p:pic>
    </p:spTree>
    <p:extLst>
      <p:ext uri="{BB962C8B-B14F-4D97-AF65-F5344CB8AC3E}">
        <p14:creationId xmlns:p14="http://schemas.microsoft.com/office/powerpoint/2010/main" val="4102876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60" y="442877"/>
            <a:ext cx="6570892" cy="1280890"/>
          </a:xfrm>
        </p:spPr>
        <p:txBody>
          <a:bodyPr/>
          <a:lstStyle/>
          <a:p>
            <a:r>
              <a:rPr lang="en-US" b="1" dirty="0" smtClean="0"/>
              <a:t>What about the Residents? </a:t>
            </a:r>
            <a:r>
              <a:rPr lang="en-US" dirty="0" smtClean="0"/>
              <a:t>	</a:t>
            </a:r>
            <a:endParaRPr lang="en-US" dirty="0"/>
          </a:p>
        </p:txBody>
      </p:sp>
      <p:sp>
        <p:nvSpPr>
          <p:cNvPr id="3" name="Content Placeholder 2"/>
          <p:cNvSpPr>
            <a:spLocks noGrp="1"/>
          </p:cNvSpPr>
          <p:nvPr>
            <p:ph idx="1"/>
          </p:nvPr>
        </p:nvSpPr>
        <p:spPr>
          <a:xfrm>
            <a:off x="1787610" y="1825625"/>
            <a:ext cx="6704071" cy="4621357"/>
          </a:xfrm>
        </p:spPr>
        <p:txBody>
          <a:bodyPr/>
          <a:lstStyle/>
          <a:p>
            <a:r>
              <a:rPr lang="en-US" b="1" dirty="0" smtClean="0"/>
              <a:t>Compared to medical students and faculty, </a:t>
            </a:r>
            <a:r>
              <a:rPr lang="en-US" b="1" u="sng" dirty="0" smtClean="0"/>
              <a:t>residents are faring worse</a:t>
            </a:r>
            <a:r>
              <a:rPr lang="en-US" b="1" dirty="0" smtClean="0"/>
              <a:t> in exercise, sleep, seatbelt use, and overall wellness</a:t>
            </a:r>
          </a:p>
          <a:p>
            <a:r>
              <a:rPr lang="en-US" b="1" dirty="0" smtClean="0"/>
              <a:t>High prevalence and consistency of burnout across the breadth of residency training programs: </a:t>
            </a:r>
          </a:p>
          <a:p>
            <a:pPr lvl="2"/>
            <a:endParaRPr lang="en-US" dirty="0"/>
          </a:p>
          <a:p>
            <a:pPr marL="914400" lvl="2" indent="0" algn="ctr">
              <a:buNone/>
            </a:pPr>
            <a:r>
              <a:rPr lang="en-US" sz="2800" b="1" dirty="0" smtClean="0"/>
              <a:t>Burnout Rates Ranging from 27% to 90%  (Pediatrics = 74%)</a:t>
            </a:r>
            <a:endParaRPr lang="en-US" sz="2800" b="1" dirty="0"/>
          </a:p>
        </p:txBody>
      </p:sp>
      <p:sp>
        <p:nvSpPr>
          <p:cNvPr id="4" name="TextBox 3"/>
          <p:cNvSpPr txBox="1"/>
          <p:nvPr/>
        </p:nvSpPr>
        <p:spPr>
          <a:xfrm>
            <a:off x="9411855" y="6303940"/>
            <a:ext cx="2382982" cy="369332"/>
          </a:xfrm>
          <a:prstGeom prst="rect">
            <a:avLst/>
          </a:prstGeom>
          <a:noFill/>
        </p:spPr>
        <p:txBody>
          <a:bodyPr wrap="square" rtlCol="0">
            <a:spAutoFit/>
          </a:bodyPr>
          <a:lstStyle/>
          <a:p>
            <a:r>
              <a:rPr lang="en-US" dirty="0" smtClean="0"/>
              <a:t>Lefebvre, 2012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1682" y="174564"/>
            <a:ext cx="3429000" cy="2540000"/>
          </a:xfrm>
          <a:prstGeom prst="rect">
            <a:avLst/>
          </a:prstGeom>
        </p:spPr>
      </p:pic>
    </p:spTree>
    <p:extLst>
      <p:ext uri="{BB962C8B-B14F-4D97-AF65-F5344CB8AC3E}">
        <p14:creationId xmlns:p14="http://schemas.microsoft.com/office/powerpoint/2010/main" val="3647038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Impact of Physician Stress/Burnout</a:t>
            </a:r>
            <a:r>
              <a:rPr lang="en-US" dirty="0" smtClean="0"/>
              <a:t>	</a:t>
            </a:r>
            <a:endParaRPr lang="en-US" dirty="0"/>
          </a:p>
        </p:txBody>
      </p:sp>
      <p:sp>
        <p:nvSpPr>
          <p:cNvPr id="3" name="Content Placeholder 2"/>
          <p:cNvSpPr>
            <a:spLocks noGrp="1"/>
          </p:cNvSpPr>
          <p:nvPr>
            <p:ph idx="1"/>
          </p:nvPr>
        </p:nvSpPr>
        <p:spPr>
          <a:xfrm>
            <a:off x="2232454" y="1825625"/>
            <a:ext cx="5262856" cy="4351338"/>
          </a:xfrm>
        </p:spPr>
        <p:txBody>
          <a:bodyPr>
            <a:normAutofit/>
          </a:bodyPr>
          <a:lstStyle/>
          <a:p>
            <a:r>
              <a:rPr lang="en-US" sz="2000" b="1" dirty="0"/>
              <a:t>Irritability/anger with staff and </a:t>
            </a:r>
            <a:r>
              <a:rPr lang="en-US" sz="2000" b="1" dirty="0" smtClean="0"/>
              <a:t>patients</a:t>
            </a:r>
          </a:p>
          <a:p>
            <a:r>
              <a:rPr lang="en-US" sz="2000" b="1" dirty="0" smtClean="0"/>
              <a:t>Poor patient satisfaction and adherence to physician recommendations</a:t>
            </a:r>
          </a:p>
          <a:p>
            <a:r>
              <a:rPr lang="en-US" sz="2000" b="1" dirty="0" smtClean="0"/>
              <a:t>Reduced standards of patient care</a:t>
            </a:r>
          </a:p>
          <a:p>
            <a:r>
              <a:rPr lang="en-US" sz="2000" b="1" dirty="0" smtClean="0"/>
              <a:t>More likely to prescribe inappropriate medications</a:t>
            </a:r>
          </a:p>
          <a:p>
            <a:r>
              <a:rPr lang="en-US" sz="2000" b="1" dirty="0" smtClean="0"/>
              <a:t>Reports of increased medical errors</a:t>
            </a:r>
          </a:p>
          <a:p>
            <a:r>
              <a:rPr lang="en-US" sz="2000" b="1" dirty="0" smtClean="0"/>
              <a:t>Worse clinical outcomes</a:t>
            </a:r>
            <a:endParaRPr lang="en-US" sz="2000" b="1" dirty="0"/>
          </a:p>
        </p:txBody>
      </p:sp>
      <p:sp>
        <p:nvSpPr>
          <p:cNvPr id="4" name="TextBox 3"/>
          <p:cNvSpPr txBox="1"/>
          <p:nvPr/>
        </p:nvSpPr>
        <p:spPr>
          <a:xfrm>
            <a:off x="4802660" y="6289964"/>
            <a:ext cx="7010650" cy="369332"/>
          </a:xfrm>
          <a:prstGeom prst="rect">
            <a:avLst/>
          </a:prstGeom>
          <a:noFill/>
        </p:spPr>
        <p:txBody>
          <a:bodyPr wrap="square" rtlCol="0">
            <a:spAutoFit/>
          </a:bodyPr>
          <a:lstStyle/>
          <a:p>
            <a:r>
              <a:rPr lang="en-US" dirty="0" smtClean="0"/>
              <a:t>Bodenheimer &amp; </a:t>
            </a:r>
            <a:r>
              <a:rPr lang="en-US" dirty="0" err="1" smtClean="0"/>
              <a:t>Sinsky</a:t>
            </a:r>
            <a:r>
              <a:rPr lang="en-US" dirty="0" smtClean="0"/>
              <a:t>, 2014; Wallace, </a:t>
            </a:r>
            <a:r>
              <a:rPr lang="en-US" dirty="0" err="1" smtClean="0"/>
              <a:t>Lemaire</a:t>
            </a:r>
            <a:r>
              <a:rPr lang="en-US" dirty="0" smtClean="0"/>
              <a:t>, &amp; </a:t>
            </a:r>
            <a:r>
              <a:rPr lang="en-US" dirty="0" err="1" smtClean="0"/>
              <a:t>Ghali</a:t>
            </a:r>
            <a:r>
              <a:rPr lang="en-US" dirty="0" smtClean="0"/>
              <a:t>, 2009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5310" y="1540307"/>
            <a:ext cx="4572000" cy="3038475"/>
          </a:xfrm>
          <a:prstGeom prst="rect">
            <a:avLst/>
          </a:prstGeom>
        </p:spPr>
      </p:pic>
    </p:spTree>
    <p:extLst>
      <p:ext uri="{BB962C8B-B14F-4D97-AF65-F5344CB8AC3E}">
        <p14:creationId xmlns:p14="http://schemas.microsoft.com/office/powerpoint/2010/main" val="210353393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3741</TotalTime>
  <Words>4627</Words>
  <Application>Microsoft Office PowerPoint</Application>
  <PresentationFormat>Widescreen</PresentationFormat>
  <Paragraphs>388</Paragraphs>
  <Slides>37</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Century Gothic</vt:lpstr>
      <vt:lpstr>Wingdings</vt:lpstr>
      <vt:lpstr>Wingdings 3</vt:lpstr>
      <vt:lpstr>Wisp</vt:lpstr>
      <vt:lpstr>Resilience and Wellness Training: Study Results with Pediatric Residents</vt:lpstr>
      <vt:lpstr>Disclosures</vt:lpstr>
      <vt:lpstr>Presentation Objectives:</vt:lpstr>
      <vt:lpstr>Being a Doctor Can be Difficult </vt:lpstr>
      <vt:lpstr>Leading Causes of Physician Stress</vt:lpstr>
      <vt:lpstr>Leading Causes of Physician Stress - continued</vt:lpstr>
      <vt:lpstr>Impact of Stress on Physicians</vt:lpstr>
      <vt:lpstr>What about the Residents?  </vt:lpstr>
      <vt:lpstr>Impact of Physician Stress/Burnout </vt:lpstr>
      <vt:lpstr>Meeting the Needs – So far</vt:lpstr>
      <vt:lpstr>Resilience Strategies of Experienced Physicians</vt:lpstr>
      <vt:lpstr>Review of Wellness Programs for Residents</vt:lpstr>
      <vt:lpstr>Review of Wellness Programs for Residents</vt:lpstr>
      <vt:lpstr>Review of Wellness Programs for Residents</vt:lpstr>
      <vt:lpstr>Review of Wellness Programs for Residents</vt:lpstr>
      <vt:lpstr>Review of Wellness Programs for Residents</vt:lpstr>
      <vt:lpstr>Physician and Resident Wellness: A Positive Psychology Approach </vt:lpstr>
      <vt:lpstr>Flourishing</vt:lpstr>
      <vt:lpstr>Absence of psychopathology  ≠  Presence of Positive Wellbeing</vt:lpstr>
      <vt:lpstr>PowerPoint Presentation</vt:lpstr>
      <vt:lpstr>Character Strengths</vt:lpstr>
      <vt:lpstr>PowerPoint Presentation</vt:lpstr>
      <vt:lpstr>Resilience</vt:lpstr>
      <vt:lpstr>Designing the Wellness Curriculum</vt:lpstr>
      <vt:lpstr>Designing the Wellness Curriculum</vt:lpstr>
      <vt:lpstr>Designing the Wellness Curriculum</vt:lpstr>
      <vt:lpstr>Designing the Wellness Curriculum</vt:lpstr>
      <vt:lpstr>PowerPoint Presentation</vt:lpstr>
      <vt:lpstr>Designing the Wellness Curriculum</vt:lpstr>
      <vt:lpstr>PowerPoint Presentation</vt:lpstr>
      <vt:lpstr>PowerPoint Presentation</vt:lpstr>
      <vt:lpstr>Comments/Suggestions for this workshop series</vt:lpstr>
      <vt:lpstr>Conclusions and Future Directions</vt:lpstr>
      <vt:lpstr>Multiple Choice Question </vt:lpstr>
      <vt:lpstr>References</vt:lpstr>
      <vt:lpstr>References</vt:lpstr>
      <vt:lpstr>References</vt:lpstr>
    </vt:vector>
  </TitlesOfParts>
  <Company>Georgia Regents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Resilience and Wellness Training: Study Results with Pediatrics  Residents</dc:title>
  <dc:creator>Mabe, Paul A.</dc:creator>
  <cp:lastModifiedBy>Mendenhall, Sarah C.</cp:lastModifiedBy>
  <cp:revision>70</cp:revision>
  <dcterms:created xsi:type="dcterms:W3CDTF">2016-10-05T19:35:55Z</dcterms:created>
  <dcterms:modified xsi:type="dcterms:W3CDTF">2016-11-11T16:55:34Z</dcterms:modified>
</cp:coreProperties>
</file>