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2" r:id="rId1"/>
  </p:sldMasterIdLst>
  <p:notesMasterIdLst>
    <p:notesMasterId r:id="rId3"/>
  </p:notesMasterIdLst>
  <p:handoutMasterIdLst>
    <p:handoutMasterId r:id="rId4"/>
  </p:handoutMasterIdLst>
  <p:sldIdLst>
    <p:sldId id="262" r:id="rId2"/>
  </p:sldIdLst>
  <p:sldSz cx="38404800" cy="32918400"/>
  <p:notesSz cx="7010400" cy="9296400"/>
  <p:custDataLst>
    <p:tags r:id="rId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7076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151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227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302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5378" algn="l" defTabSz="914151" rtl="0" eaLnBrk="1" latinLnBrk="0" hangingPunct="1">
      <a:defRPr sz="2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6pPr>
    <a:lvl7pPr marL="2742454" algn="l" defTabSz="914151" rtl="0" eaLnBrk="1" latinLnBrk="0" hangingPunct="1">
      <a:defRPr sz="2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7pPr>
    <a:lvl8pPr marL="3199529" algn="l" defTabSz="914151" rtl="0" eaLnBrk="1" latinLnBrk="0" hangingPunct="1">
      <a:defRPr sz="2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8pPr>
    <a:lvl9pPr marL="3656605" algn="l" defTabSz="914151" rtl="0" eaLnBrk="1" latinLnBrk="0" hangingPunct="1">
      <a:defRPr sz="2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achelW" initials="REW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002158"/>
    <a:srgbClr val="06D410"/>
    <a:srgbClr val="558ED5"/>
    <a:srgbClr val="55D591"/>
    <a:srgbClr val="66CCFF"/>
    <a:srgbClr val="006699"/>
    <a:srgbClr val="CC3300"/>
    <a:srgbClr val="006600"/>
    <a:srgbClr val="336699"/>
    <a:srgbClr val="00339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 autoAdjust="0"/>
    <p:restoredTop sz="94654" autoAdjust="0"/>
  </p:normalViewPr>
  <p:slideViewPr>
    <p:cSldViewPr>
      <p:cViewPr>
        <p:scale>
          <a:sx n="20" d="100"/>
          <a:sy n="20" d="100"/>
        </p:scale>
        <p:origin x="-1344" y="-318"/>
      </p:cViewPr>
      <p:guideLst>
        <p:guide orient="horz" pos="19968"/>
        <p:guide orient="horz" pos="5630"/>
        <p:guide orient="horz" pos="3533"/>
        <p:guide orient="horz" pos="6254"/>
        <p:guide pos="630"/>
        <p:guide pos="6048"/>
        <p:guide pos="6468"/>
        <p:guide pos="11886"/>
        <p:guide pos="12306"/>
        <p:guide pos="17724"/>
        <p:guide pos="18144"/>
        <p:guide pos="2356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3" d="100"/>
        <a:sy n="33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tags" Target="tags/tag1.xml"/><Relationship Id="rId10" Type="http://schemas.openxmlformats.org/officeDocument/2006/relationships/tableStyles" Target="tableStyles.xml"/><Relationship Id="rId4" Type="http://schemas.openxmlformats.org/officeDocument/2006/relationships/handoutMaster" Target="handoutMasters/handout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28103" cy="487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27" tIns="45164" rIns="90327" bIns="45164" numCol="1" anchor="t" anchorCtr="0" compatLnSpc="1">
            <a:prstTxWarp prst="textNoShape">
              <a:avLst/>
            </a:prstTxWarp>
          </a:bodyPr>
          <a:lstStyle>
            <a:lvl1pPr defTabSz="904528" eaLnBrk="0" hangingPunct="0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5237" y="0"/>
            <a:ext cx="3102751" cy="487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27" tIns="45164" rIns="90327" bIns="45164" numCol="1" anchor="t" anchorCtr="0" compatLnSpc="1">
            <a:prstTxWarp prst="textNoShape">
              <a:avLst/>
            </a:prstTxWarp>
          </a:bodyPr>
          <a:lstStyle>
            <a:lvl1pPr algn="r" defTabSz="904528" eaLnBrk="0" hangingPunct="0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33044"/>
            <a:ext cx="3028103" cy="486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27" tIns="45164" rIns="90327" bIns="45164" numCol="1" anchor="b" anchorCtr="0" compatLnSpc="1">
            <a:prstTxWarp prst="textNoShape">
              <a:avLst/>
            </a:prstTxWarp>
          </a:bodyPr>
          <a:lstStyle>
            <a:lvl1pPr defTabSz="904528" eaLnBrk="0" hangingPunct="0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5237" y="8833044"/>
            <a:ext cx="3102751" cy="486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27" tIns="45164" rIns="90327" bIns="45164" numCol="1" anchor="b" anchorCtr="0" compatLnSpc="1">
            <a:prstTxWarp prst="textNoShape">
              <a:avLst/>
            </a:prstTxWarp>
          </a:bodyPr>
          <a:lstStyle>
            <a:lvl1pPr algn="r" defTabSz="903216" eaLnBrk="0" hangingPunct="0">
              <a:defRPr sz="1200" smtClean="0"/>
            </a:lvl1pPr>
          </a:lstStyle>
          <a:p>
            <a:pPr>
              <a:defRPr/>
            </a:pPr>
            <a:fld id="{ACE2A9C3-DA82-4725-8281-740987A3307E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="" xmlns:p14="http://schemas.microsoft.com/office/powerpoint/2010/main" val="23649333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28103" cy="487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27" tIns="45164" rIns="90327" bIns="45164" numCol="1" anchor="t" anchorCtr="0" compatLnSpc="1">
            <a:prstTxWarp prst="textNoShape">
              <a:avLst/>
            </a:prstTxWarp>
          </a:bodyPr>
          <a:lstStyle>
            <a:lvl1pPr defTabSz="904528" eaLnBrk="0" hangingPunct="0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35237" y="0"/>
            <a:ext cx="3102751" cy="487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27" tIns="45164" rIns="90327" bIns="45164" numCol="1" anchor="t" anchorCtr="0" compatLnSpc="1">
            <a:prstTxWarp prst="textNoShape">
              <a:avLst/>
            </a:prstTxWarp>
          </a:bodyPr>
          <a:lstStyle>
            <a:lvl1pPr algn="r" defTabSz="904528" eaLnBrk="0" hangingPunct="0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454150" y="695325"/>
            <a:ext cx="4056063" cy="34782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8756" y="4451477"/>
            <a:ext cx="5145829" cy="417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27" tIns="45164" rIns="90327" bIns="4516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noProof="0" smtClean="0"/>
              <a:t>Click to edit Master text styles</a:t>
            </a:r>
          </a:p>
          <a:p>
            <a:pPr lvl="1"/>
            <a:r>
              <a:rPr lang="en-AU" noProof="0" smtClean="0"/>
              <a:t>Second level</a:t>
            </a:r>
          </a:p>
          <a:p>
            <a:pPr lvl="2"/>
            <a:r>
              <a:rPr lang="en-AU" noProof="0" smtClean="0"/>
              <a:t>Third level</a:t>
            </a:r>
          </a:p>
          <a:p>
            <a:pPr lvl="3"/>
            <a:r>
              <a:rPr lang="en-AU" noProof="0" smtClean="0"/>
              <a:t>Fourth level</a:t>
            </a:r>
          </a:p>
          <a:p>
            <a:pPr lvl="4"/>
            <a:r>
              <a:rPr lang="en-AU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33044"/>
            <a:ext cx="3028103" cy="486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27" tIns="45164" rIns="90327" bIns="45164" numCol="1" anchor="b" anchorCtr="0" compatLnSpc="1">
            <a:prstTxWarp prst="textNoShape">
              <a:avLst/>
            </a:prstTxWarp>
          </a:bodyPr>
          <a:lstStyle>
            <a:lvl1pPr defTabSz="904528" eaLnBrk="0" hangingPunct="0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5237" y="8833044"/>
            <a:ext cx="3102751" cy="486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27" tIns="45164" rIns="90327" bIns="45164" numCol="1" anchor="b" anchorCtr="0" compatLnSpc="1">
            <a:prstTxWarp prst="textNoShape">
              <a:avLst/>
            </a:prstTxWarp>
          </a:bodyPr>
          <a:lstStyle>
            <a:lvl1pPr algn="r" defTabSz="903216" eaLnBrk="0" hangingPunct="0">
              <a:defRPr sz="1200" smtClean="0"/>
            </a:lvl1pPr>
          </a:lstStyle>
          <a:p>
            <a:pPr>
              <a:defRPr/>
            </a:pPr>
            <a:fld id="{157FC51E-E9FD-402B-BE83-541797C18C47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="" xmlns:p14="http://schemas.microsoft.com/office/powerpoint/2010/main" val="4910452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Times New Roman" pitchFamily="18" charset="0"/>
        <a:ea typeface="ＭＳ Ｐゴシック" charset="-128"/>
        <a:cs typeface="ＭＳ Ｐゴシック"/>
      </a:defRPr>
    </a:lvl1pPr>
    <a:lvl2pPr marL="457076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Times New Roman" pitchFamily="18" charset="0"/>
        <a:ea typeface="ＭＳ Ｐゴシック" charset="-128"/>
        <a:cs typeface="ＭＳ Ｐゴシック"/>
      </a:defRPr>
    </a:lvl2pPr>
    <a:lvl3pPr marL="914151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Times New Roman" pitchFamily="18" charset="0"/>
        <a:ea typeface="ＭＳ Ｐゴシック" charset="-128"/>
        <a:cs typeface="ＭＳ Ｐゴシック"/>
      </a:defRPr>
    </a:lvl3pPr>
    <a:lvl4pPr marL="1371227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Times New Roman" pitchFamily="18" charset="0"/>
        <a:ea typeface="ＭＳ Ｐゴシック" charset="-128"/>
        <a:cs typeface="ＭＳ Ｐゴシック"/>
      </a:defRPr>
    </a:lvl4pPr>
    <a:lvl5pPr marL="1828302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Times New Roman" pitchFamily="18" charset="0"/>
        <a:ea typeface="ＭＳ Ｐゴシック" charset="-128"/>
        <a:cs typeface="ＭＳ Ｐゴシック"/>
      </a:defRPr>
    </a:lvl5pPr>
    <a:lvl6pPr marL="2285378" algn="l" defTabSz="914151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2742454" algn="l" defTabSz="914151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199529" algn="l" defTabSz="914151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3656605" algn="l" defTabSz="914151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54150" y="695325"/>
            <a:ext cx="4056063" cy="34782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7FC51E-E9FD-402B-BE83-541797C18C47}" type="slidenum">
              <a:rPr lang="en-AU" smtClean="0"/>
              <a:pPr>
                <a:defRPr/>
              </a:pPr>
              <a:t>1</a:t>
            </a:fld>
            <a:endParaRPr lang="en-A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2240280" y="6583680"/>
            <a:ext cx="32976922" cy="8778240"/>
          </a:xfrm>
          <a:ln>
            <a:noFill/>
          </a:ln>
        </p:spPr>
        <p:txBody>
          <a:bodyPr vert="horz" tIns="0" rIns="81511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250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2240280" y="15496973"/>
            <a:ext cx="32989723" cy="8412480"/>
          </a:xfrm>
        </p:spPr>
        <p:txBody>
          <a:bodyPr lIns="0" rIns="81511"/>
          <a:lstStyle>
            <a:lvl1pPr marL="0" marR="203779" indent="0" algn="r">
              <a:buNone/>
              <a:defRPr>
                <a:solidFill>
                  <a:schemeClr val="tx1"/>
                </a:solidFill>
              </a:defRPr>
            </a:lvl1pPr>
            <a:lvl2pPr marL="2037786" indent="0" algn="ctr">
              <a:buNone/>
            </a:lvl2pPr>
            <a:lvl3pPr marL="4075572" indent="0" algn="ctr">
              <a:buNone/>
            </a:lvl3pPr>
            <a:lvl4pPr marL="6113358" indent="0" algn="ctr">
              <a:buNone/>
            </a:lvl4pPr>
            <a:lvl5pPr marL="8151144" indent="0" algn="ctr">
              <a:buNone/>
            </a:lvl5pPr>
            <a:lvl6pPr marL="10188931" indent="0" algn="ctr">
              <a:buNone/>
            </a:lvl6pPr>
            <a:lvl7pPr marL="12226717" indent="0" algn="ctr">
              <a:buNone/>
            </a:lvl7pPr>
            <a:lvl8pPr marL="14264503" indent="0" algn="ctr">
              <a:buNone/>
            </a:lvl8pPr>
            <a:lvl9pPr marL="16302289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FF5B28-66E9-4ED5-A600-495B6EA0443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057D69-5FE9-4C8F-A4AE-F22D79D6EFD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7843480" y="4389127"/>
            <a:ext cx="8641080" cy="25016462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20240" y="4389127"/>
            <a:ext cx="25283160" cy="25016462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AB15EB-9044-4CE7-8F84-3A0A6060E0E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26358B-BF20-497E-801A-4228CA0E4C6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27478" y="6320333"/>
            <a:ext cx="32644080" cy="6539789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250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78" y="12982387"/>
            <a:ext cx="32644080" cy="7246618"/>
          </a:xfrm>
        </p:spPr>
        <p:txBody>
          <a:bodyPr lIns="203779" rIns="203779" anchor="t"/>
          <a:lstStyle>
            <a:lvl1pPr marL="0" indent="0">
              <a:buNone/>
              <a:defRPr sz="9800">
                <a:solidFill>
                  <a:schemeClr val="tx1"/>
                </a:solidFill>
              </a:defRPr>
            </a:lvl1pPr>
            <a:lvl2pPr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71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62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62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0BFA9C-8149-4565-8E19-774D3B1694C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240" y="3379622"/>
            <a:ext cx="34564320" cy="5486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20240" y="9216408"/>
            <a:ext cx="16962120" cy="21287232"/>
          </a:xfrm>
        </p:spPr>
        <p:txBody>
          <a:bodyPr/>
          <a:lstStyle>
            <a:lvl1pPr>
              <a:defRPr sz="11600"/>
            </a:lvl1pPr>
            <a:lvl2pPr>
              <a:defRPr sz="10700"/>
            </a:lvl2pPr>
            <a:lvl3pPr>
              <a:defRPr sz="8900"/>
            </a:lvl3pPr>
            <a:lvl4pPr>
              <a:defRPr sz="8000"/>
            </a:lvl4pPr>
            <a:lvl5pPr>
              <a:defRPr sz="8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522440" y="9216408"/>
            <a:ext cx="16962120" cy="21287232"/>
          </a:xfrm>
        </p:spPr>
        <p:txBody>
          <a:bodyPr/>
          <a:lstStyle>
            <a:lvl1pPr>
              <a:defRPr sz="11600"/>
            </a:lvl1pPr>
            <a:lvl2pPr>
              <a:defRPr sz="10700"/>
            </a:lvl2pPr>
            <a:lvl3pPr>
              <a:defRPr sz="8900"/>
            </a:lvl3pPr>
            <a:lvl4pPr>
              <a:defRPr sz="8000"/>
            </a:lvl4pPr>
            <a:lvl5pPr>
              <a:defRPr sz="8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EE2FD6-8DD2-439A-BEE3-0DF54731D28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240" y="3379622"/>
            <a:ext cx="34564320" cy="5486400"/>
          </a:xfrm>
        </p:spPr>
        <p:txBody>
          <a:bodyPr tIns="203779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40" y="8905190"/>
            <a:ext cx="16968790" cy="3164890"/>
          </a:xfrm>
        </p:spPr>
        <p:txBody>
          <a:bodyPr lIns="203779" tIns="0" rIns="203779" bIns="0" anchor="ctr">
            <a:noAutofit/>
          </a:bodyPr>
          <a:lstStyle>
            <a:lvl1pPr marL="0" indent="0">
              <a:buNone/>
              <a:defRPr sz="107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8900" b="1"/>
            </a:lvl2pPr>
            <a:lvl3pPr>
              <a:buNone/>
              <a:defRPr sz="8000" b="1"/>
            </a:lvl3pPr>
            <a:lvl4pPr>
              <a:buNone/>
              <a:defRPr sz="7100" b="1"/>
            </a:lvl4pPr>
            <a:lvl5pPr>
              <a:buNone/>
              <a:defRPr sz="71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9509107" y="8926836"/>
            <a:ext cx="16975455" cy="3143246"/>
          </a:xfrm>
        </p:spPr>
        <p:txBody>
          <a:bodyPr lIns="203779" tIns="0" rIns="203779" bIns="0" anchor="ctr"/>
          <a:lstStyle>
            <a:lvl1pPr marL="0" indent="0">
              <a:buNone/>
              <a:defRPr sz="107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8900" b="1"/>
            </a:lvl2pPr>
            <a:lvl3pPr>
              <a:buNone/>
              <a:defRPr sz="8000" b="1"/>
            </a:lvl3pPr>
            <a:lvl4pPr>
              <a:buNone/>
              <a:defRPr sz="7100" b="1"/>
            </a:lvl4pPr>
            <a:lvl5pPr>
              <a:buNone/>
              <a:defRPr sz="71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1920240" y="12070080"/>
            <a:ext cx="16968790" cy="18459456"/>
          </a:xfrm>
        </p:spPr>
        <p:txBody>
          <a:bodyPr tIns="0"/>
          <a:lstStyle>
            <a:lvl1pPr>
              <a:defRPr sz="9800"/>
            </a:lvl1pPr>
            <a:lvl2pPr>
              <a:defRPr sz="8900"/>
            </a:lvl2pPr>
            <a:lvl3pPr>
              <a:defRPr sz="8000"/>
            </a:lvl3pPr>
            <a:lvl4pPr>
              <a:defRPr sz="7100"/>
            </a:lvl4pPr>
            <a:lvl5pPr>
              <a:defRPr sz="71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9509107" y="12070080"/>
            <a:ext cx="16975455" cy="18459456"/>
          </a:xfrm>
        </p:spPr>
        <p:txBody>
          <a:bodyPr tIns="0"/>
          <a:lstStyle>
            <a:lvl1pPr>
              <a:defRPr sz="9800"/>
            </a:lvl1pPr>
            <a:lvl2pPr>
              <a:defRPr sz="8900"/>
            </a:lvl2pPr>
            <a:lvl3pPr>
              <a:defRPr sz="8000"/>
            </a:lvl3pPr>
            <a:lvl4pPr>
              <a:defRPr sz="7100"/>
            </a:lvl4pPr>
            <a:lvl5pPr>
              <a:defRPr sz="71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C11836-1025-4EDB-BDCE-985762774BD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240" y="3379622"/>
            <a:ext cx="34884360" cy="5486400"/>
          </a:xfrm>
        </p:spPr>
        <p:txBody>
          <a:bodyPr vert="horz" tIns="203779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223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3E681D-FC39-4FF8-A674-00BAB58450D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D07750-6199-43FD-B6C5-8DDF5EC06AC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80360" y="2468890"/>
            <a:ext cx="11521440" cy="557784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11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2880360" y="8046720"/>
            <a:ext cx="11521440" cy="21945600"/>
          </a:xfrm>
        </p:spPr>
        <p:txBody>
          <a:bodyPr lIns="81511" rIns="81511"/>
          <a:lstStyle>
            <a:lvl1pPr marL="0" indent="0" algn="l">
              <a:buNone/>
              <a:defRPr sz="6200"/>
            </a:lvl1pPr>
            <a:lvl2pPr indent="0" algn="l">
              <a:buNone/>
              <a:defRPr sz="5300"/>
            </a:lvl2pPr>
            <a:lvl3pPr indent="0" algn="l">
              <a:buNone/>
              <a:defRPr sz="4500"/>
            </a:lvl3pPr>
            <a:lvl4pPr indent="0" algn="l">
              <a:buNone/>
              <a:defRPr sz="4000"/>
            </a:lvl4pPr>
            <a:lvl5pPr indent="0" algn="l">
              <a:buNone/>
              <a:defRPr sz="40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015210" y="8046720"/>
            <a:ext cx="21469350" cy="21945600"/>
          </a:xfrm>
        </p:spPr>
        <p:txBody>
          <a:bodyPr tIns="0"/>
          <a:lstStyle>
            <a:lvl1pPr>
              <a:defRPr sz="12500"/>
            </a:lvl1pPr>
            <a:lvl2pPr>
              <a:defRPr sz="11600"/>
            </a:lvl2pPr>
            <a:lvl3pPr>
              <a:defRPr sz="10700"/>
            </a:lvl3pPr>
            <a:lvl4pPr>
              <a:defRPr sz="8900"/>
            </a:lvl4pPr>
            <a:lvl5pPr>
              <a:defRPr sz="8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1CBC34-AEAD-44BE-9975-A380C0D4D96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13296163" y="5318770"/>
            <a:ext cx="22082760" cy="1975104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07557" tIns="203779" rIns="407557" bIns="203779"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33617363" y="25726891"/>
            <a:ext cx="652882" cy="746150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07557" tIns="203779" rIns="407557" bIns="203779"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0" y="5649583"/>
            <a:ext cx="9293962" cy="7596581"/>
          </a:xfrm>
        </p:spPr>
        <p:txBody>
          <a:bodyPr vert="horz" lIns="203779" tIns="203779" rIns="203779" bIns="203779" anchor="b"/>
          <a:lstStyle>
            <a:lvl1pPr algn="l">
              <a:buNone/>
              <a:defRPr sz="89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0" y="13578168"/>
            <a:ext cx="9281160" cy="10460736"/>
          </a:xfrm>
        </p:spPr>
        <p:txBody>
          <a:bodyPr lIns="285290" rIns="203779" bIns="203779" anchor="t"/>
          <a:lstStyle>
            <a:lvl1pPr marL="0" indent="0" algn="l">
              <a:spcBef>
                <a:spcPts val="1114"/>
              </a:spcBef>
              <a:buFontTx/>
              <a:buNone/>
              <a:defRPr sz="5800"/>
            </a:lvl1pPr>
            <a:lvl2pPr>
              <a:defRPr sz="5300"/>
            </a:lvl2pPr>
            <a:lvl3pPr>
              <a:defRPr sz="4500"/>
            </a:lvl3pPr>
            <a:lvl4pPr>
              <a:defRPr sz="4000"/>
            </a:lvl4pPr>
            <a:lvl5pPr>
              <a:defRPr sz="40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3924240" y="30510482"/>
            <a:ext cx="2560320" cy="1752600"/>
          </a:xfrm>
        </p:spPr>
        <p:txBody>
          <a:bodyPr/>
          <a:lstStyle/>
          <a:p>
            <a:pPr>
              <a:defRPr/>
            </a:pPr>
            <a:fld id="{CB100146-882E-4BA4-A2E3-65FE318871C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14640331" y="5757682"/>
            <a:ext cx="19394424" cy="18873216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143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40005" y="27919680"/>
            <a:ext cx="38484810" cy="499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07557" tIns="203779" rIns="407557" bIns="203779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18402300" y="29855162"/>
            <a:ext cx="20002500" cy="306324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07557" tIns="203779" rIns="407557" bIns="203779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58ED5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40005" y="-34291"/>
            <a:ext cx="38484810" cy="499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07557" tIns="203779" rIns="407557" bIns="203779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18402300" y="-34289"/>
            <a:ext cx="20002500" cy="306324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07557" tIns="203779" rIns="407557" bIns="203779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1920240" y="3379622"/>
            <a:ext cx="34564320" cy="5486400"/>
          </a:xfrm>
          <a:prstGeom prst="rect">
            <a:avLst/>
          </a:prstGeom>
        </p:spPr>
        <p:txBody>
          <a:bodyPr vert="horz" lIns="0" tIns="203779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1920240" y="9290304"/>
            <a:ext cx="34564320" cy="21067776"/>
          </a:xfrm>
          <a:prstGeom prst="rect">
            <a:avLst/>
          </a:prstGeom>
        </p:spPr>
        <p:txBody>
          <a:bodyPr vert="horz" lIns="407557" tIns="203779" rIns="407557" bIns="203779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1920240" y="30510482"/>
            <a:ext cx="8961120" cy="1752600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53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11201400" y="30510482"/>
            <a:ext cx="14081760" cy="1752600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53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33284160" y="30510482"/>
            <a:ext cx="3200400" cy="1752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53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32D6F114-A48F-4119-83FC-E8D8514E364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79872" y="971559"/>
            <a:ext cx="38558302" cy="3116275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223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1222672" indent="-1222672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11600" kern="1200">
          <a:solidFill>
            <a:schemeClr val="tx1"/>
          </a:solidFill>
          <a:latin typeface="+mn-lt"/>
          <a:ea typeface="+mn-ea"/>
          <a:cs typeface="+mn-cs"/>
        </a:defRPr>
      </a:lvl1pPr>
      <a:lvl2pPr marL="2852901" indent="-1100405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10700" kern="1200">
          <a:solidFill>
            <a:schemeClr val="tx1"/>
          </a:solidFill>
          <a:latin typeface="+mn-lt"/>
          <a:ea typeface="+mn-ea"/>
          <a:cs typeface="+mn-cs"/>
        </a:defRPr>
      </a:lvl2pPr>
      <a:lvl3pPr marL="4075572" indent="-1100405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9400" kern="1200">
          <a:solidFill>
            <a:schemeClr val="tx1"/>
          </a:solidFill>
          <a:latin typeface="+mn-lt"/>
          <a:ea typeface="+mn-ea"/>
          <a:cs typeface="+mn-cs"/>
        </a:defRPr>
      </a:lvl3pPr>
      <a:lvl4pPr marL="5298244" indent="-93738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8900" kern="1200">
          <a:solidFill>
            <a:schemeClr val="tx1"/>
          </a:solidFill>
          <a:latin typeface="+mn-lt"/>
          <a:ea typeface="+mn-ea"/>
          <a:cs typeface="+mn-cs"/>
        </a:defRPr>
      </a:lvl4pPr>
      <a:lvl5pPr marL="6520916" indent="-93738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8900" kern="1200">
          <a:solidFill>
            <a:schemeClr val="tx1"/>
          </a:solidFill>
          <a:latin typeface="+mn-lt"/>
          <a:ea typeface="+mn-ea"/>
          <a:cs typeface="+mn-cs"/>
        </a:defRPr>
      </a:lvl5pPr>
      <a:lvl6pPr marL="7743587" indent="-93738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8558702" indent="-815114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71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9781373" indent="-815114" algn="l" rtl="0" eaLnBrk="1" latinLnBrk="0" hangingPunct="1">
        <a:spcBef>
          <a:spcPct val="20000"/>
        </a:spcBef>
        <a:buClr>
          <a:schemeClr val="tx2"/>
        </a:buClr>
        <a:buChar char="•"/>
        <a:defRPr kumimoji="0" sz="7100" kern="1200">
          <a:solidFill>
            <a:schemeClr val="tx1"/>
          </a:solidFill>
          <a:latin typeface="+mn-lt"/>
          <a:ea typeface="+mn-ea"/>
          <a:cs typeface="+mn-cs"/>
        </a:defRPr>
      </a:lvl8pPr>
      <a:lvl9pPr marL="11004045" indent="-815114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62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203778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407557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611335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815114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018893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1222671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1426450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1630228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" name="Straight Connector 42"/>
          <p:cNvCxnSpPr/>
          <p:nvPr/>
        </p:nvCxnSpPr>
        <p:spPr>
          <a:xfrm flipV="1">
            <a:off x="0" y="685800"/>
            <a:ext cx="38404800" cy="76200"/>
          </a:xfrm>
          <a:prstGeom prst="straightConnector1">
            <a:avLst/>
          </a:prstGeom>
          <a:ln w="952500" cmpd="tri">
            <a:gradFill flip="none" rotWithShape="1">
              <a:gsLst>
                <a:gs pos="1000">
                  <a:schemeClr val="tx2"/>
                </a:gs>
                <a:gs pos="50000">
                  <a:schemeClr val="accent1">
                    <a:lumMod val="7500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3600000" scaled="0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42"/>
          <p:cNvCxnSpPr/>
          <p:nvPr/>
        </p:nvCxnSpPr>
        <p:spPr>
          <a:xfrm rot="16200000" flipV="1">
            <a:off x="-15811500" y="16421100"/>
            <a:ext cx="32918400" cy="76200"/>
          </a:xfrm>
          <a:prstGeom prst="straightConnector1">
            <a:avLst/>
          </a:prstGeom>
          <a:ln w="952500" cmpd="tri">
            <a:gradFill flip="none" rotWithShape="1">
              <a:gsLst>
                <a:gs pos="1000">
                  <a:schemeClr val="tx2"/>
                </a:gs>
                <a:gs pos="50000">
                  <a:schemeClr val="accent1">
                    <a:lumMod val="7500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3600000" scaled="0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 Box 6"/>
          <p:cNvSpPr txBox="1">
            <a:spLocks noChangeArrowheads="1"/>
          </p:cNvSpPr>
          <p:nvPr/>
        </p:nvSpPr>
        <p:spPr bwMode="auto">
          <a:xfrm>
            <a:off x="914401" y="533402"/>
            <a:ext cx="36480751" cy="449580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lIns="539853" tIns="457076" rIns="539853" bIns="539853" anchor="ctr"/>
          <a:lstStyle/>
          <a:p>
            <a:pPr marL="1828302" eaLnBrk="0" hangingPunct="0">
              <a:lnSpc>
                <a:spcPct val="95000"/>
              </a:lnSpc>
              <a:spcBef>
                <a:spcPts val="998"/>
              </a:spcBef>
              <a:defRPr/>
            </a:pPr>
            <a:endParaRPr lang="en-US" sz="9400" b="1" cap="small" dirty="0">
              <a:solidFill>
                <a:schemeClr val="bg1"/>
              </a:solidFill>
              <a:latin typeface="+mn-lt"/>
              <a:cs typeface="Arial" charset="0"/>
            </a:endParaRPr>
          </a:p>
        </p:txBody>
      </p:sp>
      <p:sp>
        <p:nvSpPr>
          <p:cNvPr id="15363" name="Text Box 8"/>
          <p:cNvSpPr txBox="1">
            <a:spLocks noChangeArrowheads="1"/>
          </p:cNvSpPr>
          <p:nvPr/>
        </p:nvSpPr>
        <p:spPr bwMode="auto">
          <a:xfrm>
            <a:off x="1524000" y="5257800"/>
            <a:ext cx="35356800" cy="28194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59902" tIns="0" rIns="359902" bIns="359902"/>
          <a:lstStyle/>
          <a:p>
            <a:pPr algn="ctr"/>
            <a:r>
              <a:rPr lang="en-US" sz="5400" b="1" dirty="0" smtClean="0">
                <a:latin typeface="+mj-lt"/>
              </a:rPr>
              <a:t>Deborah S. Richardson, Christie L. </a:t>
            </a:r>
            <a:r>
              <a:rPr lang="en-US" sz="5400" b="1" dirty="0" err="1" smtClean="0">
                <a:latin typeface="+mj-lt"/>
              </a:rPr>
              <a:t>Palladino</a:t>
            </a:r>
            <a:r>
              <a:rPr lang="en-US" sz="5400" b="1" dirty="0" smtClean="0">
                <a:latin typeface="+mj-lt"/>
              </a:rPr>
              <a:t>, and Andria M. Thomas</a:t>
            </a:r>
          </a:p>
          <a:p>
            <a:pPr algn="ctr" eaLnBrk="0" hangingPunct="0">
              <a:spcBef>
                <a:spcPts val="1199"/>
              </a:spcBef>
              <a:defRPr/>
            </a:pPr>
            <a:r>
              <a:rPr lang="en-GB" sz="4900" b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ea typeface="ＭＳ Ｐゴシック" charset="-128"/>
              </a:rPr>
              <a:t>Education Discovery Institute</a:t>
            </a:r>
          </a:p>
          <a:p>
            <a:pPr algn="ctr" eaLnBrk="0" hangingPunct="0">
              <a:spcBef>
                <a:spcPts val="1199"/>
              </a:spcBef>
              <a:defRPr/>
            </a:pPr>
            <a:r>
              <a:rPr lang="en-GB" sz="4900" b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ea typeface="ＭＳ Ｐゴシック" charset="-128"/>
              </a:rPr>
              <a:t>Medical College of Georgia at GHSU, </a:t>
            </a:r>
            <a:r>
              <a:rPr lang="en-GB" sz="4900" b="1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ea typeface="ＭＳ Ｐゴシック" charset="-128"/>
              </a:rPr>
              <a:t>Augusta, GA</a:t>
            </a:r>
          </a:p>
          <a:p>
            <a:pPr algn="ctr" eaLnBrk="0" hangingPunct="0">
              <a:spcBef>
                <a:spcPct val="20000"/>
              </a:spcBef>
              <a:defRPr/>
            </a:pPr>
            <a:endParaRPr lang="en-GB" sz="4900" dirty="0">
              <a:solidFill>
                <a:srgbClr val="000000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2052" name="Rectangle 31"/>
          <p:cNvSpPr>
            <a:spLocks noChangeArrowheads="1"/>
          </p:cNvSpPr>
          <p:nvPr/>
        </p:nvSpPr>
        <p:spPr bwMode="auto">
          <a:xfrm>
            <a:off x="0" y="0"/>
            <a:ext cx="38404800" cy="32918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1415" tIns="45708" rIns="91415" bIns="45708" anchor="ctr"/>
          <a:lstStyle/>
          <a:p>
            <a:pPr eaLnBrk="0" hangingPunct="0"/>
            <a:endParaRPr lang="en-US"/>
          </a:p>
        </p:txBody>
      </p:sp>
      <p:sp>
        <p:nvSpPr>
          <p:cNvPr id="2060" name="Rectangle 35"/>
          <p:cNvSpPr>
            <a:spLocks noChangeArrowheads="1"/>
          </p:cNvSpPr>
          <p:nvPr/>
        </p:nvSpPr>
        <p:spPr bwMode="auto">
          <a:xfrm>
            <a:off x="28956003" y="29870403"/>
            <a:ext cx="8229602" cy="3847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5" tIns="0" rIns="91415" bIns="45708">
            <a:spAutoFit/>
          </a:bodyPr>
          <a:lstStyle/>
          <a:p>
            <a:pPr algn="ctr" eaLnBrk="0" hangingPunct="0"/>
            <a:r>
              <a:rPr lang="en-AU" dirty="0"/>
              <a:t>.</a:t>
            </a:r>
          </a:p>
        </p:txBody>
      </p:sp>
      <p:sp>
        <p:nvSpPr>
          <p:cNvPr id="2065" name="TextBox 38"/>
          <p:cNvSpPr txBox="1">
            <a:spLocks noChangeArrowheads="1"/>
          </p:cNvSpPr>
          <p:nvPr/>
        </p:nvSpPr>
        <p:spPr bwMode="auto">
          <a:xfrm flipH="1">
            <a:off x="5181599" y="31472189"/>
            <a:ext cx="26670000" cy="430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5" tIns="45708" rIns="91415" bIns="45708">
            <a:spAutoFit/>
          </a:bodyPr>
          <a:lstStyle/>
          <a:p>
            <a:pPr eaLnBrk="0" hangingPunct="0"/>
            <a:r>
              <a:rPr lang="en-US"/>
              <a:t> </a:t>
            </a:r>
          </a:p>
        </p:txBody>
      </p:sp>
      <p:sp>
        <p:nvSpPr>
          <p:cNvPr id="37" name="Text Box 6"/>
          <p:cNvSpPr txBox="1">
            <a:spLocks noChangeArrowheads="1"/>
          </p:cNvSpPr>
          <p:nvPr/>
        </p:nvSpPr>
        <p:spPr bwMode="auto">
          <a:xfrm>
            <a:off x="11811000" y="1371600"/>
            <a:ext cx="21335999" cy="3733800"/>
          </a:xfrm>
          <a:prstGeom prst="rect">
            <a:avLst/>
          </a:prstGeom>
          <a:solidFill>
            <a:schemeClr val="bg1"/>
          </a:solidFill>
          <a:ln w="19050">
            <a:noFill/>
            <a:miter lim="800000"/>
            <a:headEnd/>
            <a:tailEnd/>
          </a:ln>
        </p:spPr>
        <p:txBody>
          <a:bodyPr lIns="539853" tIns="457076" rIns="539853" bIns="539853" anchor="ctr"/>
          <a:lstStyle/>
          <a:p>
            <a:pPr algn="ctr"/>
            <a:r>
              <a:rPr lang="en-US" sz="8800" b="1" dirty="0" smtClean="0">
                <a:latin typeface="+mj-lt"/>
              </a:rPr>
              <a:t>Evaluating an Innovative Medical Education Research Fellowship </a:t>
            </a:r>
            <a:endParaRPr lang="en-US" sz="8800" dirty="0" smtClean="0">
              <a:latin typeface="+mj-lt"/>
            </a:endParaRPr>
          </a:p>
        </p:txBody>
      </p:sp>
      <p:pic>
        <p:nvPicPr>
          <p:cNvPr id="33" name="Picture 32" descr="ghsu_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95400" y="1219200"/>
            <a:ext cx="9405938" cy="3810000"/>
          </a:xfrm>
          <a:prstGeom prst="rect">
            <a:avLst/>
          </a:prstGeom>
        </p:spPr>
      </p:pic>
      <p:pic>
        <p:nvPicPr>
          <p:cNvPr id="23" name="Picture 22" descr="di_education logo.eps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2766004" y="609602"/>
            <a:ext cx="10744201" cy="5107109"/>
          </a:xfrm>
          <a:prstGeom prst="rect">
            <a:avLst/>
          </a:prstGeom>
          <a:noFill/>
        </p:spPr>
      </p:pic>
      <p:cxnSp>
        <p:nvCxnSpPr>
          <p:cNvPr id="28" name="Straight Connector 42"/>
          <p:cNvCxnSpPr/>
          <p:nvPr/>
        </p:nvCxnSpPr>
        <p:spPr>
          <a:xfrm rot="10800000">
            <a:off x="0" y="32308800"/>
            <a:ext cx="38404800" cy="1588"/>
          </a:xfrm>
          <a:prstGeom prst="straightConnector1">
            <a:avLst/>
          </a:prstGeom>
          <a:ln w="952500" cmpd="tri">
            <a:gradFill flip="none" rotWithShape="1">
              <a:gsLst>
                <a:gs pos="1000">
                  <a:schemeClr val="tx2"/>
                </a:gs>
                <a:gs pos="50000">
                  <a:schemeClr val="accent1">
                    <a:lumMod val="7500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3600000" scaled="0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2"/>
          <p:cNvCxnSpPr/>
          <p:nvPr/>
        </p:nvCxnSpPr>
        <p:spPr>
          <a:xfrm rot="5400000">
            <a:off x="21297106" y="16421100"/>
            <a:ext cx="32919194" cy="76994"/>
          </a:xfrm>
          <a:prstGeom prst="straightConnector1">
            <a:avLst/>
          </a:prstGeom>
          <a:ln w="952500" cmpd="tri">
            <a:gradFill flip="none" rotWithShape="1">
              <a:gsLst>
                <a:gs pos="1000">
                  <a:schemeClr val="tx2"/>
                </a:gs>
                <a:gs pos="50000">
                  <a:schemeClr val="accent1">
                    <a:lumMod val="7500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3600000" scaled="0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77"/>
          <p:cNvSpPr>
            <a:spLocks noChangeArrowheads="1"/>
          </p:cNvSpPr>
          <p:nvPr/>
        </p:nvSpPr>
        <p:spPr bwMode="auto">
          <a:xfrm>
            <a:off x="1524000" y="8229600"/>
            <a:ext cx="8531842" cy="1503363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9050">
            <a:noFill/>
            <a:miter lim="800000"/>
            <a:headEnd/>
            <a:tailEnd/>
          </a:ln>
        </p:spPr>
        <p:txBody>
          <a:bodyPr lIns="360000" tIns="360000" rIns="360000" bIns="360000"/>
          <a:lstStyle/>
          <a:p>
            <a:pPr algn="ctr">
              <a:spcBef>
                <a:spcPct val="50000"/>
              </a:spcBef>
              <a:defRPr/>
            </a:pPr>
            <a:r>
              <a:rPr lang="en-GB" sz="4400" b="1" dirty="0" smtClean="0">
                <a:solidFill>
                  <a:schemeClr val="bg1"/>
                </a:solidFill>
                <a:latin typeface="Arial" charset="0"/>
                <a:ea typeface="+mn-ea"/>
              </a:rPr>
              <a:t>Background</a:t>
            </a:r>
            <a:endParaRPr lang="en-GB" sz="4400" b="1" dirty="0">
              <a:solidFill>
                <a:schemeClr val="bg1"/>
              </a:solidFill>
              <a:latin typeface="Arial" charset="0"/>
              <a:ea typeface="+mn-ea"/>
            </a:endParaRPr>
          </a:p>
        </p:txBody>
      </p:sp>
      <p:sp>
        <p:nvSpPr>
          <p:cNvPr id="21" name="Rectangle 85"/>
          <p:cNvSpPr>
            <a:spLocks noChangeArrowheads="1"/>
          </p:cNvSpPr>
          <p:nvPr/>
        </p:nvSpPr>
        <p:spPr bwMode="auto">
          <a:xfrm>
            <a:off x="10210800" y="9906000"/>
            <a:ext cx="17526000" cy="11277600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457200" tIns="91440" rIns="457200" bIns="360000"/>
          <a:lstStyle/>
          <a:p>
            <a:pPr marL="457200" indent="-457200" eaLnBrk="0" hangingPunct="0">
              <a:buFont typeface="Arial" pitchFamily="34" charset="0"/>
              <a:buChar char="•"/>
            </a:pPr>
            <a:r>
              <a:rPr lang="en-US" sz="4000" dirty="0" smtClean="0">
                <a:latin typeface="+mj-lt"/>
              </a:rPr>
              <a:t>Goals and objectives of the Fellowship program are linked to specific outcomes that are assessed in the evaluation plan</a:t>
            </a:r>
            <a:r>
              <a:rPr lang="en-US" sz="4000" dirty="0" smtClean="0">
                <a:solidFill>
                  <a:schemeClr val="tx1"/>
                </a:solidFill>
                <a:latin typeface="+mj-lt"/>
              </a:rPr>
              <a:t>:</a:t>
            </a:r>
          </a:p>
          <a:p>
            <a:pPr marL="1371351" lvl="2" indent="-457200" eaLnBrk="0" hangingPunct="0"/>
            <a:r>
              <a:rPr lang="en-US" sz="4000" dirty="0" smtClean="0">
                <a:latin typeface="+mj-lt"/>
              </a:rPr>
              <a:t>(1) post-graduation </a:t>
            </a:r>
            <a:r>
              <a:rPr lang="en-US" sz="4000" b="1" dirty="0" smtClean="0">
                <a:latin typeface="+mj-lt"/>
              </a:rPr>
              <a:t>interview</a:t>
            </a:r>
            <a:r>
              <a:rPr lang="en-US" sz="4000" dirty="0" smtClean="0">
                <a:latin typeface="+mj-lt"/>
              </a:rPr>
              <a:t> with Fellows -- designed to assess Fellows’ perceptions of their own professional development during the period of the Fellowship as well as their evaluation of the strengths and challenges of the program; </a:t>
            </a:r>
          </a:p>
          <a:p>
            <a:pPr marL="1371351" lvl="2" indent="-457200" eaLnBrk="0" hangingPunct="0"/>
            <a:r>
              <a:rPr lang="en-US" sz="4000" dirty="0" smtClean="0">
                <a:latin typeface="+mj-lt"/>
              </a:rPr>
              <a:t>(2) </a:t>
            </a:r>
            <a:r>
              <a:rPr lang="en-US" sz="4000" b="1" dirty="0" smtClean="0">
                <a:latin typeface="+mj-lt"/>
              </a:rPr>
              <a:t>post-graduation research and mentoring plan </a:t>
            </a:r>
            <a:r>
              <a:rPr lang="en-US" sz="4000" dirty="0" smtClean="0">
                <a:latin typeface="+mj-lt"/>
              </a:rPr>
              <a:t>-- includes development of a timeline and identification of projects for continuing medical education research; </a:t>
            </a:r>
          </a:p>
          <a:p>
            <a:pPr marL="1371351" lvl="2" indent="-457200" eaLnBrk="0" hangingPunct="0"/>
            <a:r>
              <a:rPr lang="en-US" sz="4000" dirty="0" smtClean="0">
                <a:latin typeface="+mj-lt"/>
              </a:rPr>
              <a:t>(3) </a:t>
            </a:r>
            <a:r>
              <a:rPr lang="en-US" sz="4000" b="1" dirty="0" smtClean="0">
                <a:latin typeface="+mj-lt"/>
              </a:rPr>
              <a:t>survey assessment of the mentoring</a:t>
            </a:r>
            <a:r>
              <a:rPr lang="en-US" sz="4000" dirty="0" smtClean="0">
                <a:latin typeface="+mj-lt"/>
              </a:rPr>
              <a:t> experience from the perspective of mentor and mentee; </a:t>
            </a:r>
          </a:p>
          <a:p>
            <a:pPr marL="1371351" lvl="2" indent="-457200" eaLnBrk="0" hangingPunct="0"/>
            <a:r>
              <a:rPr lang="en-US" sz="4000" dirty="0" smtClean="0">
                <a:latin typeface="+mj-lt"/>
              </a:rPr>
              <a:t>(4) Fellow </a:t>
            </a:r>
            <a:r>
              <a:rPr lang="en-US" sz="4000" b="1" dirty="0" smtClean="0">
                <a:latin typeface="+mj-lt"/>
              </a:rPr>
              <a:t>self-report of confidence and comfort </a:t>
            </a:r>
            <a:r>
              <a:rPr lang="en-US" sz="4000" dirty="0" smtClean="0">
                <a:latin typeface="+mj-lt"/>
              </a:rPr>
              <a:t>with medical education research;</a:t>
            </a:r>
          </a:p>
          <a:p>
            <a:pPr marL="1371351" lvl="2" indent="-457200" eaLnBrk="0" hangingPunct="0"/>
            <a:r>
              <a:rPr lang="en-US" sz="4000" dirty="0" smtClean="0">
                <a:latin typeface="+mj-lt"/>
              </a:rPr>
              <a:t>(5) Fellowship </a:t>
            </a:r>
            <a:r>
              <a:rPr lang="en-US" sz="4000" b="1" dirty="0" smtClean="0">
                <a:latin typeface="+mj-lt"/>
              </a:rPr>
              <a:t>portfolio</a:t>
            </a:r>
            <a:r>
              <a:rPr lang="en-US" sz="4000" dirty="0" smtClean="0">
                <a:latin typeface="+mj-lt"/>
              </a:rPr>
              <a:t> (including weekly reflections on research methodology in general or with regard to fellow’s project) -- provides ongoing assessment of the development of research skills and will undergo systematic review by external evaluators. </a:t>
            </a:r>
          </a:p>
        </p:txBody>
      </p:sp>
      <p:sp>
        <p:nvSpPr>
          <p:cNvPr id="29" name="Rectangle 57"/>
          <p:cNvSpPr>
            <a:spLocks noChangeArrowheads="1"/>
          </p:cNvSpPr>
          <p:nvPr/>
        </p:nvSpPr>
        <p:spPr bwMode="auto">
          <a:xfrm>
            <a:off x="1524000" y="9829800"/>
            <a:ext cx="8534400" cy="12344400"/>
          </a:xfrm>
          <a:prstGeom prst="rect">
            <a:avLst/>
          </a:prstGeom>
          <a:noFill/>
          <a:ln w="762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2880" tIns="91440" rIns="182880" bIns="360000"/>
          <a:lstStyle/>
          <a:p>
            <a:pPr marL="342900" indent="-342900">
              <a:lnSpc>
                <a:spcPct val="90000"/>
              </a:lnSpc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n-US" sz="400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Arial" pitchFamily="34" charset="0"/>
              </a:rPr>
              <a:t>Barriers to faculty production of educational scholarship include lack of knowledge of research methodology, lack of access to support staff, and time.</a:t>
            </a:r>
            <a:r>
              <a:rPr lang="en-US" sz="4000" baseline="3000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Arial" pitchFamily="34" charset="0"/>
              </a:rPr>
              <a:t>1</a:t>
            </a:r>
          </a:p>
          <a:p>
            <a:pPr marL="342900" indent="-342900">
              <a:lnSpc>
                <a:spcPct val="90000"/>
              </a:lnSpc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n-US" sz="400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Arial" pitchFamily="34" charset="0"/>
              </a:rPr>
              <a:t>Faculty who participate in faculty development fellowship programs are more likely to publish and to achieve senior academic rank.  This productivity is positively correlated with the length of research training.</a:t>
            </a:r>
            <a:r>
              <a:rPr lang="en-US" sz="4000" baseline="3000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Arial" pitchFamily="34" charset="0"/>
              </a:rPr>
              <a:t>2,3</a:t>
            </a:r>
          </a:p>
          <a:p>
            <a:pPr marL="342900" indent="-342900">
              <a:lnSpc>
                <a:spcPct val="90000"/>
              </a:lnSpc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n-US" sz="4000" dirty="0" smtClean="0">
                <a:latin typeface="+mj-lt"/>
              </a:rPr>
              <a:t>The year-long Educational Research Fellowship at the Education Discovery Institute (EDI) at GHSU/MCG provides time, support staff, and research training through weekly meetings and individual- </a:t>
            </a:r>
            <a:r>
              <a:rPr lang="en-US" sz="4000" dirty="0" smtClean="0">
                <a:solidFill>
                  <a:srgbClr val="000000"/>
                </a:solidFill>
                <a:latin typeface="+mj-lt"/>
              </a:rPr>
              <a:t>and group-level </a:t>
            </a:r>
            <a:r>
              <a:rPr lang="en-US" sz="4000" dirty="0" smtClean="0">
                <a:latin typeface="+mj-lt"/>
              </a:rPr>
              <a:t>mentorship on an educational research project.</a:t>
            </a:r>
            <a:endParaRPr lang="en-US" sz="4000" dirty="0" smtClean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  <a:defRPr/>
            </a:pPr>
            <a:endParaRPr lang="en-AU" sz="4000" dirty="0" smtClean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charset="0"/>
            </a:endParaRPr>
          </a:p>
        </p:txBody>
      </p:sp>
      <p:sp>
        <p:nvSpPr>
          <p:cNvPr id="30" name="Rectangle 61"/>
          <p:cNvSpPr>
            <a:spLocks noChangeArrowheads="1"/>
          </p:cNvSpPr>
          <p:nvPr/>
        </p:nvSpPr>
        <p:spPr bwMode="auto">
          <a:xfrm>
            <a:off x="28346400" y="23469600"/>
            <a:ext cx="8534400" cy="7924800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0" tIns="0" rIns="360000" bIns="360000"/>
          <a:lstStyle/>
          <a:p>
            <a:pPr>
              <a:defRPr/>
            </a:pP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rial" charset="0"/>
            </a:endParaRPr>
          </a:p>
          <a:p>
            <a:pPr>
              <a:defRPr/>
            </a:pP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rial" charset="0"/>
            </a:endParaRPr>
          </a:p>
          <a:p>
            <a:pPr>
              <a:defRPr/>
            </a:pP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rial" charset="0"/>
            </a:endParaRPr>
          </a:p>
          <a:p>
            <a:pPr>
              <a:buFont typeface="Arial" charset="0"/>
              <a:buChar char="•"/>
              <a:defRPr/>
            </a:pPr>
            <a:endParaRPr lang="en-A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rial" charset="0"/>
            </a:endParaRPr>
          </a:p>
        </p:txBody>
      </p:sp>
      <p:sp>
        <p:nvSpPr>
          <p:cNvPr id="32" name="Rectangle 77"/>
          <p:cNvSpPr>
            <a:spLocks noChangeArrowheads="1"/>
          </p:cNvSpPr>
          <p:nvPr/>
        </p:nvSpPr>
        <p:spPr bwMode="auto">
          <a:xfrm>
            <a:off x="28346400" y="8229600"/>
            <a:ext cx="8531842" cy="1503363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9050">
            <a:noFill/>
            <a:miter lim="800000"/>
            <a:headEnd/>
            <a:tailEnd/>
          </a:ln>
        </p:spPr>
        <p:txBody>
          <a:bodyPr lIns="360000" tIns="360000" rIns="360000" bIns="360000"/>
          <a:lstStyle/>
          <a:p>
            <a:pPr algn="ctr">
              <a:spcBef>
                <a:spcPct val="50000"/>
              </a:spcBef>
              <a:defRPr/>
            </a:pPr>
            <a:r>
              <a:rPr lang="en-GB" sz="4400" b="1" dirty="0" smtClean="0">
                <a:solidFill>
                  <a:schemeClr val="bg1"/>
                </a:solidFill>
                <a:latin typeface="Arial" charset="0"/>
                <a:ea typeface="+mn-ea"/>
              </a:rPr>
              <a:t>Preliminary  Evidence</a:t>
            </a:r>
            <a:endParaRPr lang="en-GB" sz="4400" b="1" dirty="0">
              <a:solidFill>
                <a:schemeClr val="bg1"/>
              </a:solidFill>
              <a:latin typeface="Arial" charset="0"/>
              <a:ea typeface="+mn-ea"/>
            </a:endParaRPr>
          </a:p>
        </p:txBody>
      </p:sp>
      <p:sp>
        <p:nvSpPr>
          <p:cNvPr id="34" name="Rectangle 77"/>
          <p:cNvSpPr>
            <a:spLocks noChangeArrowheads="1"/>
          </p:cNvSpPr>
          <p:nvPr/>
        </p:nvSpPr>
        <p:spPr bwMode="auto">
          <a:xfrm>
            <a:off x="10439400" y="20421600"/>
            <a:ext cx="17830800" cy="1503363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9050">
            <a:noFill/>
            <a:miter lim="800000"/>
            <a:headEnd/>
            <a:tailEnd/>
          </a:ln>
        </p:spPr>
        <p:txBody>
          <a:bodyPr lIns="360000" tIns="360000" rIns="360000" bIns="360000"/>
          <a:lstStyle/>
          <a:p>
            <a:pPr algn="ctr">
              <a:spcBef>
                <a:spcPct val="50000"/>
              </a:spcBef>
              <a:defRPr/>
            </a:pPr>
            <a:r>
              <a:rPr lang="en-GB" sz="4400" b="1" dirty="0" smtClean="0">
                <a:solidFill>
                  <a:schemeClr val="bg1"/>
                </a:solidFill>
                <a:latin typeface="Arial" charset="0"/>
                <a:ea typeface="+mn-ea"/>
              </a:rPr>
              <a:t>Projects</a:t>
            </a:r>
            <a:endParaRPr lang="en-GB" sz="4400" b="1" dirty="0">
              <a:solidFill>
                <a:schemeClr val="bg1"/>
              </a:solidFill>
              <a:latin typeface="Arial" charset="0"/>
              <a:ea typeface="+mn-ea"/>
            </a:endParaRPr>
          </a:p>
        </p:txBody>
      </p:sp>
      <p:sp>
        <p:nvSpPr>
          <p:cNvPr id="36" name="Rectangle 77"/>
          <p:cNvSpPr>
            <a:spLocks noChangeArrowheads="1"/>
          </p:cNvSpPr>
          <p:nvPr/>
        </p:nvSpPr>
        <p:spPr bwMode="auto">
          <a:xfrm>
            <a:off x="10287000" y="8229600"/>
            <a:ext cx="17830800" cy="1503363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9050">
            <a:noFill/>
            <a:miter lim="800000"/>
            <a:headEnd/>
            <a:tailEnd/>
          </a:ln>
        </p:spPr>
        <p:txBody>
          <a:bodyPr lIns="360000" tIns="360000" rIns="360000" bIns="360000"/>
          <a:lstStyle/>
          <a:p>
            <a:pPr algn="ctr">
              <a:spcBef>
                <a:spcPct val="50000"/>
              </a:spcBef>
              <a:defRPr/>
            </a:pPr>
            <a:r>
              <a:rPr lang="en-GB" sz="4400" b="1" smtClean="0">
                <a:solidFill>
                  <a:schemeClr val="bg1"/>
                </a:solidFill>
                <a:latin typeface="Arial" charset="0"/>
                <a:ea typeface="+mn-ea"/>
              </a:rPr>
              <a:t>Program Evaluation</a:t>
            </a:r>
            <a:endParaRPr lang="en-GB" sz="4400" b="1" dirty="0">
              <a:solidFill>
                <a:schemeClr val="bg1"/>
              </a:solidFill>
              <a:latin typeface="Arial" charset="0"/>
              <a:ea typeface="+mn-ea"/>
            </a:endParaRPr>
          </a:p>
        </p:txBody>
      </p:sp>
      <p:sp>
        <p:nvSpPr>
          <p:cNvPr id="38" name="Rectangle 85"/>
          <p:cNvSpPr>
            <a:spLocks noChangeArrowheads="1"/>
          </p:cNvSpPr>
          <p:nvPr/>
        </p:nvSpPr>
        <p:spPr bwMode="auto">
          <a:xfrm>
            <a:off x="28422600" y="26670000"/>
            <a:ext cx="8534400" cy="4800600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457200" tIns="91440" rIns="457200" bIns="360000"/>
          <a:lstStyle/>
          <a:p>
            <a:pPr marL="457200" indent="-457200">
              <a:buFont typeface="+mj-lt"/>
              <a:buAutoNum type="arabicPeriod"/>
            </a:pPr>
            <a:r>
              <a:rPr lang="en-US" sz="2800" dirty="0" err="1" smtClean="0">
                <a:latin typeface="+mj-lt"/>
              </a:rPr>
              <a:t>Goldszmidt</a:t>
            </a:r>
            <a:r>
              <a:rPr lang="en-US" sz="2800" dirty="0" smtClean="0">
                <a:latin typeface="+mj-lt"/>
              </a:rPr>
              <a:t> MA, </a:t>
            </a:r>
            <a:r>
              <a:rPr lang="en-US" sz="2800" dirty="0" err="1" smtClean="0">
                <a:latin typeface="+mj-lt"/>
              </a:rPr>
              <a:t>Zibrowski</a:t>
            </a:r>
            <a:r>
              <a:rPr lang="en-US" sz="2800" dirty="0" smtClean="0">
                <a:latin typeface="+mj-lt"/>
              </a:rPr>
              <a:t> EM, Weston WW. Education scholarship: it’s not just a question of ‘degree.’ Med Teach 2008, 30: 34-39.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>
                <a:latin typeface="+mj-lt"/>
              </a:rPr>
              <a:t>Taylor JS, Friedman RH, </a:t>
            </a:r>
            <a:r>
              <a:rPr lang="en-US" sz="2800" dirty="0" err="1" smtClean="0">
                <a:latin typeface="+mj-lt"/>
              </a:rPr>
              <a:t>Speckman</a:t>
            </a:r>
            <a:r>
              <a:rPr lang="en-US" sz="2800" dirty="0" smtClean="0">
                <a:latin typeface="+mj-lt"/>
              </a:rPr>
              <a:t> JL, et al. Fellowship training and career outcomes for primary care physician-faculty. </a:t>
            </a:r>
            <a:r>
              <a:rPr lang="en-US" sz="2800" dirty="0" err="1" smtClean="0">
                <a:latin typeface="+mj-lt"/>
              </a:rPr>
              <a:t>Acad</a:t>
            </a:r>
            <a:r>
              <a:rPr lang="en-US" sz="2800" dirty="0" smtClean="0">
                <a:latin typeface="+mj-lt"/>
              </a:rPr>
              <a:t> Med 2001; 76(4):366-72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>
                <a:latin typeface="+mj-lt"/>
              </a:rPr>
              <a:t>Anderson WA, </a:t>
            </a:r>
            <a:r>
              <a:rPr lang="en-US" sz="2800" dirty="0" err="1" smtClean="0">
                <a:latin typeface="+mj-lt"/>
              </a:rPr>
              <a:t>Stritter</a:t>
            </a:r>
            <a:r>
              <a:rPr lang="en-US" sz="2800" dirty="0" smtClean="0">
                <a:latin typeface="+mj-lt"/>
              </a:rPr>
              <a:t> FT, </a:t>
            </a:r>
            <a:r>
              <a:rPr lang="en-US" sz="2800" dirty="0" err="1" smtClean="0">
                <a:latin typeface="+mj-lt"/>
              </a:rPr>
              <a:t>Mygdal</a:t>
            </a:r>
            <a:r>
              <a:rPr lang="en-US" sz="2800" dirty="0" smtClean="0">
                <a:latin typeface="+mj-lt"/>
              </a:rPr>
              <a:t> WK, et al. Outcomes of three part-time faculty development fellowship programs. </a:t>
            </a:r>
            <a:r>
              <a:rPr lang="en-US" sz="2800" dirty="0" err="1" smtClean="0">
                <a:latin typeface="+mj-lt"/>
              </a:rPr>
              <a:t>Fam</a:t>
            </a:r>
            <a:r>
              <a:rPr lang="en-US" sz="2800" dirty="0" smtClean="0">
                <a:latin typeface="+mj-lt"/>
              </a:rPr>
              <a:t> Med 1997; 29(3):204-8</a:t>
            </a:r>
            <a:r>
              <a:rPr lang="en-US" sz="2600" dirty="0" smtClean="0"/>
              <a:t>.</a:t>
            </a:r>
            <a:endParaRPr lang="en-US" sz="2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10439400" y="22098000"/>
            <a:ext cx="17373600" cy="97103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eaLnBrk="0" hangingPunct="0">
              <a:spcBef>
                <a:spcPts val="500"/>
              </a:spcBef>
              <a:buFont typeface="Arial" pitchFamily="34" charset="0"/>
              <a:buChar char="•"/>
              <a:defRPr/>
            </a:pPr>
            <a:r>
              <a:rPr lang="en-US" sz="4000" b="1" dirty="0" smtClean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Development and Evaluation of a Staged Breast-feeding Curriculum for Pediatric Residents </a:t>
            </a:r>
            <a:r>
              <a:rPr lang="en-US" sz="4000" dirty="0" smtClean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(Kathryn McLeod): </a:t>
            </a:r>
          </a:p>
          <a:p>
            <a:pPr marL="1371351" lvl="2" indent="-457200" eaLnBrk="0" hangingPunct="0">
              <a:spcBef>
                <a:spcPts val="500"/>
              </a:spcBef>
              <a:buFont typeface="Arial" pitchFamily="34" charset="0"/>
              <a:buChar char="•"/>
              <a:defRPr/>
            </a:pPr>
            <a:r>
              <a:rPr lang="en-US" sz="4000" dirty="0" smtClean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Compares self-reported resident confidence/comfort, resident interactions with standardized patients, and patient perceptions of resident behavior before and after a breastfeeding curriculum</a:t>
            </a:r>
          </a:p>
          <a:p>
            <a:pPr marL="1371351" lvl="2" indent="-457200" eaLnBrk="0" hangingPunct="0">
              <a:spcBef>
                <a:spcPts val="500"/>
              </a:spcBef>
              <a:buFont typeface="Arial" pitchFamily="34" charset="0"/>
              <a:buChar char="•"/>
              <a:defRPr/>
            </a:pPr>
            <a:r>
              <a:rPr lang="en-US" sz="4000" dirty="0" smtClean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3 conference presentations; 2 funded grants</a:t>
            </a:r>
          </a:p>
          <a:p>
            <a:pPr marL="457200" indent="-457200" eaLnBrk="0" hangingPunct="0">
              <a:spcBef>
                <a:spcPts val="500"/>
              </a:spcBef>
              <a:buFont typeface="Arial" pitchFamily="34" charset="0"/>
              <a:buChar char="•"/>
              <a:defRPr/>
            </a:pPr>
            <a:r>
              <a:rPr lang="en-US" sz="4000" b="1" dirty="0" smtClean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Development and Validation of a Tool for Goal Setting among Medical Students </a:t>
            </a:r>
            <a:r>
              <a:rPr lang="en-US" sz="4000" dirty="0" smtClean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(Leila </a:t>
            </a:r>
            <a:r>
              <a:rPr lang="en-US" sz="4000" dirty="0" err="1" smtClean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Stallworth</a:t>
            </a:r>
            <a:r>
              <a:rPr lang="en-US" sz="4000" dirty="0" smtClean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): </a:t>
            </a:r>
          </a:p>
          <a:p>
            <a:pPr marL="1371351" lvl="2" indent="-457200" eaLnBrk="0" hangingPunct="0">
              <a:spcBef>
                <a:spcPts val="500"/>
              </a:spcBef>
              <a:buFont typeface="Arial" pitchFamily="34" charset="0"/>
              <a:buChar char="•"/>
              <a:defRPr/>
            </a:pPr>
            <a:r>
              <a:rPr lang="en-US" sz="4000" dirty="0" smtClean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Qualitatively examines self-directed learning goals set by students before and after participation in goal-setting training</a:t>
            </a:r>
          </a:p>
          <a:p>
            <a:pPr marL="1371351" lvl="2" indent="-457200" eaLnBrk="0" hangingPunct="0">
              <a:spcBef>
                <a:spcPts val="500"/>
              </a:spcBef>
              <a:buFont typeface="Arial" pitchFamily="34" charset="0"/>
              <a:buChar char="•"/>
              <a:defRPr/>
            </a:pPr>
            <a:r>
              <a:rPr lang="en-US" sz="4000" dirty="0" smtClean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2 conference presentations, one manuscript submitted; one grant funded</a:t>
            </a:r>
          </a:p>
          <a:p>
            <a:pPr marL="457200" indent="-457200" eaLnBrk="0" hangingPunct="0">
              <a:spcBef>
                <a:spcPts val="500"/>
              </a:spcBef>
              <a:buFont typeface="Arial" pitchFamily="34" charset="0"/>
              <a:buChar char="•"/>
              <a:defRPr/>
            </a:pPr>
            <a:r>
              <a:rPr lang="en-US" sz="4000" b="1" dirty="0" smtClean="0">
                <a:latin typeface="Calibri" pitchFamily="34" charset="0"/>
                <a:cs typeface="Arial" pitchFamily="34" charset="0"/>
              </a:rPr>
              <a:t>2011 planned projects </a:t>
            </a:r>
            <a:r>
              <a:rPr lang="en-US" sz="4000" dirty="0" smtClean="0">
                <a:latin typeface="Calibri" pitchFamily="34" charset="0"/>
                <a:cs typeface="Arial" pitchFamily="34" charset="0"/>
              </a:rPr>
              <a:t>will address validation of a tool for evaluating the quality of handovers, evaluation of a virtual patient for training physicians to diagnose mental health problems, and relationship of learning styles to medical student classroom participation and attendance.</a:t>
            </a:r>
            <a:endParaRPr lang="en-US" sz="4000" dirty="0" smtClean="0">
              <a:latin typeface="Calibri" pitchFamily="34" charset="0"/>
            </a:endParaRPr>
          </a:p>
        </p:txBody>
      </p:sp>
      <p:sp>
        <p:nvSpPr>
          <p:cNvPr id="48" name="Rectangle 85"/>
          <p:cNvSpPr>
            <a:spLocks noChangeArrowheads="1"/>
          </p:cNvSpPr>
          <p:nvPr/>
        </p:nvSpPr>
        <p:spPr bwMode="auto">
          <a:xfrm>
            <a:off x="28270200" y="18211800"/>
            <a:ext cx="8534400" cy="6400800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457200" tIns="91440" rIns="457200" bIns="360000"/>
          <a:lstStyle/>
          <a:p>
            <a:pPr marL="457200" indent="-457200" eaLnBrk="0" hangingPunct="0">
              <a:spcBef>
                <a:spcPts val="500"/>
              </a:spcBef>
              <a:buFont typeface="Arial" pitchFamily="34" charset="0"/>
              <a:buChar char="•"/>
              <a:defRPr/>
            </a:pPr>
            <a:r>
              <a:rPr lang="en-US" sz="4000" dirty="0" smtClean="0">
                <a:latin typeface="Calibri" pitchFamily="34" charset="0"/>
                <a:cs typeface="Arial" pitchFamily="34" charset="0"/>
              </a:rPr>
              <a:t>Faculty scholarly productivity and career development can be aided by participation in a fellowship that supports development of research skills and individual mentoring.</a:t>
            </a:r>
          </a:p>
          <a:p>
            <a:pPr marL="457200" indent="-457200" eaLnBrk="0" hangingPunct="0">
              <a:spcBef>
                <a:spcPts val="500"/>
              </a:spcBef>
              <a:buFont typeface="Arial" pitchFamily="34" charset="0"/>
              <a:buChar char="•"/>
              <a:defRPr/>
            </a:pPr>
            <a:r>
              <a:rPr lang="en-US" sz="4000" dirty="0" smtClean="0">
                <a:latin typeface="Calibri" pitchFamily="34" charset="0"/>
                <a:cs typeface="Arial" pitchFamily="34" charset="0"/>
              </a:rPr>
              <a:t>The human and capital resources required for such a program suggest a need for a careful evaluation plan. </a:t>
            </a:r>
          </a:p>
        </p:txBody>
      </p:sp>
      <p:sp>
        <p:nvSpPr>
          <p:cNvPr id="39" name="Rectangle 77"/>
          <p:cNvSpPr>
            <a:spLocks noChangeArrowheads="1"/>
          </p:cNvSpPr>
          <p:nvPr/>
        </p:nvSpPr>
        <p:spPr bwMode="auto">
          <a:xfrm>
            <a:off x="28498800" y="25146000"/>
            <a:ext cx="8531842" cy="1503363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9050">
            <a:noFill/>
            <a:miter lim="800000"/>
            <a:headEnd/>
            <a:tailEnd/>
          </a:ln>
        </p:spPr>
        <p:txBody>
          <a:bodyPr lIns="360000" tIns="360000" rIns="360000" bIns="360000"/>
          <a:lstStyle/>
          <a:p>
            <a:pPr algn="ctr">
              <a:spcBef>
                <a:spcPct val="50000"/>
              </a:spcBef>
              <a:defRPr/>
            </a:pPr>
            <a:r>
              <a:rPr lang="en-GB" sz="4400" b="1" dirty="0" smtClean="0">
                <a:solidFill>
                  <a:schemeClr val="bg1"/>
                </a:solidFill>
                <a:latin typeface="Arial" charset="0"/>
                <a:ea typeface="+mn-ea"/>
              </a:rPr>
              <a:t>References</a:t>
            </a:r>
            <a:endParaRPr lang="en-GB" sz="4400" b="1" dirty="0">
              <a:solidFill>
                <a:schemeClr val="bg1"/>
              </a:solidFill>
              <a:latin typeface="Arial" charset="0"/>
              <a:ea typeface="+mn-ea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13639800" y="32080200"/>
            <a:ext cx="236111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Presented at  Southern Group on Educational Affairs, Houston, TX April 2011</a:t>
            </a:r>
            <a:endParaRPr lang="en-US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Rectangle 85"/>
          <p:cNvSpPr>
            <a:spLocks noChangeArrowheads="1"/>
          </p:cNvSpPr>
          <p:nvPr/>
        </p:nvSpPr>
        <p:spPr bwMode="auto">
          <a:xfrm>
            <a:off x="28117800" y="9829800"/>
            <a:ext cx="8839200" cy="7010400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457200" tIns="91440" rIns="457200" bIns="360000"/>
          <a:lstStyle/>
          <a:p>
            <a:pPr marL="457200" indent="-457200" eaLnBrk="0" hangingPunct="0">
              <a:spcBef>
                <a:spcPts val="500"/>
              </a:spcBef>
              <a:buFont typeface="Arial" pitchFamily="34" charset="0"/>
              <a:buChar char="•"/>
              <a:defRPr/>
            </a:pPr>
            <a:r>
              <a:rPr lang="en-US" sz="4000" dirty="0" smtClean="0">
                <a:latin typeface="+mj-lt"/>
              </a:rPr>
              <a:t>The first cohort of Fellows has so far produced five small grant proposals, several conference presentations, and one manuscript under review. </a:t>
            </a:r>
          </a:p>
          <a:p>
            <a:pPr marL="457200" indent="-457200" eaLnBrk="0" hangingPunct="0">
              <a:spcBef>
                <a:spcPts val="500"/>
              </a:spcBef>
              <a:buFont typeface="Arial" pitchFamily="34" charset="0"/>
              <a:buChar char="•"/>
              <a:defRPr/>
            </a:pPr>
            <a:r>
              <a:rPr lang="en-US" sz="4000" dirty="0" smtClean="0">
                <a:latin typeface="+mj-lt"/>
              </a:rPr>
              <a:t>Interviews with the first cohort of Fellows and our self-evaluation revealed several strengths of the program and led to some modifications and specification of program goals and activities.</a:t>
            </a:r>
          </a:p>
          <a:p>
            <a:pPr marL="457200" indent="-457200" eaLnBrk="0" hangingPunct="0">
              <a:spcBef>
                <a:spcPts val="500"/>
              </a:spcBef>
              <a:buFont typeface="Arial" pitchFamily="34" charset="0"/>
              <a:buChar char="•"/>
              <a:defRPr/>
            </a:pPr>
            <a:endParaRPr lang="en-US" sz="4000" dirty="0" smtClean="0">
              <a:latin typeface="+mj-lt"/>
            </a:endParaRPr>
          </a:p>
        </p:txBody>
      </p:sp>
      <p:sp>
        <p:nvSpPr>
          <p:cNvPr id="52" name="Rectangle 77"/>
          <p:cNvSpPr>
            <a:spLocks noChangeArrowheads="1"/>
          </p:cNvSpPr>
          <p:nvPr/>
        </p:nvSpPr>
        <p:spPr bwMode="auto">
          <a:xfrm>
            <a:off x="1524000" y="22098000"/>
            <a:ext cx="8531842" cy="1503363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9050">
            <a:noFill/>
            <a:miter lim="800000"/>
            <a:headEnd/>
            <a:tailEnd/>
          </a:ln>
        </p:spPr>
        <p:txBody>
          <a:bodyPr lIns="360000" tIns="360000" rIns="360000" bIns="360000"/>
          <a:lstStyle/>
          <a:p>
            <a:pPr algn="ctr">
              <a:spcBef>
                <a:spcPct val="50000"/>
              </a:spcBef>
              <a:defRPr/>
            </a:pPr>
            <a:r>
              <a:rPr lang="en-GB" sz="4400" b="1" dirty="0" smtClean="0">
                <a:solidFill>
                  <a:schemeClr val="bg1"/>
                </a:solidFill>
                <a:latin typeface="Arial" charset="0"/>
                <a:ea typeface="+mn-ea"/>
              </a:rPr>
              <a:t>Program Goals</a:t>
            </a:r>
            <a:endParaRPr lang="en-GB" sz="4400" b="1" dirty="0">
              <a:solidFill>
                <a:schemeClr val="bg1"/>
              </a:solidFill>
              <a:latin typeface="Arial" charset="0"/>
              <a:ea typeface="+mn-ea"/>
            </a:endParaRPr>
          </a:p>
        </p:txBody>
      </p:sp>
      <p:sp>
        <p:nvSpPr>
          <p:cNvPr id="55" name="Rectangle 57"/>
          <p:cNvSpPr>
            <a:spLocks noChangeArrowheads="1"/>
          </p:cNvSpPr>
          <p:nvPr/>
        </p:nvSpPr>
        <p:spPr bwMode="auto">
          <a:xfrm>
            <a:off x="1447800" y="22479000"/>
            <a:ext cx="8534400" cy="8991600"/>
          </a:xfrm>
          <a:prstGeom prst="rect">
            <a:avLst/>
          </a:prstGeom>
          <a:noFill/>
          <a:ln w="762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2880" tIns="91440" rIns="182880" bIns="360000"/>
          <a:lstStyle/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  <a:defRPr/>
            </a:pPr>
            <a:endParaRPr lang="en-US" sz="4000" dirty="0" smtClean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  <a:defRPr/>
            </a:pPr>
            <a:endParaRPr lang="en-AU" sz="4000" dirty="0" smtClean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1752600" y="23622000"/>
            <a:ext cx="7924800" cy="85254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latin typeface="+mj-lt"/>
              </a:rPr>
              <a:t>Fellows will develop educational research skills (e.g., literature review, research design, writing)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latin typeface="+mj-lt"/>
              </a:rPr>
              <a:t>Fellow career development </a:t>
            </a:r>
          </a:p>
          <a:p>
            <a:pPr marL="1200026" lvl="1" indent="-742950">
              <a:buFont typeface="Arial" pitchFamily="34" charset="0"/>
              <a:buChar char="•"/>
            </a:pPr>
            <a:r>
              <a:rPr lang="en-US" sz="3600" dirty="0" smtClean="0">
                <a:latin typeface="+mj-lt"/>
              </a:rPr>
              <a:t>Identity as educational researcher</a:t>
            </a:r>
          </a:p>
          <a:p>
            <a:pPr marL="1200026" lvl="1" indent="-742950">
              <a:buFont typeface="Arial" pitchFamily="34" charset="0"/>
              <a:buChar char="•"/>
            </a:pPr>
            <a:r>
              <a:rPr lang="en-US" sz="3600" dirty="0" smtClean="0">
                <a:latin typeface="+mj-lt"/>
              </a:rPr>
              <a:t>Promotion and/or tenure</a:t>
            </a:r>
          </a:p>
          <a:p>
            <a:pPr marL="1200026" lvl="1" indent="-742950">
              <a:buFont typeface="Arial" pitchFamily="34" charset="0"/>
              <a:buChar char="•"/>
            </a:pPr>
            <a:r>
              <a:rPr lang="en-US" sz="3600" dirty="0" smtClean="0">
                <a:latin typeface="+mj-lt"/>
              </a:rPr>
              <a:t>Scholarly productivity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latin typeface="+mj-lt"/>
              </a:rPr>
              <a:t>Fellows will develop collaborative relationships</a:t>
            </a:r>
          </a:p>
          <a:p>
            <a:pPr marL="1200026" lvl="1" indent="-742950">
              <a:buFont typeface="Arial" pitchFamily="34" charset="0"/>
              <a:buChar char="•"/>
            </a:pPr>
            <a:r>
              <a:rPr lang="en-US" sz="3600" dirty="0" smtClean="0">
                <a:latin typeface="+mj-lt"/>
              </a:rPr>
              <a:t>Participation in medical education organizations</a:t>
            </a:r>
          </a:p>
          <a:p>
            <a:pPr marL="1200026" lvl="1" indent="-742950">
              <a:buFont typeface="Arial" pitchFamily="34" charset="0"/>
              <a:buChar char="•"/>
            </a:pPr>
            <a:r>
              <a:rPr lang="en-US" sz="3600" dirty="0" smtClean="0">
                <a:latin typeface="+mj-lt"/>
              </a:rPr>
              <a:t>Continuing relationship with mentors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latin typeface="+mj-lt"/>
              </a:rPr>
              <a:t>Improve medical education</a:t>
            </a:r>
            <a:endParaRPr lang="en-US" sz="4000" dirty="0">
              <a:latin typeface="+mj-lt"/>
            </a:endParaRPr>
          </a:p>
        </p:txBody>
      </p:sp>
      <p:sp>
        <p:nvSpPr>
          <p:cNvPr id="35" name="Rectangle 77"/>
          <p:cNvSpPr>
            <a:spLocks noChangeArrowheads="1"/>
          </p:cNvSpPr>
          <p:nvPr/>
        </p:nvSpPr>
        <p:spPr bwMode="auto">
          <a:xfrm>
            <a:off x="28498800" y="16992600"/>
            <a:ext cx="8610600" cy="12954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9050">
            <a:noFill/>
            <a:miter lim="800000"/>
            <a:headEnd/>
            <a:tailEnd/>
          </a:ln>
        </p:spPr>
        <p:txBody>
          <a:bodyPr lIns="360000" tIns="360000" rIns="360000" bIns="360000"/>
          <a:lstStyle/>
          <a:p>
            <a:pPr algn="ctr">
              <a:spcBef>
                <a:spcPct val="50000"/>
              </a:spcBef>
              <a:defRPr/>
            </a:pPr>
            <a:r>
              <a:rPr lang="en-GB" sz="4400" b="1" dirty="0" smtClean="0">
                <a:solidFill>
                  <a:schemeClr val="bg1"/>
                </a:solidFill>
                <a:latin typeface="Arial" charset="0"/>
                <a:ea typeface="+mn-ea"/>
              </a:rPr>
              <a:t>Conclusions</a:t>
            </a:r>
            <a:endParaRPr lang="en-GB" sz="4400" b="1" dirty="0">
              <a:solidFill>
                <a:schemeClr val="bg1"/>
              </a:solidFill>
              <a:latin typeface="Arial" charset="0"/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62&quot;/&gt;&lt;/object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5375</TotalTime>
  <Words>667</Words>
  <Application>Microsoft Office PowerPoint</Application>
  <PresentationFormat>Custom</PresentationFormat>
  <Paragraphs>49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Flow</vt:lpstr>
      <vt:lpstr>Slide 1</vt:lpstr>
    </vt:vector>
  </TitlesOfParts>
  <Company>UNSW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Medical Illustration Unit</dc:creator>
  <cp:lastModifiedBy>Default User</cp:lastModifiedBy>
  <cp:revision>605</cp:revision>
  <cp:lastPrinted>2010-09-13T13:27:50Z</cp:lastPrinted>
  <dcterms:created xsi:type="dcterms:W3CDTF">2010-10-22T21:15:43Z</dcterms:created>
  <dcterms:modified xsi:type="dcterms:W3CDTF">2011-04-05T16:18:00Z</dcterms:modified>
</cp:coreProperties>
</file>