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omments/comment1.xml" ContentType="application/vnd.openxmlformats-officedocument.presentationml.comments+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5" r:id="rId1"/>
  </p:sldMasterIdLst>
  <p:notesMasterIdLst>
    <p:notesMasterId r:id="rId38"/>
  </p:notesMasterIdLst>
  <p:handoutMasterIdLst>
    <p:handoutMasterId r:id="rId39"/>
  </p:handoutMasterIdLst>
  <p:sldIdLst>
    <p:sldId id="256" r:id="rId2"/>
    <p:sldId id="280" r:id="rId3"/>
    <p:sldId id="281" r:id="rId4"/>
    <p:sldId id="257" r:id="rId5"/>
    <p:sldId id="258" r:id="rId6"/>
    <p:sldId id="259" r:id="rId7"/>
    <p:sldId id="260" r:id="rId8"/>
    <p:sldId id="261" r:id="rId9"/>
    <p:sldId id="262" r:id="rId10"/>
    <p:sldId id="265" r:id="rId11"/>
    <p:sldId id="266" r:id="rId12"/>
    <p:sldId id="268" r:id="rId13"/>
    <p:sldId id="264" r:id="rId14"/>
    <p:sldId id="263" r:id="rId15"/>
    <p:sldId id="279" r:id="rId16"/>
    <p:sldId id="282" r:id="rId17"/>
    <p:sldId id="283" r:id="rId18"/>
    <p:sldId id="284" r:id="rId19"/>
    <p:sldId id="271" r:id="rId20"/>
    <p:sldId id="273" r:id="rId21"/>
    <p:sldId id="274" r:id="rId22"/>
    <p:sldId id="276" r:id="rId23"/>
    <p:sldId id="285" r:id="rId24"/>
    <p:sldId id="290" r:id="rId25"/>
    <p:sldId id="278" r:id="rId26"/>
    <p:sldId id="286" r:id="rId27"/>
    <p:sldId id="287" r:id="rId28"/>
    <p:sldId id="288" r:id="rId29"/>
    <p:sldId id="289" r:id="rId30"/>
    <p:sldId id="297" r:id="rId31"/>
    <p:sldId id="295" r:id="rId32"/>
    <p:sldId id="296" r:id="rId33"/>
    <p:sldId id="294" r:id="rId34"/>
    <p:sldId id="293" r:id="rId35"/>
    <p:sldId id="291" r:id="rId36"/>
    <p:sldId id="292" r:id="rId37"/>
  </p:sldIdLst>
  <p:sldSz cx="9144000" cy="6858000" type="screen4x3"/>
  <p:notesSz cx="6858000" cy="9144000"/>
  <p:custDataLst>
    <p:tags r:id="rId40"/>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Deborah South Richardson" initials="DSR" lastIdx="1" clrIdx="0"/>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14" autoAdjust="0"/>
    <p:restoredTop sz="83000" autoAdjust="0"/>
  </p:normalViewPr>
  <p:slideViewPr>
    <p:cSldViewPr>
      <p:cViewPr varScale="1">
        <p:scale>
          <a:sx n="84" d="100"/>
          <a:sy n="84" d="100"/>
        </p:scale>
        <p:origin x="-690" y="-84"/>
      </p:cViewPr>
      <p:guideLst>
        <p:guide orient="horz" pos="2160"/>
        <p:guide pos="2881"/>
      </p:guideLst>
    </p:cSldViewPr>
  </p:slideViewPr>
  <p:notesTextViewPr>
    <p:cViewPr>
      <p:scale>
        <a:sx n="100" d="100"/>
        <a:sy n="100" d="100"/>
      </p:scale>
      <p:origin x="0" y="0"/>
    </p:cViewPr>
  </p:notesTextViewPr>
  <p:sorterViewPr>
    <p:cViewPr>
      <p:scale>
        <a:sx n="100" d="100"/>
        <a:sy n="100" d="100"/>
      </p:scale>
      <p:origin x="0" y="2916"/>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commentAuthors" Target="commentAuthor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tags" Target="tags/tag1.xml"/><Relationship Id="rId45"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viewProps" Target="viewProps.xml"/></Relationships>
</file>

<file path=ppt/comments/comment1.xml><?xml version="1.0" encoding="utf-8"?>
<p:cmLst xmlns:a="http://schemas.openxmlformats.org/drawingml/2006/main" xmlns:r="http://schemas.openxmlformats.org/officeDocument/2006/relationships" xmlns:p="http://schemas.openxmlformats.org/presentationml/2006/main">
  <p:cm authorId="0" dt="2011-02-12T10:47:43.247" idx="1">
    <p:pos x="5338" y="1947"/>
    <p:text>Christie: help me here, please
</p:text>
  </p:cm>
</p:cmLst>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F62510B1-665A-4C6F-B374-A9BE64EDC1D4}" type="datetimeFigureOut">
              <a:rPr lang="en-US" smtClean="0"/>
              <a:t>2/2/2012</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2087DC56-3FA5-4351-825D-249F4B2A9EFD}" type="slidenum">
              <a:rPr lang="en-US" smtClean="0"/>
              <a:t>‹#›</a:t>
            </a:fld>
            <a:endParaRPr lang="en-US"/>
          </a:p>
        </p:txBody>
      </p:sp>
    </p:spTree>
    <p:extLst>
      <p:ext uri="{BB962C8B-B14F-4D97-AF65-F5344CB8AC3E}">
        <p14:creationId xmlns:p14="http://schemas.microsoft.com/office/powerpoint/2010/main" val="365968838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86C9BED-C0D3-4698-BFE4-C80E110F7670}" type="datetimeFigureOut">
              <a:rPr lang="en-US" smtClean="0"/>
              <a:pPr/>
              <a:t>2/2/2012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77D4AB0-1C6E-4B4B-AB06-2AB5A79D1F2A}" type="slidenum">
              <a:rPr lang="en-US" smtClean="0"/>
              <a:pPr/>
              <a:t>‹#›</a:t>
            </a:fld>
            <a:endParaRPr lang="en-US"/>
          </a:p>
        </p:txBody>
      </p:sp>
    </p:spTree>
    <p:extLst>
      <p:ext uri="{BB962C8B-B14F-4D97-AF65-F5344CB8AC3E}">
        <p14:creationId xmlns:p14="http://schemas.microsoft.com/office/powerpoint/2010/main" val="99985614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normAutofit/>
          </a:bodyPr>
          <a:lstStyle/>
          <a:p>
            <a:r>
              <a:rPr lang="en-US" dirty="0" smtClean="0"/>
              <a:t>Interests identified by attendees:</a:t>
            </a:r>
          </a:p>
          <a:p>
            <a:r>
              <a:rPr lang="en-US" dirty="0" smtClean="0"/>
              <a:t>educational</a:t>
            </a:r>
            <a:r>
              <a:rPr lang="en-US" baseline="0" dirty="0" smtClean="0"/>
              <a:t> outcomes</a:t>
            </a:r>
          </a:p>
          <a:p>
            <a:r>
              <a:rPr lang="en-US" baseline="0" dirty="0" smtClean="0"/>
              <a:t>construction of items and interpretation of results</a:t>
            </a:r>
          </a:p>
          <a:p>
            <a:r>
              <a:rPr lang="en-US" baseline="0" dirty="0" smtClean="0"/>
              <a:t>development and use of questionnaires</a:t>
            </a:r>
          </a:p>
          <a:p>
            <a:r>
              <a:rPr lang="en-US" baseline="0" dirty="0" smtClean="0"/>
              <a:t>measurement of student perceptions of roles in governance</a:t>
            </a:r>
          </a:p>
          <a:p>
            <a:r>
              <a:rPr lang="en-US" baseline="0" dirty="0" smtClean="0"/>
              <a:t>what’s new</a:t>
            </a:r>
          </a:p>
          <a:p>
            <a:r>
              <a:rPr lang="en-US" baseline="0" dirty="0" smtClean="0"/>
              <a:t>survey ideas; measure intent/action, health literacy</a:t>
            </a:r>
          </a:p>
          <a:p>
            <a:r>
              <a:rPr lang="en-US" baseline="0" dirty="0" smtClean="0"/>
              <a:t>psychometric development and validation of questionnaires</a:t>
            </a:r>
          </a:p>
          <a:p>
            <a:r>
              <a:rPr lang="en-US" baseline="0" dirty="0" smtClean="0"/>
              <a:t>questionnaire development; stay current with research designs and biostatistics</a:t>
            </a:r>
          </a:p>
          <a:p>
            <a:r>
              <a:rPr lang="en-US" baseline="0" dirty="0" smtClean="0"/>
              <a:t>more knowledge of grants and funding through Discovery Institutes</a:t>
            </a:r>
          </a:p>
        </p:txBody>
      </p:sp>
      <p:sp>
        <p:nvSpPr>
          <p:cNvPr id="4" name="Slide Number Placeholder 3"/>
          <p:cNvSpPr>
            <a:spLocks noGrp="1"/>
          </p:cNvSpPr>
          <p:nvPr>
            <p:ph type="sldNum" sz="quarter" idx="10"/>
          </p:nvPr>
        </p:nvSpPr>
        <p:spPr/>
        <p:txBody>
          <a:bodyPr/>
          <a:lstStyle/>
          <a:p>
            <a:fld id="{077D4AB0-1C6E-4B4B-AB06-2AB5A79D1F2A}" type="slidenum">
              <a:rPr lang="en-US" smtClean="0"/>
              <a:pPr/>
              <a:t>2</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normAutofit/>
          </a:bodyPr>
          <a:lstStyle/>
          <a:p>
            <a:r>
              <a:rPr lang="en-US" dirty="0" smtClean="0"/>
              <a:t>What do we mean by “educational measurement” for this workshop</a:t>
            </a:r>
          </a:p>
          <a:p>
            <a:pPr>
              <a:buFont typeface="Arial" pitchFamily="34" charset="0"/>
              <a:buChar char="•"/>
            </a:pPr>
            <a:r>
              <a:rPr lang="en-US" dirty="0" smtClean="0"/>
              <a:t>assessment</a:t>
            </a:r>
            <a:r>
              <a:rPr lang="en-US" baseline="0" dirty="0" smtClean="0"/>
              <a:t> in classroom of outcomes </a:t>
            </a:r>
          </a:p>
          <a:p>
            <a:pPr lvl="1">
              <a:buFont typeface="Arial" pitchFamily="34" charset="0"/>
              <a:buChar char="•"/>
            </a:pPr>
            <a:r>
              <a:rPr lang="en-US" baseline="0" dirty="0" smtClean="0"/>
              <a:t>tests of student knowledge</a:t>
            </a:r>
          </a:p>
          <a:p>
            <a:pPr lvl="1">
              <a:buFont typeface="Arial" pitchFamily="34" charset="0"/>
              <a:buChar char="•"/>
            </a:pPr>
            <a:r>
              <a:rPr lang="en-US" baseline="0" dirty="0" smtClean="0"/>
              <a:t>assessment of effectiveness of course in meeting objectives</a:t>
            </a:r>
          </a:p>
          <a:p>
            <a:pPr lvl="0">
              <a:buFont typeface="Arial" pitchFamily="34" charset="0"/>
              <a:buChar char="•"/>
            </a:pPr>
            <a:r>
              <a:rPr lang="en-US" baseline="0" dirty="0" smtClean="0"/>
              <a:t>assessment of new or existing curricula</a:t>
            </a:r>
          </a:p>
          <a:p>
            <a:pPr lvl="2">
              <a:buFont typeface="Arial" pitchFamily="34" charset="0"/>
              <a:buNone/>
            </a:pPr>
            <a:endParaRPr lang="en-US" dirty="0"/>
          </a:p>
        </p:txBody>
      </p:sp>
      <p:sp>
        <p:nvSpPr>
          <p:cNvPr id="4" name="Slide Number Placeholder 3"/>
          <p:cNvSpPr>
            <a:spLocks noGrp="1"/>
          </p:cNvSpPr>
          <p:nvPr>
            <p:ph type="sldNum" sz="quarter" idx="10"/>
          </p:nvPr>
        </p:nvSpPr>
        <p:spPr/>
        <p:txBody>
          <a:bodyPr/>
          <a:lstStyle/>
          <a:p>
            <a:fld id="{077D4AB0-1C6E-4B4B-AB06-2AB5A79D1F2A}" type="slidenum">
              <a:rPr lang="en-US" smtClean="0"/>
              <a:pPr/>
              <a:t>3</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0BFFB9B-4A6B-42A8-A229-07F4D08445D8}" type="slidenum">
              <a:rPr lang="en-US"/>
              <a:pPr/>
              <a:t>12</a:t>
            </a:fld>
            <a:endParaRPr lang="en-US"/>
          </a:p>
        </p:txBody>
      </p:sp>
      <p:sp>
        <p:nvSpPr>
          <p:cNvPr id="47106" name="Rectangle 2"/>
          <p:cNvSpPr>
            <a:spLocks noGrp="1" noRot="1" noChangeAspect="1" noChangeArrowheads="1" noTextEdit="1"/>
          </p:cNvSpPr>
          <p:nvPr>
            <p:ph type="sldImg"/>
          </p:nvPr>
        </p:nvSpPr>
        <p:spPr>
          <a:xfrm>
            <a:off x="1146175" y="685800"/>
            <a:ext cx="4572000" cy="3429000"/>
          </a:xfrm>
          <a:ln/>
        </p:spPr>
      </p:sp>
      <p:sp>
        <p:nvSpPr>
          <p:cNvPr id="47107" name="Rectangle 3"/>
          <p:cNvSpPr>
            <a:spLocks noGrp="1" noChangeArrowheads="1"/>
          </p:cNvSpPr>
          <p:nvPr>
            <p:ph type="body" idx="1"/>
          </p:nvPr>
        </p:nvSpPr>
        <p:spPr/>
        <p:txBody>
          <a:bodyPr lIns="89745" tIns="44873" rIns="89745" bIns="44873"/>
          <a:lstStyle/>
          <a:p>
            <a:r>
              <a:rPr lang="en-US" sz="700">
                <a:latin typeface="Arial" charset="0"/>
                <a:cs typeface="Times New Roman" pitchFamily="18" charset="0"/>
              </a:rPr>
              <a:t>α = .86 - .92</a:t>
            </a:r>
          </a:p>
          <a:p>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normAutofit/>
          </a:bodyPr>
          <a:lstStyle/>
          <a:p>
            <a:r>
              <a:rPr lang="en-US" dirty="0" smtClean="0"/>
              <a:t>“The methods and strategies selected</a:t>
            </a:r>
            <a:r>
              <a:rPr lang="en-US" baseline="0" dirty="0" smtClean="0"/>
              <a:t> to evaluate students can have a profound impact on what is taught, how and exactly what students learn, how this learning is used and retained (or not) and how students view and value the educational process”</a:t>
            </a:r>
          </a:p>
          <a:p>
            <a:r>
              <a:rPr lang="en-US" baseline="0" dirty="0" smtClean="0"/>
              <a:t>e.g., multiple choice exams to evaluate effectiveness of a therapist</a:t>
            </a:r>
            <a:endParaRPr lang="en-US" dirty="0"/>
          </a:p>
        </p:txBody>
      </p:sp>
      <p:sp>
        <p:nvSpPr>
          <p:cNvPr id="4" name="Slide Number Placeholder 3"/>
          <p:cNvSpPr>
            <a:spLocks noGrp="1"/>
          </p:cNvSpPr>
          <p:nvPr>
            <p:ph type="sldNum" sz="quarter" idx="10"/>
          </p:nvPr>
        </p:nvSpPr>
        <p:spPr/>
        <p:txBody>
          <a:bodyPr/>
          <a:lstStyle/>
          <a:p>
            <a:fld id="{077D4AB0-1C6E-4B4B-AB06-2AB5A79D1F2A}" type="slidenum">
              <a:rPr lang="en-US" smtClean="0"/>
              <a:pPr/>
              <a:t>24</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normAutofit/>
          </a:bodyPr>
          <a:lstStyle/>
          <a:p>
            <a:r>
              <a:rPr lang="en-US" dirty="0" smtClean="0"/>
              <a:t>Training does not mean that you have to be a sociologist</a:t>
            </a:r>
            <a:r>
              <a:rPr lang="en-US" baseline="0" dirty="0" smtClean="0"/>
              <a:t> but does mean that you should have familiarity with qualitative theories, data collection methods, and data analysis.  </a:t>
            </a:r>
          </a:p>
          <a:p>
            <a:endParaRPr lang="en-US" baseline="0" dirty="0" smtClean="0"/>
          </a:p>
          <a:p>
            <a:r>
              <a:rPr lang="en-US" baseline="0" dirty="0" smtClean="0"/>
              <a:t>Presentation of self refers to reporting any personal and/or professional information that may have affected data collection, analysis, and interpretation (more than just conflict of interest;  we all have a “lens” that we analyze through; need to acknowledge that lens and how it may affect results; not seen as something that you should try to remove; instead something that you should report and consider how it may </a:t>
            </a:r>
            <a:r>
              <a:rPr lang="en-US" baseline="0" smtClean="0"/>
              <a:t>affect the analysis)</a:t>
            </a:r>
            <a:endParaRPr lang="en-US"/>
          </a:p>
        </p:txBody>
      </p:sp>
      <p:sp>
        <p:nvSpPr>
          <p:cNvPr id="4" name="Slide Number Placeholder 3"/>
          <p:cNvSpPr>
            <a:spLocks noGrp="1"/>
          </p:cNvSpPr>
          <p:nvPr>
            <p:ph type="sldNum" sz="quarter" idx="10"/>
          </p:nvPr>
        </p:nvSpPr>
        <p:spPr/>
        <p:txBody>
          <a:bodyPr/>
          <a:lstStyle/>
          <a:p>
            <a:fld id="{8B4658BE-B79D-4898-9BE7-333CF2A547E3}" type="slidenum">
              <a:rPr lang="en-US" smtClean="0"/>
              <a:pPr/>
              <a:t>28</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Title Slide">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684386" y="1981201"/>
            <a:ext cx="7772401" cy="1470025"/>
          </a:xfrm>
        </p:spPr>
        <p:txBody>
          <a:bodyPr/>
          <a:lstStyle>
            <a:lvl1pPr>
              <a:defRPr baseline="0">
                <a:solidFill>
                  <a:schemeClr val="accent1">
                    <a:lumMod val="60000"/>
                    <a:lumOff val="40000"/>
                  </a:schemeClr>
                </a:solidFill>
              </a:defRPr>
            </a:lvl1pPr>
          </a:lstStyle>
          <a:p>
            <a:r>
              <a:rPr lang="en-US" dirty="0" smtClean="0"/>
              <a:t>Click to edit title of presentation</a:t>
            </a:r>
            <a:endParaRPr lang="en-US" dirty="0"/>
          </a:p>
        </p:txBody>
      </p:sp>
      <p:sp>
        <p:nvSpPr>
          <p:cNvPr id="3" name="Subtitle 2"/>
          <p:cNvSpPr>
            <a:spLocks noGrp="1"/>
          </p:cNvSpPr>
          <p:nvPr>
            <p:ph type="subTitle" idx="1" hasCustomPrompt="1"/>
          </p:nvPr>
        </p:nvSpPr>
        <p:spPr>
          <a:xfrm>
            <a:off x="684383" y="3505200"/>
            <a:ext cx="7775234" cy="990600"/>
          </a:xfrm>
          <a:solidFill>
            <a:schemeClr val="accent5">
              <a:lumMod val="40000"/>
              <a:lumOff val="60000"/>
            </a:schemeClr>
          </a:solidFill>
        </p:spPr>
        <p:txBody>
          <a:bodyPr/>
          <a:lstStyle>
            <a:lvl1pPr marL="0" indent="0" algn="ctr">
              <a:buNone/>
              <a:defRPr sz="2800" baseline="0">
                <a:solidFill>
                  <a:schemeClr val="tx1">
                    <a:lumMod val="95000"/>
                    <a:lumOff val="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authors list</a:t>
            </a:r>
          </a:p>
          <a:p>
            <a:endParaRPr lang="en-US" dirty="0" smtClean="0"/>
          </a:p>
          <a:p>
            <a:endParaRPr lang="en-US" dirty="0" smtClean="0"/>
          </a:p>
          <a:p>
            <a:endParaRPr lang="en-US" dirty="0"/>
          </a:p>
        </p:txBody>
      </p:sp>
      <p:sp>
        <p:nvSpPr>
          <p:cNvPr id="4" name="Date Placeholder 3"/>
          <p:cNvSpPr>
            <a:spLocks noGrp="1"/>
          </p:cNvSpPr>
          <p:nvPr>
            <p:ph type="dt" sz="half" idx="10"/>
          </p:nvPr>
        </p:nvSpPr>
        <p:spPr/>
        <p:txBody>
          <a:bodyPr/>
          <a:lstStyle/>
          <a:p>
            <a:fld id="{B097F796-CD77-4941-984F-2A25804D1625}" type="datetimeFigureOut">
              <a:rPr lang="en-US" smtClean="0"/>
              <a:pPr/>
              <a:t>2/2/2012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0D7D61D-7547-4FF3-9ABD-1E9BBCEC384A}" type="slidenum">
              <a:rPr lang="en-US" smtClean="0"/>
              <a:pPr/>
              <a:t>‹#›</a:t>
            </a:fld>
            <a:endParaRPr lang="en-US"/>
          </a:p>
        </p:txBody>
      </p:sp>
      <p:sp>
        <p:nvSpPr>
          <p:cNvPr id="13" name="Text Placeholder 12"/>
          <p:cNvSpPr>
            <a:spLocks noGrp="1"/>
          </p:cNvSpPr>
          <p:nvPr>
            <p:ph type="body" sz="quarter" idx="13" hasCustomPrompt="1"/>
          </p:nvPr>
        </p:nvSpPr>
        <p:spPr>
          <a:xfrm>
            <a:off x="684383" y="4495800"/>
            <a:ext cx="7775234" cy="381000"/>
          </a:xfrm>
          <a:solidFill>
            <a:schemeClr val="accent5">
              <a:lumMod val="40000"/>
              <a:lumOff val="60000"/>
            </a:schemeClr>
          </a:solidFill>
        </p:spPr>
        <p:txBody>
          <a:bodyPr>
            <a:noAutofit/>
          </a:bodyPr>
          <a:lstStyle>
            <a:lvl1pPr algn="ctr">
              <a:buFontTx/>
              <a:buNone/>
              <a:defRPr sz="2000"/>
            </a:lvl1pPr>
            <a:lvl2pPr>
              <a:buFontTx/>
              <a:buNone/>
              <a:defRPr sz="2000"/>
            </a:lvl2pPr>
            <a:lvl3pPr>
              <a:buFontTx/>
              <a:buNone/>
              <a:defRPr sz="2000"/>
            </a:lvl3pPr>
            <a:lvl4pPr>
              <a:buFontTx/>
              <a:buNone/>
              <a:defRPr sz="2000"/>
            </a:lvl4pPr>
            <a:lvl5pPr>
              <a:buFontTx/>
              <a:buNone/>
              <a:defRPr sz="2000"/>
            </a:lvl5pPr>
          </a:lstStyle>
          <a:p>
            <a:pPr lvl="0"/>
            <a:r>
              <a:rPr lang="en-US" dirty="0" smtClean="0"/>
              <a:t>Click to edit department</a:t>
            </a:r>
          </a:p>
        </p:txBody>
      </p:sp>
      <p:sp>
        <p:nvSpPr>
          <p:cNvPr id="14" name="Text Placeholder 12"/>
          <p:cNvSpPr>
            <a:spLocks noGrp="1"/>
          </p:cNvSpPr>
          <p:nvPr>
            <p:ph type="body" sz="quarter" idx="14" hasCustomPrompt="1"/>
          </p:nvPr>
        </p:nvSpPr>
        <p:spPr>
          <a:xfrm>
            <a:off x="684383" y="4876800"/>
            <a:ext cx="7775234" cy="381000"/>
          </a:xfrm>
          <a:solidFill>
            <a:schemeClr val="accent5">
              <a:lumMod val="40000"/>
              <a:lumOff val="60000"/>
            </a:schemeClr>
          </a:solidFill>
        </p:spPr>
        <p:txBody>
          <a:bodyPr>
            <a:noAutofit/>
          </a:bodyPr>
          <a:lstStyle>
            <a:lvl1pPr algn="ctr">
              <a:buFontTx/>
              <a:buNone/>
              <a:defRPr sz="2000" baseline="0"/>
            </a:lvl1pPr>
            <a:lvl2pPr>
              <a:buFontTx/>
              <a:buNone/>
              <a:defRPr sz="2000"/>
            </a:lvl2pPr>
            <a:lvl3pPr>
              <a:buFontTx/>
              <a:buNone/>
              <a:defRPr sz="2000"/>
            </a:lvl3pPr>
            <a:lvl4pPr>
              <a:buFontTx/>
              <a:buNone/>
              <a:defRPr sz="2000"/>
            </a:lvl4pPr>
            <a:lvl5pPr>
              <a:buFontTx/>
              <a:buNone/>
              <a:defRPr sz="2000"/>
            </a:lvl5pPr>
          </a:lstStyle>
          <a:p>
            <a:pPr lvl="0"/>
            <a:r>
              <a:rPr lang="en-US" dirty="0" smtClean="0"/>
              <a:t>Click to edit (The Georgia Health Sciences University</a:t>
            </a:r>
            <a:r>
              <a:rPr lang="en-US" smtClean="0"/>
              <a:t>, Augusta, GA)</a:t>
            </a:r>
            <a:endParaRPr lang="en-US" dirty="0" smtClean="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9"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9"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4" name="Text Placeholder 3"/>
          <p:cNvSpPr>
            <a:spLocks noGrp="1"/>
          </p:cNvSpPr>
          <p:nvPr>
            <p:ph type="body" sz="half" idx="2"/>
          </p:nvPr>
        </p:nvSpPr>
        <p:spPr>
          <a:xfrm>
            <a:off x="1792289"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097F796-CD77-4941-984F-2A25804D1625}" type="datetimeFigureOut">
              <a:rPr lang="en-US" smtClean="0"/>
              <a:pPr/>
              <a:t>2/2/2012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0D7D61D-7547-4FF3-9ABD-1E9BBCEC384A}"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457204" y="1600209"/>
            <a:ext cx="7769160" cy="426719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097F796-CD77-4941-984F-2A25804D1625}" type="datetimeFigureOut">
              <a:rPr lang="en-US" smtClean="0"/>
              <a:pPr/>
              <a:t>2/2/2012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0D7D61D-7547-4FF3-9ABD-1E9BBCEC384A}" type="slidenum">
              <a:rPr lang="en-US" smtClean="0"/>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cSld name="1_Title Slide">
    <p:bg>
      <p:bgRef idx="1003">
        <a:schemeClr val="bg1"/>
      </p:bgRef>
    </p:bg>
    <p:spTree>
      <p:nvGrpSpPr>
        <p:cNvPr id="1" name=""/>
        <p:cNvGrpSpPr/>
        <p:nvPr/>
      </p:nvGrpSpPr>
      <p:grpSpPr>
        <a:xfrm>
          <a:off x="0" y="0"/>
          <a:ext cx="0" cy="0"/>
          <a:chOff x="0" y="0"/>
          <a:chExt cx="0" cy="0"/>
        </a:xfrm>
      </p:grpSpPr>
      <p:sp>
        <p:nvSpPr>
          <p:cNvPr id="9" name="Subtitle 8"/>
          <p:cNvSpPr>
            <a:spLocks noGrp="1"/>
          </p:cNvSpPr>
          <p:nvPr>
            <p:ph type="subTitle" idx="1"/>
          </p:nvPr>
        </p:nvSpPr>
        <p:spPr>
          <a:xfrm>
            <a:off x="1295405"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fld id="{B097F796-CD77-4941-984F-2A25804D1625}" type="datetimeFigureOut">
              <a:rPr lang="en-US" smtClean="0"/>
              <a:pPr/>
              <a:t>2/2/2012</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lIns="0" tIns="0" rIns="0" bIns="0">
            <a:noAutofit/>
          </a:bodyPr>
          <a:lstStyle>
            <a:lvl1pPr>
              <a:defRPr sz="1400">
                <a:solidFill>
                  <a:srgbClr val="FFFFFF"/>
                </a:solidFill>
              </a:defRPr>
            </a:lvl1pPr>
          </a:lstStyle>
          <a:p>
            <a:fld id="{30D7D61D-7547-4FF3-9ABD-1E9BBCEC384A}" type="slidenum">
              <a:rPr lang="en-US" smtClean="0"/>
              <a:pPr/>
              <a:t>‹#›</a:t>
            </a:fld>
            <a:endParaRPr lang="en-US"/>
          </a:p>
        </p:txBody>
      </p:sp>
      <p:sp>
        <p:nvSpPr>
          <p:cNvPr id="8" name="Title 7"/>
          <p:cNvSpPr>
            <a:spLocks noGrp="1"/>
          </p:cNvSpPr>
          <p:nvPr>
            <p:ph type="ctrTitle"/>
          </p:nvPr>
        </p:nvSpPr>
        <p:spPr>
          <a:xfrm>
            <a:off x="457200" y="1505933"/>
            <a:ext cx="8229600" cy="1470025"/>
          </a:xfrm>
        </p:spPr>
        <p:txBody>
          <a:bodyPr anchor="ctr"/>
          <a:lstStyle>
            <a:lvl1pPr algn="ctr">
              <a:defRPr lang="en-US" dirty="0">
                <a:solidFill>
                  <a:srgbClr val="FFFFFF"/>
                </a:solidFill>
              </a:defRPr>
            </a:lvl1pPr>
          </a:lstStyle>
          <a:p>
            <a:r>
              <a:rPr kumimoji="0" lang="en-US" smtClean="0"/>
              <a:t>Click to edit Master title style</a:t>
            </a:r>
            <a:endParaRPr kumimoji="0" lang="en-US"/>
          </a:p>
        </p:txBody>
      </p:sp>
      <p:pic>
        <p:nvPicPr>
          <p:cNvPr id="14" name="Picture 2"/>
          <p:cNvPicPr>
            <a:picLocks noChangeAspect="1" noChangeArrowheads="1"/>
          </p:cNvPicPr>
          <p:nvPr userDrawn="1"/>
        </p:nvPicPr>
        <p:blipFill>
          <a:blip r:embed="rId2" cstate="print"/>
          <a:srcRect/>
          <a:stretch>
            <a:fillRect/>
          </a:stretch>
        </p:blipFill>
        <p:spPr bwMode="auto">
          <a:xfrm>
            <a:off x="8001000" y="228600"/>
            <a:ext cx="1997344" cy="1067421"/>
          </a:xfrm>
          <a:prstGeom prst="rect">
            <a:avLst/>
          </a:prstGeom>
          <a:noFill/>
          <a:ln w="9525" algn="in">
            <a:noFill/>
            <a:miter lim="800000"/>
            <a:headEnd/>
            <a:tailEnd/>
          </a:ln>
          <a:effectLst/>
        </p:spPr>
      </p:pic>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B097F796-CD77-4941-984F-2A25804D1625}" type="datetimeFigureOut">
              <a:rPr lang="en-US" smtClean="0"/>
              <a:pPr/>
              <a:t>2/2/2012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0D7D61D-7547-4FF3-9ABD-1E9BBCEC384A}"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a:xfrm>
            <a:off x="457204" y="1600203"/>
            <a:ext cx="7846912" cy="426719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097F796-CD77-4941-984F-2A25804D1625}" type="datetimeFigureOut">
              <a:rPr lang="en-US" smtClean="0"/>
              <a:pPr/>
              <a:t>2/2/2012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0D7D61D-7547-4FF3-9ABD-1E9BBCEC384A}"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28879" y="4406909"/>
            <a:ext cx="7775234" cy="1362075"/>
          </a:xfrm>
        </p:spPr>
        <p:txBody>
          <a:bodyPr anchor="t"/>
          <a:lstStyle>
            <a:lvl1pPr algn="l">
              <a:defRPr sz="4000" b="1" cap="all">
                <a:solidFill>
                  <a:schemeClr val="accent5">
                    <a:lumMod val="75000"/>
                  </a:schemeClr>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528882" y="2895603"/>
            <a:ext cx="7772401"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097F796-CD77-4941-984F-2A25804D1625}" type="datetimeFigureOut">
              <a:rPr lang="en-US" smtClean="0"/>
              <a:pPr/>
              <a:t>2/2/2012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0D7D61D-7547-4FF3-9ABD-1E9BBCEC384A}"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3"/>
            <a:ext cx="4038600" cy="426719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4" y="1600204"/>
            <a:ext cx="3655912"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B097F796-CD77-4941-984F-2A25804D1625}" type="datetimeFigureOut">
              <a:rPr lang="en-US" smtClean="0"/>
              <a:pPr/>
              <a:t>2/2/2012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0D7D61D-7547-4FF3-9ABD-1E9BBCEC384A}"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4" y="1535113"/>
            <a:ext cx="4040188" cy="639762"/>
          </a:xfrm>
        </p:spPr>
        <p:txBody>
          <a:bodyPr anchor="b"/>
          <a:lstStyle>
            <a:lvl1pPr marL="0" indent="0">
              <a:buNone/>
              <a:defRPr sz="2400" b="1">
                <a:solidFill>
                  <a:schemeClr val="accent5">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4" y="2174877"/>
            <a:ext cx="4040188" cy="3692525"/>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8" y="1535113"/>
            <a:ext cx="4041775" cy="639762"/>
          </a:xfrm>
        </p:spPr>
        <p:txBody>
          <a:bodyPr anchor="b"/>
          <a:lstStyle>
            <a:lvl1pPr marL="0" indent="0">
              <a:buNone/>
              <a:defRPr sz="2400" b="1">
                <a:solidFill>
                  <a:schemeClr val="accent5">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8" y="2174875"/>
            <a:ext cx="350358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B097F796-CD77-4941-984F-2A25804D1625}" type="datetimeFigureOut">
              <a:rPr lang="en-US" smtClean="0"/>
              <a:pPr/>
              <a:t>2/2/2012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0D7D61D-7547-4FF3-9ABD-1E9BBCEC384A}"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B097F796-CD77-4941-984F-2A25804D1625}" type="datetimeFigureOut">
              <a:rPr lang="en-US" smtClean="0"/>
              <a:pPr/>
              <a:t>2/2/2012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0D7D61D-7547-4FF3-9ABD-1E9BBCEC384A}"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97F796-CD77-4941-984F-2A25804D1625}" type="datetimeFigureOut">
              <a:rPr lang="en-US" smtClean="0"/>
              <a:pPr/>
              <a:t>2/2/2012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0D7D61D-7547-4FF3-9ABD-1E9BBCEC384A}"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5"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49" y="273053"/>
            <a:ext cx="5117825" cy="4984748"/>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5" y="1435103"/>
            <a:ext cx="3008313" cy="443229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097F796-CD77-4941-984F-2A25804D1625}" type="datetimeFigureOut">
              <a:rPr lang="en-US" smtClean="0"/>
              <a:pPr/>
              <a:t>2/2/2012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0D7D61D-7547-4FF3-9ABD-1E9BBCEC384A}"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a:solidFill>
            <a:schemeClr val="bg1"/>
          </a:solidFill>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4" y="1600203"/>
            <a:ext cx="7769160" cy="426719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6360304" y="6324600"/>
            <a:ext cx="1399542" cy="228600"/>
          </a:xfrm>
          <a:prstGeom prst="rect">
            <a:avLst/>
          </a:prstGeom>
        </p:spPr>
        <p:txBody>
          <a:bodyPr vert="horz" lIns="91440" tIns="45720" rIns="91440" bIns="45720" rtlCol="0" anchor="ctr"/>
          <a:lstStyle>
            <a:lvl1pPr algn="l">
              <a:defRPr sz="1200">
                <a:solidFill>
                  <a:schemeClr val="tx1">
                    <a:tint val="75000"/>
                  </a:schemeClr>
                </a:solidFill>
              </a:defRPr>
            </a:lvl1pPr>
          </a:lstStyle>
          <a:p>
            <a:fld id="{B097F796-CD77-4941-984F-2A25804D1625}" type="datetimeFigureOut">
              <a:rPr lang="en-US" smtClean="0"/>
              <a:pPr/>
              <a:t>2/2/2012</a:t>
            </a:fld>
            <a:endParaRPr lang="en-US"/>
          </a:p>
        </p:txBody>
      </p:sp>
      <p:sp>
        <p:nvSpPr>
          <p:cNvPr id="5" name="Footer Placeholder 4"/>
          <p:cNvSpPr>
            <a:spLocks noGrp="1"/>
          </p:cNvSpPr>
          <p:nvPr>
            <p:ph type="ftr" sz="quarter" idx="3"/>
          </p:nvPr>
        </p:nvSpPr>
        <p:spPr>
          <a:xfrm>
            <a:off x="2161677" y="6324600"/>
            <a:ext cx="4120874" cy="228600"/>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7837598" y="6324600"/>
            <a:ext cx="466514" cy="228600"/>
          </a:xfrm>
          <a:prstGeom prst="rect">
            <a:avLst/>
          </a:prstGeom>
        </p:spPr>
        <p:txBody>
          <a:bodyPr vert="horz" lIns="91440" tIns="45720" rIns="91440" bIns="45720" rtlCol="0" anchor="ctr"/>
          <a:lstStyle>
            <a:lvl1pPr algn="r">
              <a:defRPr sz="1200">
                <a:solidFill>
                  <a:schemeClr val="tx1">
                    <a:tint val="75000"/>
                  </a:schemeClr>
                </a:solidFill>
              </a:defRPr>
            </a:lvl1pPr>
          </a:lstStyle>
          <a:p>
            <a:fld id="{30D7D61D-7547-4FF3-9ABD-1E9BBCEC384A}" type="slidenum">
              <a:rPr lang="en-US" smtClean="0"/>
              <a:pPr/>
              <a:t>‹#›</a:t>
            </a:fld>
            <a:endParaRPr lang="en-US"/>
          </a:p>
        </p:txBody>
      </p:sp>
      <p:cxnSp>
        <p:nvCxnSpPr>
          <p:cNvPr id="9" name="Straight Connector 42"/>
          <p:cNvCxnSpPr/>
          <p:nvPr/>
        </p:nvCxnSpPr>
        <p:spPr>
          <a:xfrm rot="5400000">
            <a:off x="36195006" y="1600211"/>
            <a:ext cx="3200396" cy="5"/>
          </a:xfrm>
          <a:prstGeom prst="straightConnector1">
            <a:avLst/>
          </a:prstGeom>
          <a:ln w="952500" cmpd="tri">
            <a:gradFill flip="none" rotWithShape="1">
              <a:gsLst>
                <a:gs pos="1000">
                  <a:schemeClr val="tx2"/>
                </a:gs>
                <a:gs pos="50000">
                  <a:schemeClr val="accent1">
                    <a:lumMod val="75000"/>
                  </a:schemeClr>
                </a:gs>
                <a:gs pos="100000">
                  <a:schemeClr val="accent5">
                    <a:lumMod val="60000"/>
                    <a:lumOff val="40000"/>
                  </a:schemeClr>
                </a:gs>
              </a:gsLst>
              <a:lin ang="3600000" scaled="0"/>
              <a:tileRect/>
            </a:gradFill>
          </a:ln>
        </p:spPr>
        <p:style>
          <a:lnRef idx="1">
            <a:schemeClr val="accent1"/>
          </a:lnRef>
          <a:fillRef idx="0">
            <a:schemeClr val="accent1"/>
          </a:fillRef>
          <a:effectRef idx="0">
            <a:schemeClr val="accent1"/>
          </a:effectRef>
          <a:fontRef idx="minor">
            <a:schemeClr val="tx1"/>
          </a:fontRef>
        </p:style>
      </p:cxnSp>
      <p:cxnSp>
        <p:nvCxnSpPr>
          <p:cNvPr id="16" name="Straight Connector 42"/>
          <p:cNvCxnSpPr/>
          <p:nvPr/>
        </p:nvCxnSpPr>
        <p:spPr>
          <a:xfrm flipV="1">
            <a:off x="0" y="152400"/>
            <a:ext cx="9144000" cy="15048"/>
          </a:xfrm>
          <a:prstGeom prst="straightConnector1">
            <a:avLst/>
          </a:prstGeom>
          <a:ln w="228600" cmpd="tri">
            <a:gradFill flip="none" rotWithShape="1">
              <a:gsLst>
                <a:gs pos="1000">
                  <a:schemeClr val="tx2"/>
                </a:gs>
                <a:gs pos="50000">
                  <a:schemeClr val="accent1">
                    <a:lumMod val="75000"/>
                  </a:schemeClr>
                </a:gs>
                <a:gs pos="100000">
                  <a:schemeClr val="accent5">
                    <a:lumMod val="60000"/>
                    <a:lumOff val="40000"/>
                  </a:schemeClr>
                </a:gs>
              </a:gsLst>
              <a:lin ang="3600000" scaled="0"/>
              <a:tileRect/>
            </a:gradFill>
          </a:ln>
        </p:spPr>
        <p:style>
          <a:lnRef idx="1">
            <a:schemeClr val="accent1"/>
          </a:lnRef>
          <a:fillRef idx="0">
            <a:schemeClr val="accent1"/>
          </a:fillRef>
          <a:effectRef idx="0">
            <a:schemeClr val="accent1"/>
          </a:effectRef>
          <a:fontRef idx="minor">
            <a:schemeClr val="tx1"/>
          </a:fontRef>
        </p:style>
      </p:cxnSp>
      <p:cxnSp>
        <p:nvCxnSpPr>
          <p:cNvPr id="21" name="Straight Connector 42"/>
          <p:cNvCxnSpPr/>
          <p:nvPr/>
        </p:nvCxnSpPr>
        <p:spPr>
          <a:xfrm rot="16200000">
            <a:off x="-3279718" y="3419834"/>
            <a:ext cx="6858000" cy="18332"/>
          </a:xfrm>
          <a:prstGeom prst="straightConnector1">
            <a:avLst/>
          </a:prstGeom>
          <a:ln w="228600" cmpd="tri">
            <a:gradFill flip="none" rotWithShape="1">
              <a:gsLst>
                <a:gs pos="1000">
                  <a:schemeClr val="tx2"/>
                </a:gs>
                <a:gs pos="50000">
                  <a:schemeClr val="accent1">
                    <a:lumMod val="75000"/>
                  </a:schemeClr>
                </a:gs>
                <a:gs pos="100000">
                  <a:schemeClr val="accent5">
                    <a:lumMod val="60000"/>
                    <a:lumOff val="40000"/>
                  </a:schemeClr>
                </a:gs>
              </a:gsLst>
              <a:lin ang="3600000" scaled="0"/>
              <a:tileRect/>
            </a:gradFill>
          </a:ln>
        </p:spPr>
        <p:style>
          <a:lnRef idx="1">
            <a:schemeClr val="accent1"/>
          </a:lnRef>
          <a:fillRef idx="0">
            <a:schemeClr val="accent1"/>
          </a:fillRef>
          <a:effectRef idx="0">
            <a:schemeClr val="accent1"/>
          </a:effectRef>
          <a:fontRef idx="minor">
            <a:schemeClr val="tx1"/>
          </a:fontRef>
        </p:style>
      </p:cxnSp>
      <p:cxnSp>
        <p:nvCxnSpPr>
          <p:cNvPr id="19" name="Straight Connector 42"/>
          <p:cNvCxnSpPr/>
          <p:nvPr/>
        </p:nvCxnSpPr>
        <p:spPr>
          <a:xfrm flipH="1">
            <a:off x="0" y="6705600"/>
            <a:ext cx="9144000" cy="15048"/>
          </a:xfrm>
          <a:prstGeom prst="straightConnector1">
            <a:avLst/>
          </a:prstGeom>
          <a:ln w="228600" cmpd="tri">
            <a:gradFill flip="none" rotWithShape="1">
              <a:gsLst>
                <a:gs pos="1000">
                  <a:schemeClr val="tx2"/>
                </a:gs>
                <a:gs pos="50000">
                  <a:schemeClr val="accent1">
                    <a:lumMod val="75000"/>
                  </a:schemeClr>
                </a:gs>
                <a:gs pos="100000">
                  <a:schemeClr val="accent5">
                    <a:lumMod val="60000"/>
                    <a:lumOff val="40000"/>
                  </a:schemeClr>
                </a:gs>
              </a:gsLst>
              <a:lin ang="3600000" scaled="0"/>
              <a:tileRect/>
            </a:gradFill>
          </a:ln>
        </p:spPr>
        <p:style>
          <a:lnRef idx="1">
            <a:schemeClr val="accent1"/>
          </a:lnRef>
          <a:fillRef idx="0">
            <a:schemeClr val="accent1"/>
          </a:fillRef>
          <a:effectRef idx="0">
            <a:schemeClr val="accent1"/>
          </a:effectRef>
          <a:fontRef idx="minor">
            <a:schemeClr val="tx1"/>
          </a:fontRef>
        </p:style>
      </p:cxnSp>
      <p:cxnSp>
        <p:nvCxnSpPr>
          <p:cNvPr id="14" name="Straight Connector 42"/>
          <p:cNvCxnSpPr/>
          <p:nvPr/>
        </p:nvCxnSpPr>
        <p:spPr>
          <a:xfrm rot="5400000">
            <a:off x="5559963" y="3419834"/>
            <a:ext cx="6858000" cy="18332"/>
          </a:xfrm>
          <a:prstGeom prst="straightConnector1">
            <a:avLst/>
          </a:prstGeom>
          <a:ln w="228600" cmpd="tri">
            <a:gradFill flip="none" rotWithShape="1">
              <a:gsLst>
                <a:gs pos="1000">
                  <a:schemeClr val="tx2"/>
                </a:gs>
                <a:gs pos="50000">
                  <a:schemeClr val="accent1">
                    <a:lumMod val="75000"/>
                  </a:schemeClr>
                </a:gs>
                <a:gs pos="100000">
                  <a:schemeClr val="accent5">
                    <a:lumMod val="60000"/>
                    <a:lumOff val="40000"/>
                  </a:schemeClr>
                </a:gs>
              </a:gsLst>
              <a:lin ang="3600000" scaled="0"/>
              <a:tileRect/>
            </a:gradFill>
          </a:ln>
        </p:spPr>
        <p:style>
          <a:lnRef idx="1">
            <a:schemeClr val="accent1"/>
          </a:lnRef>
          <a:fillRef idx="0">
            <a:schemeClr val="accent1"/>
          </a:fillRef>
          <a:effectRef idx="0">
            <a:schemeClr val="accent1"/>
          </a:effectRef>
          <a:fontRef idx="minor">
            <a:schemeClr val="tx1"/>
          </a:fontRef>
        </p:style>
      </p:cxnSp>
      <p:pic>
        <p:nvPicPr>
          <p:cNvPr id="1026" name="Picture 1" descr="GHSU_EDI_blue"/>
          <p:cNvPicPr>
            <a:picLocks noChangeAspect="1" noChangeArrowheads="1"/>
          </p:cNvPicPr>
          <p:nvPr/>
        </p:nvPicPr>
        <p:blipFill>
          <a:blip r:embed="rId14" cstate="print"/>
          <a:srcRect/>
          <a:stretch>
            <a:fillRect/>
          </a:stretch>
        </p:blipFill>
        <p:spPr bwMode="auto">
          <a:xfrm>
            <a:off x="7215583" y="5715007"/>
            <a:ext cx="1533179" cy="757609"/>
          </a:xfrm>
          <a:prstGeom prst="rect">
            <a:avLst/>
          </a:prstGeom>
          <a:noFill/>
          <a:ln w="9525" algn="ctr">
            <a:miter lim="800000"/>
            <a:headEnd/>
            <a:tailEnd/>
          </a:ln>
        </p:spPr>
      </p:pic>
    </p:spTree>
  </p:cSld>
  <p:clrMap bg1="lt1" tx1="dk1" bg2="lt2" tx2="dk2" accent1="accent1" accent2="accent2" accent3="accent3" accent4="accent4" accent5="accent5" accent6="accent6" hlink="hlink" folHlink="folHlink"/>
  <p:sldLayoutIdLst>
    <p:sldLayoutId id="2147483746" r:id="rId1"/>
    <p:sldLayoutId id="2147483747" r:id="rId2"/>
    <p:sldLayoutId id="2147483748" r:id="rId3"/>
    <p:sldLayoutId id="2147483749" r:id="rId4"/>
    <p:sldLayoutId id="2147483750" r:id="rId5"/>
    <p:sldLayoutId id="2147483751" r:id="rId6"/>
    <p:sldLayoutId id="2147483752" r:id="rId7"/>
    <p:sldLayoutId id="2147483753" r:id="rId8"/>
    <p:sldLayoutId id="2147483754" r:id="rId9"/>
    <p:sldLayoutId id="2147483755" r:id="rId10"/>
    <p:sldLayoutId id="2147483756" r:id="rId11"/>
    <p:sldLayoutId id="2147483757" r:id="rId12"/>
  </p:sldLayoutIdLst>
  <p:txStyles>
    <p:titleStyle>
      <a:lvl1pPr algn="ctr" defTabSz="914400" rtl="0" eaLnBrk="1" latinLnBrk="0" hangingPunct="1">
        <a:spcBef>
          <a:spcPct val="0"/>
        </a:spcBef>
        <a:buNone/>
        <a:defRPr sz="4400" kern="1200">
          <a:solidFill>
            <a:schemeClr val="accent1">
              <a:lumMod val="75000"/>
            </a:schemeClr>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3" Type="http://schemas.openxmlformats.org/officeDocument/2006/relationships/comments" Target="../comments/comment1.xml"/><Relationship Id="rId2" Type="http://schemas.openxmlformats.org/officeDocument/2006/relationships/image" Target="../media/image2.png"/><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1295400"/>
            <a:ext cx="8229600" cy="1143000"/>
          </a:xfrm>
          <a:noFill/>
        </p:spPr>
        <p:txBody>
          <a:bodyPr>
            <a:noAutofit/>
          </a:bodyPr>
          <a:lstStyle/>
          <a:p>
            <a:r>
              <a:rPr lang="en-US" sz="5400" dirty="0" smtClean="0">
                <a:solidFill>
                  <a:schemeClr val="bg2">
                    <a:lumMod val="50000"/>
                  </a:schemeClr>
                </a:solidFill>
              </a:rPr>
              <a:t>Educational Measurement</a:t>
            </a:r>
            <a:endParaRPr lang="en-US" sz="5400" dirty="0">
              <a:solidFill>
                <a:schemeClr val="bg2">
                  <a:lumMod val="50000"/>
                </a:schemeClr>
              </a:solidFill>
            </a:endParaRPr>
          </a:p>
        </p:txBody>
      </p:sp>
      <p:sp>
        <p:nvSpPr>
          <p:cNvPr id="3" name="Subtitle 2"/>
          <p:cNvSpPr>
            <a:spLocks noGrp="1"/>
          </p:cNvSpPr>
          <p:nvPr>
            <p:ph type="subTitle" idx="4294967295"/>
          </p:nvPr>
        </p:nvSpPr>
        <p:spPr>
          <a:xfrm>
            <a:off x="1524002" y="2895600"/>
            <a:ext cx="6400800" cy="1600200"/>
          </a:xfrm>
        </p:spPr>
        <p:txBody>
          <a:bodyPr>
            <a:normAutofit fontScale="62500" lnSpcReduction="20000"/>
          </a:bodyPr>
          <a:lstStyle/>
          <a:p>
            <a:pPr marL="0" indent="0" algn="ctr">
              <a:buNone/>
            </a:pPr>
            <a:r>
              <a:rPr lang="en-US" dirty="0" smtClean="0">
                <a:latin typeface="Arial" pitchFamily="34" charset="0"/>
                <a:cs typeface="Arial" pitchFamily="34" charset="0"/>
              </a:rPr>
              <a:t>Workshop presented by </a:t>
            </a:r>
          </a:p>
          <a:p>
            <a:pPr marL="0" indent="0" algn="ctr">
              <a:buNone/>
            </a:pPr>
            <a:r>
              <a:rPr lang="en-US" dirty="0" smtClean="0">
                <a:latin typeface="Arial" pitchFamily="34" charset="0"/>
                <a:cs typeface="Arial" pitchFamily="34" charset="0"/>
              </a:rPr>
              <a:t>Educational Innovation Institute </a:t>
            </a:r>
            <a:endParaRPr lang="en-US" dirty="0" smtClean="0">
              <a:latin typeface="Arial" pitchFamily="34" charset="0"/>
              <a:cs typeface="Arial" pitchFamily="34" charset="0"/>
            </a:endParaRPr>
          </a:p>
          <a:p>
            <a:pPr marL="0" indent="0" algn="ctr">
              <a:buNone/>
            </a:pPr>
            <a:r>
              <a:rPr lang="en-US" dirty="0" smtClean="0">
                <a:latin typeface="Arial" pitchFamily="34" charset="0"/>
                <a:cs typeface="Arial" pitchFamily="34" charset="0"/>
              </a:rPr>
              <a:t>Georgia Health Sciences </a:t>
            </a:r>
            <a:r>
              <a:rPr lang="en-US" dirty="0" smtClean="0">
                <a:latin typeface="Arial" pitchFamily="34" charset="0"/>
                <a:cs typeface="Arial" pitchFamily="34" charset="0"/>
              </a:rPr>
              <a:t>University</a:t>
            </a:r>
          </a:p>
          <a:p>
            <a:pPr marL="0" indent="0" algn="ctr">
              <a:buNone/>
            </a:pPr>
            <a:endParaRPr lang="en-US" dirty="0" smtClean="0">
              <a:latin typeface="Arial" pitchFamily="34" charset="0"/>
              <a:cs typeface="Arial" pitchFamily="34" charset="0"/>
            </a:endParaRPr>
          </a:p>
          <a:p>
            <a:pPr marL="0" indent="0" algn="ctr">
              <a:buNone/>
            </a:pPr>
            <a:r>
              <a:rPr lang="en-US" b="1" dirty="0" smtClean="0">
                <a:latin typeface="Arial" pitchFamily="34" charset="0"/>
                <a:cs typeface="Arial" pitchFamily="34" charset="0"/>
              </a:rPr>
              <a:t>February 10, 2012</a:t>
            </a:r>
            <a:endParaRPr lang="en-US" b="1" dirty="0">
              <a:latin typeface="Arial" pitchFamily="34" charset="0"/>
              <a:cs typeface="Arial" pitchFamily="34"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ChangeArrowheads="1"/>
          </p:cNvSpPr>
          <p:nvPr>
            <p:ph type="title"/>
          </p:nvPr>
        </p:nvSpPr>
        <p:spPr/>
        <p:txBody>
          <a:bodyPr>
            <a:normAutofit fontScale="90000"/>
          </a:bodyPr>
          <a:lstStyle/>
          <a:p>
            <a:r>
              <a:rPr lang="en-US" b="1" dirty="0">
                <a:latin typeface="Arial" charset="0"/>
              </a:rPr>
              <a:t>Conceptual Definition: Aggression</a:t>
            </a:r>
          </a:p>
        </p:txBody>
      </p:sp>
      <p:sp>
        <p:nvSpPr>
          <p:cNvPr id="41987" name="Rectangle 3"/>
          <p:cNvSpPr>
            <a:spLocks noGrp="1" noChangeArrowheads="1"/>
          </p:cNvSpPr>
          <p:nvPr>
            <p:ph idx="1"/>
          </p:nvPr>
        </p:nvSpPr>
        <p:spPr/>
        <p:txBody>
          <a:bodyPr/>
          <a:lstStyle/>
          <a:p>
            <a:pPr>
              <a:buFont typeface="Wingdings" pitchFamily="2" charset="2"/>
              <a:buNone/>
            </a:pPr>
            <a:endParaRPr lang="en-US" sz="3400" dirty="0" smtClean="0">
              <a:latin typeface="Arial" charset="0"/>
            </a:endParaRPr>
          </a:p>
          <a:p>
            <a:pPr>
              <a:buFont typeface="Wingdings" pitchFamily="2" charset="2"/>
              <a:buNone/>
            </a:pPr>
            <a:r>
              <a:rPr lang="en-US" sz="3400" dirty="0" smtClean="0">
                <a:latin typeface="Arial" charset="0"/>
              </a:rPr>
              <a:t>“</a:t>
            </a:r>
            <a:r>
              <a:rPr lang="en-US" sz="3400" dirty="0">
                <a:latin typeface="Arial" charset="0"/>
              </a:rPr>
              <a:t>Any </a:t>
            </a:r>
            <a:r>
              <a:rPr lang="en-US" sz="3400" i="1" dirty="0">
                <a:latin typeface="Arial" charset="0"/>
              </a:rPr>
              <a:t>behavior</a:t>
            </a:r>
            <a:r>
              <a:rPr lang="en-US" sz="3400" dirty="0">
                <a:latin typeface="Arial" charset="0"/>
              </a:rPr>
              <a:t> directed toward the </a:t>
            </a:r>
            <a:r>
              <a:rPr lang="en-US" sz="3400" i="1" dirty="0">
                <a:latin typeface="Arial" charset="0"/>
              </a:rPr>
              <a:t>goal</a:t>
            </a:r>
            <a:r>
              <a:rPr lang="en-US" sz="3400" dirty="0">
                <a:latin typeface="Arial" charset="0"/>
              </a:rPr>
              <a:t> of </a:t>
            </a:r>
            <a:r>
              <a:rPr lang="en-US" sz="3400" i="1" dirty="0">
                <a:latin typeface="Arial" charset="0"/>
              </a:rPr>
              <a:t>harming</a:t>
            </a:r>
            <a:r>
              <a:rPr lang="en-US" sz="3400" dirty="0">
                <a:latin typeface="Arial" charset="0"/>
              </a:rPr>
              <a:t> another </a:t>
            </a:r>
            <a:r>
              <a:rPr lang="en-US" sz="3400" i="1" dirty="0">
                <a:latin typeface="Arial" charset="0"/>
              </a:rPr>
              <a:t>living being</a:t>
            </a:r>
            <a:r>
              <a:rPr lang="en-US" sz="3400" dirty="0">
                <a:latin typeface="Arial" charset="0"/>
              </a:rPr>
              <a:t> who is </a:t>
            </a:r>
            <a:r>
              <a:rPr lang="en-US" sz="3400" i="1" dirty="0">
                <a:latin typeface="Arial" charset="0"/>
              </a:rPr>
              <a:t>motivated to avoid</a:t>
            </a:r>
            <a:r>
              <a:rPr lang="en-US" sz="3400" dirty="0">
                <a:latin typeface="Arial" charset="0"/>
              </a:rPr>
              <a:t> such harm”</a:t>
            </a:r>
            <a:r>
              <a:rPr lang="en-US" sz="1900" dirty="0">
                <a:latin typeface="Arial" charset="0"/>
              </a:rPr>
              <a:t> (Baron &amp; Richardson, 1992)</a:t>
            </a:r>
            <a:endParaRPr lang="en-US" sz="3400" dirty="0">
              <a:latin typeface="Arial" charset="0"/>
            </a:endParaRPr>
          </a:p>
          <a:p>
            <a:pPr>
              <a:buFont typeface="Wingdings" pitchFamily="2" charset="2"/>
              <a:buNone/>
            </a:pPr>
            <a:r>
              <a:rPr lang="en-US" sz="3400" dirty="0">
                <a:latin typeface="Arial" charset="0"/>
              </a:rPr>
              <a:t>	</a:t>
            </a:r>
          </a:p>
        </p:txBody>
      </p:sp>
    </p:spTree>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p:txBody>
          <a:bodyPr>
            <a:normAutofit fontScale="90000"/>
          </a:bodyPr>
          <a:lstStyle/>
          <a:p>
            <a:r>
              <a:rPr lang="en-US" b="1" i="1">
                <a:latin typeface="Arial" charset="0"/>
                <a:cs typeface="Arial" charset="0"/>
              </a:rPr>
              <a:t>Conceptual Definition: Indirect Aggression</a:t>
            </a:r>
            <a:endParaRPr lang="en-US">
              <a:latin typeface="Arial" charset="0"/>
              <a:cs typeface="Arial" charset="0"/>
            </a:endParaRPr>
          </a:p>
        </p:txBody>
      </p:sp>
      <p:sp>
        <p:nvSpPr>
          <p:cNvPr id="43011" name="Rectangle 3"/>
          <p:cNvSpPr>
            <a:spLocks noGrp="1" noChangeArrowheads="1"/>
          </p:cNvSpPr>
          <p:nvPr>
            <p:ph idx="1"/>
          </p:nvPr>
        </p:nvSpPr>
        <p:spPr>
          <a:xfrm>
            <a:off x="609600" y="1447800"/>
            <a:ext cx="8077200" cy="4572000"/>
          </a:xfrm>
        </p:spPr>
        <p:txBody>
          <a:bodyPr/>
          <a:lstStyle/>
          <a:p>
            <a:pPr>
              <a:buFont typeface="Wingdings" pitchFamily="2" charset="2"/>
              <a:buNone/>
            </a:pPr>
            <a:r>
              <a:rPr lang="en-US" sz="3400" dirty="0">
                <a:latin typeface="Arial" charset="0"/>
                <a:cs typeface="Arial" charset="0"/>
              </a:rPr>
              <a:t>    </a:t>
            </a:r>
          </a:p>
          <a:p>
            <a:pPr algn="ctr">
              <a:buFont typeface="Wingdings" pitchFamily="2" charset="2"/>
              <a:buNone/>
            </a:pPr>
            <a:r>
              <a:rPr lang="en-US" sz="3400" dirty="0">
                <a:latin typeface="Arial" charset="0"/>
                <a:cs typeface="Arial" charset="0"/>
              </a:rPr>
              <a:t> Behavior intended to harm another living being that is delivered without direct confrontation, through another person or object</a:t>
            </a:r>
          </a:p>
        </p:txBody>
      </p:sp>
    </p:spTree>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noChangeArrowheads="1"/>
          </p:cNvSpPr>
          <p:nvPr>
            <p:ph type="title"/>
          </p:nvPr>
        </p:nvSpPr>
        <p:spPr>
          <a:xfrm>
            <a:off x="685800" y="304800"/>
            <a:ext cx="8001000" cy="990600"/>
          </a:xfrm>
        </p:spPr>
        <p:txBody>
          <a:bodyPr>
            <a:normAutofit fontScale="90000"/>
          </a:bodyPr>
          <a:lstStyle/>
          <a:p>
            <a:r>
              <a:rPr lang="en-US" sz="3200" b="1" i="1" dirty="0" smtClean="0">
                <a:latin typeface="Arial" charset="0"/>
              </a:rPr>
              <a:t>Richardson Conflict Response Questionnaire: Indirect </a:t>
            </a:r>
            <a:r>
              <a:rPr lang="en-US" sz="3200" b="1" i="1" dirty="0">
                <a:latin typeface="Arial" charset="0"/>
              </a:rPr>
              <a:t>Aggression </a:t>
            </a:r>
            <a:r>
              <a:rPr lang="en-US" sz="3200" b="1" i="1" dirty="0" smtClean="0">
                <a:latin typeface="Arial" charset="0"/>
              </a:rPr>
              <a:t>Items</a:t>
            </a:r>
            <a:endParaRPr lang="en-US" sz="3200" b="1" i="1" dirty="0">
              <a:latin typeface="Arial" charset="0"/>
            </a:endParaRPr>
          </a:p>
        </p:txBody>
      </p:sp>
      <p:sp>
        <p:nvSpPr>
          <p:cNvPr id="46083" name="Rectangle 3"/>
          <p:cNvSpPr>
            <a:spLocks noGrp="1" noChangeArrowheads="1"/>
          </p:cNvSpPr>
          <p:nvPr>
            <p:ph idx="1"/>
          </p:nvPr>
        </p:nvSpPr>
        <p:spPr>
          <a:xfrm>
            <a:off x="381000" y="1447800"/>
            <a:ext cx="8229600" cy="4800600"/>
          </a:xfrm>
        </p:spPr>
        <p:txBody>
          <a:bodyPr>
            <a:normAutofit/>
          </a:bodyPr>
          <a:lstStyle/>
          <a:p>
            <a:pPr>
              <a:buNone/>
            </a:pPr>
            <a:r>
              <a:rPr lang="en-US" sz="2600" i="1" dirty="0" smtClean="0">
                <a:latin typeface="Arial" charset="0"/>
                <a:cs typeface="Arial" charset="0"/>
              </a:rPr>
              <a:t>How often in the last … have you… when angry with…</a:t>
            </a:r>
          </a:p>
          <a:p>
            <a:r>
              <a:rPr lang="en-US" sz="2600" i="1" dirty="0" smtClean="0">
                <a:latin typeface="Arial" charset="0"/>
                <a:cs typeface="Arial" charset="0"/>
              </a:rPr>
              <a:t>Spread </a:t>
            </a:r>
            <a:r>
              <a:rPr lang="en-US" sz="2600" i="1" dirty="0">
                <a:latin typeface="Arial" charset="0"/>
                <a:cs typeface="Arial" charset="0"/>
              </a:rPr>
              <a:t>rumors about them</a:t>
            </a:r>
            <a:endParaRPr lang="en-US" sz="2600" i="1" dirty="0">
              <a:cs typeface="Times New Roman" pitchFamily="18" charset="0"/>
            </a:endParaRPr>
          </a:p>
          <a:p>
            <a:r>
              <a:rPr lang="en-US" sz="2600" i="1" dirty="0">
                <a:latin typeface="Arial" charset="0"/>
                <a:cs typeface="Arial" charset="0"/>
              </a:rPr>
              <a:t>Took something that belonged to them</a:t>
            </a:r>
            <a:endParaRPr lang="en-US" sz="2600" i="1" dirty="0">
              <a:cs typeface="Times New Roman" pitchFamily="18" charset="0"/>
            </a:endParaRPr>
          </a:p>
          <a:p>
            <a:r>
              <a:rPr lang="en-US" sz="2600" i="1" dirty="0">
                <a:latin typeface="Arial" charset="0"/>
                <a:cs typeface="Arial" charset="0"/>
              </a:rPr>
              <a:t>Called them names behind their back</a:t>
            </a:r>
            <a:endParaRPr lang="en-US" sz="2600" i="1" dirty="0">
              <a:cs typeface="Times New Roman" pitchFamily="18" charset="0"/>
            </a:endParaRPr>
          </a:p>
          <a:p>
            <a:r>
              <a:rPr lang="en-US" i="1" dirty="0" smtClean="0">
                <a:latin typeface="Arial" charset="0"/>
                <a:cs typeface="Arial" charset="0"/>
              </a:rPr>
              <a:t>Made up stories to get them in trouble</a:t>
            </a:r>
            <a:endParaRPr lang="en-US" i="1" dirty="0" smtClean="0">
              <a:cs typeface="Times New Roman" pitchFamily="18" charset="0"/>
            </a:endParaRPr>
          </a:p>
          <a:p>
            <a:r>
              <a:rPr lang="en-US" sz="2600" i="1" dirty="0" smtClean="0">
                <a:latin typeface="Arial" charset="0"/>
                <a:cs typeface="Arial" charset="0"/>
              </a:rPr>
              <a:t>Destroyed </a:t>
            </a:r>
            <a:r>
              <a:rPr lang="en-US" sz="2600" i="1" dirty="0">
                <a:latin typeface="Arial" charset="0"/>
                <a:cs typeface="Arial" charset="0"/>
              </a:rPr>
              <a:t>or damaged something that belonged to them</a:t>
            </a:r>
            <a:endParaRPr lang="en-US" sz="2600" i="1" dirty="0">
              <a:cs typeface="Times New Roman" pitchFamily="18" charset="0"/>
            </a:endParaRPr>
          </a:p>
          <a:p>
            <a:r>
              <a:rPr lang="en-US" sz="2600" i="1" dirty="0">
                <a:latin typeface="Arial" charset="0"/>
                <a:cs typeface="Arial" charset="0"/>
              </a:rPr>
              <a:t>Gathered other </a:t>
            </a:r>
            <a:r>
              <a:rPr lang="en-US" sz="2600" i="1" dirty="0" smtClean="0">
                <a:latin typeface="Arial" charset="0"/>
                <a:cs typeface="Arial" charset="0"/>
              </a:rPr>
              <a:t>people </a:t>
            </a:r>
            <a:r>
              <a:rPr lang="en-US" sz="2600" i="1" dirty="0">
                <a:latin typeface="Arial" charset="0"/>
                <a:cs typeface="Arial" charset="0"/>
              </a:rPr>
              <a:t>to my side</a:t>
            </a:r>
            <a:endParaRPr lang="en-US" sz="2600" i="1" dirty="0">
              <a:cs typeface="Times New Roman" pitchFamily="18" charset="0"/>
            </a:endParaRPr>
          </a:p>
          <a:p>
            <a:r>
              <a:rPr lang="en-US" sz="2600" i="1" dirty="0">
                <a:latin typeface="Arial" charset="0"/>
                <a:cs typeface="Arial" charset="0"/>
              </a:rPr>
              <a:t>Gossiped behind their back</a:t>
            </a:r>
          </a:p>
          <a:p>
            <a:endParaRPr lang="en-US" sz="2600" dirty="0"/>
          </a:p>
        </p:txBody>
      </p:sp>
    </p:spTree>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Your turn: Develop a measure</a:t>
            </a:r>
            <a:endParaRPr lang="en-US" dirty="0"/>
          </a:p>
        </p:txBody>
      </p:sp>
      <p:sp>
        <p:nvSpPr>
          <p:cNvPr id="3" name="Content Placeholder 2"/>
          <p:cNvSpPr>
            <a:spLocks noGrp="1"/>
          </p:cNvSpPr>
          <p:nvPr>
            <p:ph idx="1"/>
          </p:nvPr>
        </p:nvSpPr>
        <p:spPr/>
        <p:txBody>
          <a:bodyPr/>
          <a:lstStyle/>
          <a:p>
            <a:r>
              <a:rPr lang="en-US" dirty="0" smtClean="0"/>
              <a:t>What do you want to measure?</a:t>
            </a:r>
          </a:p>
          <a:p>
            <a:r>
              <a:rPr lang="en-US" dirty="0" smtClean="0"/>
              <a:t>Conceptual definition: how is the concept defined?</a:t>
            </a:r>
          </a:p>
          <a:p>
            <a:r>
              <a:rPr lang="en-US" dirty="0" smtClean="0"/>
              <a:t>Operational definition: how will you measure it?</a:t>
            </a:r>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But is my measure “good”?: Validity</a:t>
            </a:r>
            <a:endParaRPr lang="en-US" dirty="0"/>
          </a:p>
        </p:txBody>
      </p:sp>
      <p:sp>
        <p:nvSpPr>
          <p:cNvPr id="3" name="Content Placeholder 2"/>
          <p:cNvSpPr>
            <a:spLocks noGrp="1"/>
          </p:cNvSpPr>
          <p:nvPr>
            <p:ph idx="1"/>
          </p:nvPr>
        </p:nvSpPr>
        <p:spPr>
          <a:xfrm>
            <a:off x="609600" y="1447800"/>
            <a:ext cx="8077200" cy="4572000"/>
          </a:xfrm>
        </p:spPr>
        <p:txBody>
          <a:bodyPr>
            <a:normAutofit/>
          </a:bodyPr>
          <a:lstStyle/>
          <a:p>
            <a:r>
              <a:rPr lang="en-US" sz="3000" dirty="0" smtClean="0"/>
              <a:t>“systematic collection and presentation of information and data to present a convincing argument that it is reasonable and defensible to interpret the…scores in accordance with the purpose of the measurement” </a:t>
            </a:r>
            <a:r>
              <a:rPr lang="en-US" sz="1800" dirty="0" smtClean="0"/>
              <a:t>(Downing, 2003)</a:t>
            </a:r>
          </a:p>
          <a:p>
            <a:r>
              <a:rPr lang="en-US" sz="3000" dirty="0" smtClean="0"/>
              <a:t>validity, in essence, requires it’s own study/research design</a:t>
            </a:r>
          </a:p>
          <a:p>
            <a:r>
              <a:rPr lang="en-US" sz="3000" dirty="0" smtClean="0"/>
              <a:t>all validity is construct validity</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What kind of evidence counts as validity evidence?</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The “Standards” </a:t>
            </a:r>
          </a:p>
          <a:p>
            <a:pPr lvl="1"/>
            <a:r>
              <a:rPr lang="en-US" dirty="0" smtClean="0"/>
              <a:t>agreement among American Educational Research Association, American Psychological Association, and National Council on Measurement in Education</a:t>
            </a:r>
          </a:p>
          <a:p>
            <a:r>
              <a:rPr lang="en-US" dirty="0" smtClean="0"/>
              <a:t>suggest 5 types of validity evidence</a:t>
            </a:r>
          </a:p>
          <a:p>
            <a:pPr lvl="1"/>
            <a:r>
              <a:rPr lang="en-US" dirty="0" smtClean="0"/>
              <a:t>Content</a:t>
            </a:r>
          </a:p>
          <a:p>
            <a:pPr lvl="1"/>
            <a:r>
              <a:rPr lang="en-US" dirty="0" smtClean="0"/>
              <a:t>Response process</a:t>
            </a:r>
          </a:p>
          <a:p>
            <a:pPr lvl="1"/>
            <a:r>
              <a:rPr lang="en-US" dirty="0" smtClean="0"/>
              <a:t>Internal structure</a:t>
            </a:r>
          </a:p>
          <a:p>
            <a:pPr lvl="1"/>
            <a:r>
              <a:rPr lang="en-US" dirty="0" smtClean="0"/>
              <a:t>Relationship to other variables</a:t>
            </a:r>
          </a:p>
          <a:p>
            <a:pPr lvl="1"/>
            <a:r>
              <a:rPr lang="en-US" dirty="0" smtClean="0"/>
              <a:t>Consequences</a:t>
            </a:r>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Content Evidence</a:t>
            </a:r>
            <a:endParaRPr lang="en-US" dirty="0"/>
          </a:p>
        </p:txBody>
      </p:sp>
      <p:sp>
        <p:nvSpPr>
          <p:cNvPr id="3" name="Content Placeholder 2"/>
          <p:cNvSpPr>
            <a:spLocks noGrp="1"/>
          </p:cNvSpPr>
          <p:nvPr>
            <p:ph idx="1"/>
          </p:nvPr>
        </p:nvSpPr>
        <p:spPr>
          <a:xfrm>
            <a:off x="609600" y="1447800"/>
            <a:ext cx="8077200" cy="4572000"/>
          </a:xfrm>
        </p:spPr>
        <p:txBody>
          <a:bodyPr>
            <a:normAutofit fontScale="92500" lnSpcReduction="20000"/>
          </a:bodyPr>
          <a:lstStyle/>
          <a:p>
            <a:r>
              <a:rPr lang="en-US" dirty="0" smtClean="0"/>
              <a:t>content of assessment relates to objective of measurement</a:t>
            </a:r>
          </a:p>
          <a:p>
            <a:pPr lvl="1"/>
            <a:r>
              <a:rPr lang="en-US" dirty="0" smtClean="0"/>
              <a:t>e.g., link between measurement and course objectives in educational measurement</a:t>
            </a:r>
          </a:p>
          <a:p>
            <a:pPr lvl="1"/>
            <a:r>
              <a:rPr lang="en-US" dirty="0" smtClean="0"/>
              <a:t>e.g., questions on test should be directly linked to instructional objectives, which should in turn be linked to content of course</a:t>
            </a:r>
          </a:p>
          <a:p>
            <a:r>
              <a:rPr lang="en-US" dirty="0" smtClean="0"/>
              <a:t>starts with a “content blueprint”</a:t>
            </a:r>
          </a:p>
          <a:p>
            <a:r>
              <a:rPr lang="en-US" dirty="0" smtClean="0"/>
              <a:t>“experts” may evaluate whether assessment links to content/objectives</a:t>
            </a:r>
          </a:p>
          <a:p>
            <a:pPr lvl="1"/>
            <a:r>
              <a:rPr lang="en-US" dirty="0" smtClean="0"/>
              <a:t>e.g., expert clinical faculty may create, review and revised SP cases</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Response Process Validity</a:t>
            </a:r>
            <a:endParaRPr lang="en-US" dirty="0"/>
          </a:p>
        </p:txBody>
      </p:sp>
      <p:sp>
        <p:nvSpPr>
          <p:cNvPr id="3" name="Content Placeholder 2"/>
          <p:cNvSpPr>
            <a:spLocks noGrp="1"/>
          </p:cNvSpPr>
          <p:nvPr>
            <p:ph idx="1"/>
          </p:nvPr>
        </p:nvSpPr>
        <p:spPr/>
        <p:txBody>
          <a:bodyPr/>
          <a:lstStyle/>
          <a:p>
            <a:r>
              <a:rPr lang="en-US" dirty="0" smtClean="0"/>
              <a:t>focus on controlling or eliminating sources of error; quality control</a:t>
            </a:r>
          </a:p>
          <a:p>
            <a:pPr lvl="1"/>
            <a:r>
              <a:rPr lang="en-US" dirty="0" smtClean="0"/>
              <a:t>are test takers interpreting the questions/items as intended?</a:t>
            </a:r>
          </a:p>
          <a:p>
            <a:pPr lvl="1"/>
            <a:r>
              <a:rPr lang="en-US" dirty="0" smtClean="0"/>
              <a:t>assurance that questions are at appropriate level for respondents</a:t>
            </a:r>
          </a:p>
          <a:p>
            <a:pPr lvl="1"/>
            <a:r>
              <a:rPr lang="en-US" dirty="0" smtClean="0"/>
              <a:t>clarity of instructions</a:t>
            </a:r>
          </a:p>
          <a:p>
            <a:pPr lvl="1"/>
            <a:r>
              <a:rPr lang="en-US" dirty="0" smtClean="0"/>
              <a:t>is response scale appropriate for question?</a:t>
            </a:r>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Internal Structure</a:t>
            </a:r>
            <a:endParaRPr lang="en-US" dirty="0"/>
          </a:p>
        </p:txBody>
      </p:sp>
      <p:sp>
        <p:nvSpPr>
          <p:cNvPr id="3" name="Content Placeholder 2"/>
          <p:cNvSpPr>
            <a:spLocks noGrp="1"/>
          </p:cNvSpPr>
          <p:nvPr>
            <p:ph idx="1"/>
          </p:nvPr>
        </p:nvSpPr>
        <p:spPr/>
        <p:txBody>
          <a:bodyPr/>
          <a:lstStyle/>
          <a:p>
            <a:r>
              <a:rPr lang="en-US" dirty="0" smtClean="0"/>
              <a:t>psychometric properties of measure</a:t>
            </a:r>
          </a:p>
          <a:p>
            <a:r>
              <a:rPr lang="en-US" dirty="0" smtClean="0"/>
              <a:t>reliability</a:t>
            </a:r>
          </a:p>
          <a:p>
            <a:pPr lvl="1"/>
            <a:r>
              <a:rPr lang="en-US" dirty="0" smtClean="0"/>
              <a:t>internal consistency</a:t>
            </a:r>
          </a:p>
          <a:p>
            <a:pPr lvl="1"/>
            <a:r>
              <a:rPr lang="en-US" dirty="0" smtClean="0"/>
              <a:t>consistency across time and context</a:t>
            </a:r>
          </a:p>
          <a:p>
            <a:r>
              <a:rPr lang="en-US" dirty="0" smtClean="0"/>
              <a:t>factor structure (if intended to measure multiple factors)</a:t>
            </a:r>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a:xfrm>
            <a:off x="914400" y="274638"/>
            <a:ext cx="7772400" cy="868362"/>
          </a:xfrm>
        </p:spPr>
        <p:txBody>
          <a:bodyPr/>
          <a:lstStyle/>
          <a:p>
            <a:r>
              <a:rPr lang="en-US" dirty="0" smtClean="0"/>
              <a:t>Internal Structure: Reliability</a:t>
            </a:r>
            <a:endParaRPr lang="en-US" dirty="0"/>
          </a:p>
        </p:txBody>
      </p:sp>
      <p:sp>
        <p:nvSpPr>
          <p:cNvPr id="9219" name="Rectangle 3"/>
          <p:cNvSpPr>
            <a:spLocks noGrp="1" noChangeArrowheads="1"/>
          </p:cNvSpPr>
          <p:nvPr>
            <p:ph idx="1"/>
          </p:nvPr>
        </p:nvSpPr>
        <p:spPr>
          <a:xfrm>
            <a:off x="609600" y="1447800"/>
            <a:ext cx="8001000" cy="4648200"/>
          </a:xfrm>
        </p:spPr>
        <p:txBody>
          <a:bodyPr>
            <a:normAutofit lnSpcReduction="10000"/>
          </a:bodyPr>
          <a:lstStyle/>
          <a:p>
            <a:pPr marL="341313" indent="-341313"/>
            <a:r>
              <a:rPr lang="en-US" dirty="0"/>
              <a:t>freedom from random error; </a:t>
            </a:r>
            <a:r>
              <a:rPr lang="en-US" i="1" dirty="0"/>
              <a:t>consistency</a:t>
            </a:r>
            <a:r>
              <a:rPr lang="en-US" dirty="0"/>
              <a:t> of measurement</a:t>
            </a:r>
          </a:p>
          <a:p>
            <a:pPr lvl="1"/>
            <a:r>
              <a:rPr lang="en-US" dirty="0"/>
              <a:t>consistency across time</a:t>
            </a:r>
          </a:p>
          <a:p>
            <a:pPr lvl="2"/>
            <a:r>
              <a:rPr lang="en-US" dirty="0"/>
              <a:t>Test-retest reliability</a:t>
            </a:r>
            <a:r>
              <a:rPr lang="en-US" b="1" dirty="0"/>
              <a:t> </a:t>
            </a:r>
          </a:p>
          <a:p>
            <a:pPr lvl="3"/>
            <a:r>
              <a:rPr lang="en-US" dirty="0"/>
              <a:t>two administrations </a:t>
            </a:r>
            <a:r>
              <a:rPr lang="en-US" dirty="0">
                <a:sym typeface="Wingdings" pitchFamily="2" charset="2"/>
              </a:rPr>
              <a:t> correlated scores</a:t>
            </a:r>
          </a:p>
          <a:p>
            <a:pPr lvl="2"/>
            <a:r>
              <a:rPr lang="en-US" dirty="0"/>
              <a:t>Equivalent-forms reliability </a:t>
            </a:r>
          </a:p>
          <a:p>
            <a:pPr lvl="3"/>
            <a:r>
              <a:rPr lang="en-US" dirty="0"/>
              <a:t>two administrations of similar, but not identical, measures </a:t>
            </a:r>
            <a:r>
              <a:rPr lang="en-US" dirty="0">
                <a:sym typeface="Wingdings" pitchFamily="2" charset="2"/>
              </a:rPr>
              <a:t> correlated </a:t>
            </a:r>
            <a:r>
              <a:rPr lang="en-US" dirty="0" smtClean="0">
                <a:sym typeface="Wingdings" pitchFamily="2" charset="2"/>
              </a:rPr>
              <a:t>scores</a:t>
            </a:r>
          </a:p>
          <a:p>
            <a:pPr lvl="1"/>
            <a:r>
              <a:rPr lang="en-US" dirty="0" smtClean="0"/>
              <a:t>Internal consistency</a:t>
            </a:r>
          </a:p>
          <a:p>
            <a:pPr lvl="2"/>
            <a:r>
              <a:rPr lang="en-US" dirty="0" smtClean="0"/>
              <a:t>responses on the items of a scale correlate with each other </a:t>
            </a:r>
            <a:endParaRPr lang="en-US" dirty="0"/>
          </a:p>
          <a:p>
            <a:pPr marL="341313" indent="-341313"/>
            <a:endParaRPr lang="en-US" dirty="0"/>
          </a:p>
        </p:txBody>
      </p:sp>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Who are we and what are we doing here?</a:t>
            </a:r>
            <a:endParaRPr lang="en-US" dirty="0"/>
          </a:p>
        </p:txBody>
      </p:sp>
      <p:sp>
        <p:nvSpPr>
          <p:cNvPr id="3" name="Content Placeholder 2"/>
          <p:cNvSpPr>
            <a:spLocks noGrp="1"/>
          </p:cNvSpPr>
          <p:nvPr>
            <p:ph idx="1"/>
          </p:nvPr>
        </p:nvSpPr>
        <p:spPr>
          <a:xfrm>
            <a:off x="609600" y="1447800"/>
            <a:ext cx="8077200" cy="4572000"/>
          </a:xfrm>
        </p:spPr>
        <p:txBody>
          <a:bodyPr>
            <a:normAutofit fontScale="92500" lnSpcReduction="20000"/>
          </a:bodyPr>
          <a:lstStyle/>
          <a:p>
            <a:r>
              <a:rPr lang="en-US" dirty="0" smtClean="0"/>
              <a:t>Introductions</a:t>
            </a:r>
          </a:p>
          <a:p>
            <a:r>
              <a:rPr lang="en-US" dirty="0" smtClean="0"/>
              <a:t>EDI Educational Research Fellowship</a:t>
            </a:r>
          </a:p>
          <a:p>
            <a:r>
              <a:rPr lang="en-US" dirty="0" smtClean="0"/>
              <a:t>Variety of interests</a:t>
            </a:r>
          </a:p>
          <a:p>
            <a:pPr lvl="1"/>
            <a:r>
              <a:rPr lang="en-US" dirty="0" smtClean="0"/>
              <a:t>want to measure</a:t>
            </a:r>
          </a:p>
          <a:p>
            <a:pPr lvl="2"/>
            <a:r>
              <a:rPr lang="en-US" dirty="0" smtClean="0"/>
              <a:t>educational outcomes</a:t>
            </a:r>
          </a:p>
          <a:p>
            <a:pPr lvl="2"/>
            <a:r>
              <a:rPr lang="en-US" dirty="0" smtClean="0"/>
              <a:t>intent/action</a:t>
            </a:r>
          </a:p>
          <a:p>
            <a:pPr lvl="2"/>
            <a:r>
              <a:rPr lang="en-US" dirty="0" smtClean="0"/>
              <a:t>health literacy</a:t>
            </a:r>
          </a:p>
          <a:p>
            <a:pPr lvl="1"/>
            <a:r>
              <a:rPr lang="en-US" dirty="0" smtClean="0"/>
              <a:t>item construction and interpretation</a:t>
            </a:r>
          </a:p>
          <a:p>
            <a:pPr lvl="1"/>
            <a:r>
              <a:rPr lang="en-US" dirty="0" smtClean="0"/>
              <a:t>development and validation of questionnaires</a:t>
            </a:r>
          </a:p>
          <a:p>
            <a:pPr lvl="1"/>
            <a:r>
              <a:rPr lang="en-US" dirty="0" smtClean="0"/>
              <a:t>grants and funding through Discovery Institutes</a:t>
            </a:r>
            <a:endParaRPr lang="en-US" dirty="0"/>
          </a:p>
          <a:p>
            <a:pPr lvl="1"/>
            <a:r>
              <a:rPr lang="en-US" dirty="0" smtClean="0"/>
              <a:t>what’s new</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a:xfrm>
            <a:off x="533400" y="228600"/>
            <a:ext cx="8153400" cy="1143000"/>
          </a:xfrm>
        </p:spPr>
        <p:txBody>
          <a:bodyPr>
            <a:normAutofit fontScale="90000"/>
          </a:bodyPr>
          <a:lstStyle/>
          <a:p>
            <a:r>
              <a:rPr lang="en-US" dirty="0" smtClean="0"/>
              <a:t>Internal Structure: Internal </a:t>
            </a:r>
            <a:r>
              <a:rPr lang="en-US" dirty="0"/>
              <a:t>Consistency</a:t>
            </a:r>
          </a:p>
        </p:txBody>
      </p:sp>
      <p:sp>
        <p:nvSpPr>
          <p:cNvPr id="17411" name="Rectangle 3"/>
          <p:cNvSpPr>
            <a:spLocks noGrp="1" noChangeArrowheads="1"/>
          </p:cNvSpPr>
          <p:nvPr>
            <p:ph idx="1"/>
          </p:nvPr>
        </p:nvSpPr>
        <p:spPr>
          <a:xfrm>
            <a:off x="381004" y="1676400"/>
            <a:ext cx="8382001" cy="4343400"/>
          </a:xfrm>
        </p:spPr>
        <p:txBody>
          <a:bodyPr>
            <a:normAutofit fontScale="85000" lnSpcReduction="20000"/>
          </a:bodyPr>
          <a:lstStyle/>
          <a:p>
            <a:r>
              <a:rPr lang="en-US" dirty="0"/>
              <a:t>Split-half reliability </a:t>
            </a:r>
          </a:p>
          <a:p>
            <a:pPr lvl="1"/>
            <a:r>
              <a:rPr lang="en-US" dirty="0"/>
              <a:t>correlation between score on one half of the items with score on the other half of the items </a:t>
            </a:r>
          </a:p>
          <a:p>
            <a:pPr lvl="1"/>
            <a:r>
              <a:rPr lang="en-US" dirty="0" smtClean="0"/>
              <a:t>e.g</a:t>
            </a:r>
            <a:r>
              <a:rPr lang="en-US" dirty="0"/>
              <a:t>., </a:t>
            </a:r>
            <a:r>
              <a:rPr lang="en-US" dirty="0" smtClean="0"/>
              <a:t>correlate </a:t>
            </a:r>
            <a:r>
              <a:rPr lang="en-US" dirty="0"/>
              <a:t>responses on </a:t>
            </a:r>
            <a:r>
              <a:rPr lang="en-US" dirty="0" smtClean="0"/>
              <a:t>even-number </a:t>
            </a:r>
            <a:r>
              <a:rPr lang="en-US" dirty="0"/>
              <a:t>items with responses on odd-number </a:t>
            </a:r>
            <a:r>
              <a:rPr lang="en-US" dirty="0" smtClean="0"/>
              <a:t>items; or correlate </a:t>
            </a:r>
            <a:r>
              <a:rPr lang="en-US" dirty="0"/>
              <a:t>items in first half with items in second half of </a:t>
            </a:r>
            <a:r>
              <a:rPr lang="en-US" dirty="0" smtClean="0"/>
              <a:t>scale</a:t>
            </a:r>
          </a:p>
          <a:p>
            <a:pPr>
              <a:spcBef>
                <a:spcPct val="40000"/>
              </a:spcBef>
            </a:pPr>
            <a:r>
              <a:rPr lang="en-US" dirty="0" smtClean="0"/>
              <a:t>Item-total correlation </a:t>
            </a:r>
          </a:p>
          <a:p>
            <a:pPr lvl="1">
              <a:spcBef>
                <a:spcPct val="40000"/>
              </a:spcBef>
            </a:pPr>
            <a:r>
              <a:rPr lang="en-US" dirty="0" smtClean="0"/>
              <a:t>Correlations between individual item scores and total score excluding the item itself</a:t>
            </a:r>
          </a:p>
          <a:p>
            <a:pPr lvl="1">
              <a:spcBef>
                <a:spcPct val="40000"/>
              </a:spcBef>
            </a:pPr>
            <a:r>
              <a:rPr lang="en-US" dirty="0" smtClean="0"/>
              <a:t>Used in scale development</a:t>
            </a:r>
          </a:p>
          <a:p>
            <a:pPr lvl="2">
              <a:spcBef>
                <a:spcPct val="40000"/>
              </a:spcBef>
            </a:pPr>
            <a:r>
              <a:rPr lang="en-US" sz="2400" dirty="0" smtClean="0"/>
              <a:t>items that do not correlate highly with the total score can be deleted from the scale </a:t>
            </a:r>
            <a:r>
              <a:rPr lang="en-US" sz="2400" dirty="0" smtClean="0">
                <a:sym typeface="Wingdings" pitchFamily="2" charset="2"/>
              </a:rPr>
              <a:t> </a:t>
            </a:r>
            <a:r>
              <a:rPr lang="en-US" sz="2400" dirty="0" smtClean="0"/>
              <a:t>resulting scale has higher reliability</a:t>
            </a:r>
          </a:p>
          <a:p>
            <a:endParaRPr lang="en-US" dirty="0"/>
          </a:p>
        </p:txBody>
      </p:sp>
    </p:spTree>
  </p:cSld>
  <p:clrMapOvr>
    <a:masterClrMapping/>
  </p:clrMapOvr>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p:cNvSpPr>
            <a:spLocks noGrp="1" noChangeArrowheads="1"/>
          </p:cNvSpPr>
          <p:nvPr>
            <p:ph type="title"/>
          </p:nvPr>
        </p:nvSpPr>
        <p:spPr/>
        <p:txBody>
          <a:bodyPr/>
          <a:lstStyle/>
          <a:p>
            <a:r>
              <a:rPr lang="en-US"/>
              <a:t>Internal consistency, cont.</a:t>
            </a:r>
          </a:p>
        </p:txBody>
      </p:sp>
      <p:sp>
        <p:nvSpPr>
          <p:cNvPr id="51203" name="Rectangle 3"/>
          <p:cNvSpPr>
            <a:spLocks noGrp="1" noChangeArrowheads="1"/>
          </p:cNvSpPr>
          <p:nvPr>
            <p:ph idx="1"/>
          </p:nvPr>
        </p:nvSpPr>
        <p:spPr/>
        <p:txBody>
          <a:bodyPr/>
          <a:lstStyle/>
          <a:p>
            <a:r>
              <a:rPr lang="en-US" b="1" dirty="0" err="1"/>
              <a:t>Cronbach’s</a:t>
            </a:r>
            <a:r>
              <a:rPr lang="en-US" b="1" dirty="0"/>
              <a:t> coefficient alpha (</a:t>
            </a:r>
            <a:r>
              <a:rPr lang="en-US" b="1" dirty="0">
                <a:latin typeface="Symbol" pitchFamily="18" charset="2"/>
              </a:rPr>
              <a:t>a</a:t>
            </a:r>
            <a:r>
              <a:rPr lang="en-US" b="1" dirty="0"/>
              <a:t>)</a:t>
            </a:r>
          </a:p>
          <a:p>
            <a:pPr lvl="1"/>
            <a:r>
              <a:rPr lang="en-US" dirty="0"/>
              <a:t>most common, and the best, index of internal consistency </a:t>
            </a:r>
          </a:p>
          <a:p>
            <a:pPr lvl="1"/>
            <a:r>
              <a:rPr lang="en-US" dirty="0"/>
              <a:t>estimate of the average correlation among all of the items on the </a:t>
            </a:r>
            <a:r>
              <a:rPr lang="en-US" dirty="0" smtClean="0"/>
              <a:t>scale</a:t>
            </a:r>
          </a:p>
          <a:p>
            <a:r>
              <a:rPr lang="en-US" dirty="0" smtClean="0"/>
              <a:t>Ex. RCRQ indirect</a:t>
            </a:r>
          </a:p>
          <a:p>
            <a:pPr lvl="1"/>
            <a:r>
              <a:rPr lang="en-US" sz="2800" dirty="0" smtClean="0">
                <a:latin typeface="Symbol" pitchFamily="18" charset="2"/>
              </a:rPr>
              <a:t>a = .80 - .83</a:t>
            </a:r>
            <a:r>
              <a:rPr lang="en-US" dirty="0" smtClean="0">
                <a:latin typeface="Symbol" pitchFamily="18" charset="2"/>
              </a:rPr>
              <a:t> </a:t>
            </a:r>
            <a:r>
              <a:rPr lang="en-US" dirty="0" smtClean="0"/>
              <a:t>across 10 studies with more than 1500 respondents</a:t>
            </a:r>
            <a:endParaRPr lang="en-US" dirty="0"/>
          </a:p>
          <a:p>
            <a:pPr>
              <a:buNone/>
            </a:pPr>
            <a:endParaRPr lang="en-US" dirty="0"/>
          </a:p>
        </p:txBody>
      </p:sp>
    </p:spTree>
  </p:cSld>
  <p:clrMapOvr>
    <a:masterClrMapping/>
  </p:clrMapOvr>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Your turn</a:t>
            </a:r>
            <a:endParaRPr lang="en-US" dirty="0"/>
          </a:p>
        </p:txBody>
      </p:sp>
      <p:sp>
        <p:nvSpPr>
          <p:cNvPr id="3" name="Content Placeholder 2"/>
          <p:cNvSpPr>
            <a:spLocks noGrp="1"/>
          </p:cNvSpPr>
          <p:nvPr>
            <p:ph idx="1"/>
          </p:nvPr>
        </p:nvSpPr>
        <p:spPr/>
        <p:txBody>
          <a:bodyPr>
            <a:normAutofit/>
          </a:bodyPr>
          <a:lstStyle/>
          <a:p>
            <a:pPr>
              <a:buNone/>
            </a:pPr>
            <a:r>
              <a:rPr lang="en-US" sz="3600" dirty="0" smtClean="0"/>
              <a:t>How will you determine whether your measure is reliable?</a:t>
            </a:r>
            <a:endParaRPr lang="en-US" sz="3600"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Validity Evidence: Relationship to other variables</a:t>
            </a:r>
            <a:endParaRPr lang="en-US" dirty="0"/>
          </a:p>
        </p:txBody>
      </p:sp>
      <p:sp>
        <p:nvSpPr>
          <p:cNvPr id="3" name="Content Placeholder 2"/>
          <p:cNvSpPr>
            <a:spLocks noGrp="1"/>
          </p:cNvSpPr>
          <p:nvPr>
            <p:ph idx="1"/>
          </p:nvPr>
        </p:nvSpPr>
        <p:spPr/>
        <p:txBody>
          <a:bodyPr/>
          <a:lstStyle/>
          <a:p>
            <a:r>
              <a:rPr lang="en-US" dirty="0" smtClean="0"/>
              <a:t>relationship of scores on measure to a criterion</a:t>
            </a:r>
          </a:p>
          <a:p>
            <a:pPr lvl="1"/>
            <a:r>
              <a:rPr lang="en-US" dirty="0" smtClean="0"/>
              <a:t>relationship to similar or older measures</a:t>
            </a:r>
          </a:p>
          <a:p>
            <a:pPr lvl="1"/>
            <a:r>
              <a:rPr lang="en-US" dirty="0" smtClean="0"/>
              <a:t>relationship to behavior</a:t>
            </a:r>
          </a:p>
          <a:p>
            <a:pPr lvl="1"/>
            <a:r>
              <a:rPr lang="en-US" dirty="0" smtClean="0"/>
              <a:t>e.g., determining validity of a measure of handoff effectiveness </a:t>
            </a:r>
          </a:p>
          <a:p>
            <a:r>
              <a:rPr lang="en-US" dirty="0" smtClean="0"/>
              <a:t>convergent and </a:t>
            </a:r>
            <a:r>
              <a:rPr lang="en-US" dirty="0" err="1" smtClean="0"/>
              <a:t>discriminant</a:t>
            </a:r>
            <a:r>
              <a:rPr lang="en-US" dirty="0" smtClean="0"/>
              <a:t> validity</a:t>
            </a:r>
            <a:endParaRPr lang="en-US"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Validity Evidence: Consequences</a:t>
            </a:r>
            <a:endParaRPr lang="en-US" dirty="0"/>
          </a:p>
        </p:txBody>
      </p:sp>
      <p:sp>
        <p:nvSpPr>
          <p:cNvPr id="3" name="Content Placeholder 2"/>
          <p:cNvSpPr>
            <a:spLocks noGrp="1"/>
          </p:cNvSpPr>
          <p:nvPr>
            <p:ph idx="1"/>
          </p:nvPr>
        </p:nvSpPr>
        <p:spPr>
          <a:xfrm>
            <a:off x="533400" y="1447800"/>
            <a:ext cx="8153400" cy="4876800"/>
          </a:xfrm>
        </p:spPr>
        <p:txBody>
          <a:bodyPr>
            <a:normAutofit fontScale="92500" lnSpcReduction="20000"/>
          </a:bodyPr>
          <a:lstStyle/>
          <a:p>
            <a:r>
              <a:rPr lang="en-US" dirty="0" smtClean="0"/>
              <a:t>most controversial (and most subjective) aspect of validity</a:t>
            </a:r>
          </a:p>
          <a:p>
            <a:r>
              <a:rPr lang="en-US" dirty="0" smtClean="0"/>
              <a:t>especially important for high stakes educational measurement (e.g., tests used for licensing or certification</a:t>
            </a:r>
          </a:p>
          <a:p>
            <a:r>
              <a:rPr lang="en-US" dirty="0" smtClean="0"/>
              <a:t>impact on examinees and on institution (e.g., profession, educational institution)</a:t>
            </a:r>
          </a:p>
          <a:p>
            <a:r>
              <a:rPr lang="en-US" dirty="0" smtClean="0"/>
              <a:t>evidence that more good than harm comes from assessment</a:t>
            </a:r>
          </a:p>
          <a:p>
            <a:pPr lvl="1"/>
            <a:r>
              <a:rPr lang="en-US" dirty="0" smtClean="0"/>
              <a:t>consider passing rates</a:t>
            </a:r>
          </a:p>
          <a:p>
            <a:pPr lvl="1"/>
            <a:r>
              <a:rPr lang="en-US" dirty="0" smtClean="0"/>
              <a:t>documentation of method to determine pass-fail decision</a:t>
            </a:r>
          </a:p>
          <a:p>
            <a:endParaRPr lang="en-US"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ChangeArrowheads="1"/>
          </p:cNvSpPr>
          <p:nvPr>
            <p:ph type="title"/>
          </p:nvPr>
        </p:nvSpPr>
        <p:spPr>
          <a:xfrm>
            <a:off x="685800" y="381000"/>
            <a:ext cx="7772400" cy="1066800"/>
          </a:xfrm>
        </p:spPr>
        <p:txBody>
          <a:bodyPr>
            <a:normAutofit fontScale="90000"/>
          </a:bodyPr>
          <a:lstStyle/>
          <a:p>
            <a:r>
              <a:rPr lang="en-US" sz="3000">
                <a:latin typeface="Arial" charset="0"/>
                <a:cs typeface="Arial" charset="0"/>
              </a:rPr>
              <a:t/>
            </a:r>
            <a:br>
              <a:rPr lang="en-US" sz="3000">
                <a:latin typeface="Arial" charset="0"/>
                <a:cs typeface="Arial" charset="0"/>
              </a:rPr>
            </a:br>
            <a:r>
              <a:rPr lang="en-US" sz="3000">
                <a:latin typeface="Arial" charset="0"/>
                <a:cs typeface="Arial" charset="0"/>
              </a:rPr>
              <a:t>Richardson Conflict Response Questionnaire (RCRQ)</a:t>
            </a:r>
          </a:p>
        </p:txBody>
      </p:sp>
      <p:sp>
        <p:nvSpPr>
          <p:cNvPr id="40963" name="Rectangle 3"/>
          <p:cNvSpPr>
            <a:spLocks noGrp="1" noChangeArrowheads="1"/>
          </p:cNvSpPr>
          <p:nvPr>
            <p:ph idx="1"/>
          </p:nvPr>
        </p:nvSpPr>
        <p:spPr>
          <a:xfrm>
            <a:off x="228605" y="1600200"/>
            <a:ext cx="8534400" cy="4648200"/>
          </a:xfrm>
        </p:spPr>
        <p:txBody>
          <a:bodyPr/>
          <a:lstStyle/>
          <a:p>
            <a:pPr>
              <a:lnSpc>
                <a:spcPct val="80000"/>
              </a:lnSpc>
              <a:buFont typeface="Wingdings" pitchFamily="2" charset="2"/>
              <a:buNone/>
            </a:pPr>
            <a:r>
              <a:rPr lang="en-US" sz="2600" dirty="0">
                <a:latin typeface="Arial" charset="0"/>
                <a:cs typeface="Arial" charset="0"/>
              </a:rPr>
              <a:t>    </a:t>
            </a:r>
            <a:r>
              <a:rPr lang="en-US" sz="2600" i="1" dirty="0">
                <a:latin typeface="Arial" charset="0"/>
                <a:cs typeface="Arial" charset="0"/>
              </a:rPr>
              <a:t>&gt;1500 respondents in 10 studies; ages 12 – 90</a:t>
            </a:r>
          </a:p>
          <a:p>
            <a:pPr>
              <a:lnSpc>
                <a:spcPct val="80000"/>
              </a:lnSpc>
            </a:pPr>
            <a:r>
              <a:rPr lang="en-US" sz="2600" dirty="0">
                <a:latin typeface="Arial" charset="0"/>
                <a:cs typeface="Arial" charset="0"/>
              </a:rPr>
              <a:t>internal consistency reliability (</a:t>
            </a:r>
            <a:r>
              <a:rPr lang="en-US" sz="2600" dirty="0" err="1">
                <a:latin typeface="Arial" charset="0"/>
                <a:cs typeface="Arial" charset="0"/>
              </a:rPr>
              <a:t>Cronbach</a:t>
            </a:r>
            <a:r>
              <a:rPr lang="en-US" sz="2600" dirty="0">
                <a:latin typeface="Arial" charset="0"/>
                <a:cs typeface="Arial" charset="0"/>
              </a:rPr>
              <a:t> alpha)</a:t>
            </a:r>
          </a:p>
          <a:p>
            <a:pPr lvl="1">
              <a:lnSpc>
                <a:spcPct val="80000"/>
              </a:lnSpc>
            </a:pPr>
            <a:r>
              <a:rPr lang="en-US" sz="2200" dirty="0" smtClean="0">
                <a:latin typeface="Arial" charset="0"/>
                <a:cs typeface="Arial" charset="0"/>
              </a:rPr>
              <a:t>indirect</a:t>
            </a:r>
            <a:r>
              <a:rPr lang="en-US" sz="2200" dirty="0">
                <a:latin typeface="Arial" charset="0"/>
                <a:cs typeface="Arial" charset="0"/>
              </a:rPr>
              <a:t>:	</a:t>
            </a:r>
            <a:r>
              <a:rPr lang="en-US" sz="2200" b="1" dirty="0">
                <a:latin typeface="Arial" charset="0"/>
                <a:cs typeface="Arial" charset="0"/>
              </a:rPr>
              <a:t>.80 - .83</a:t>
            </a:r>
            <a:endParaRPr lang="en-US" sz="2200" dirty="0">
              <a:latin typeface="Arial" charset="0"/>
              <a:cs typeface="Arial" charset="0"/>
            </a:endParaRPr>
          </a:p>
          <a:p>
            <a:pPr>
              <a:lnSpc>
                <a:spcPct val="80000"/>
              </a:lnSpc>
            </a:pPr>
            <a:r>
              <a:rPr lang="en-US" sz="2600" dirty="0">
                <a:latin typeface="Arial" charset="0"/>
                <a:cs typeface="Arial" charset="0"/>
              </a:rPr>
              <a:t>relationship between direct and indirect aggression </a:t>
            </a:r>
            <a:r>
              <a:rPr lang="en-US" sz="2200" dirty="0">
                <a:latin typeface="Arial" charset="0"/>
                <a:cs typeface="Arial" charset="0"/>
              </a:rPr>
              <a:t>(i.e., </a:t>
            </a:r>
            <a:r>
              <a:rPr lang="en-US" sz="2200" dirty="0" err="1">
                <a:latin typeface="Arial" charset="0"/>
                <a:cs typeface="Arial" charset="0"/>
              </a:rPr>
              <a:t>discriminant</a:t>
            </a:r>
            <a:r>
              <a:rPr lang="en-US" sz="2200" dirty="0">
                <a:latin typeface="Arial" charset="0"/>
                <a:cs typeface="Arial" charset="0"/>
              </a:rPr>
              <a:t> validity)</a:t>
            </a:r>
          </a:p>
          <a:p>
            <a:pPr lvl="1">
              <a:lnSpc>
                <a:spcPct val="80000"/>
              </a:lnSpc>
            </a:pPr>
            <a:r>
              <a:rPr lang="en-US" sz="2200" dirty="0">
                <a:latin typeface="Arial" charset="0"/>
                <a:cs typeface="Arial" charset="0"/>
              </a:rPr>
              <a:t>extremes: 	</a:t>
            </a:r>
            <a:r>
              <a:rPr lang="en-US" sz="2200" b="1" dirty="0">
                <a:latin typeface="Arial" charset="0"/>
                <a:cs typeface="Arial" charset="0"/>
              </a:rPr>
              <a:t>.07</a:t>
            </a:r>
            <a:r>
              <a:rPr lang="en-US" sz="2200" dirty="0">
                <a:latin typeface="Arial" charset="0"/>
                <a:cs typeface="Arial" charset="0"/>
              </a:rPr>
              <a:t> (44 college students)</a:t>
            </a:r>
          </a:p>
          <a:p>
            <a:pPr>
              <a:lnSpc>
                <a:spcPct val="80000"/>
              </a:lnSpc>
              <a:buFont typeface="Wingdings" pitchFamily="2" charset="2"/>
              <a:buNone/>
            </a:pPr>
            <a:r>
              <a:rPr lang="en-US" sz="2600" dirty="0">
                <a:latin typeface="Arial" charset="0"/>
                <a:cs typeface="Arial" charset="0"/>
              </a:rPr>
              <a:t>				</a:t>
            </a:r>
            <a:r>
              <a:rPr lang="en-US" sz="2100" b="1" dirty="0">
                <a:latin typeface="Arial" charset="0"/>
                <a:cs typeface="Arial" charset="0"/>
              </a:rPr>
              <a:t>.61</a:t>
            </a:r>
            <a:r>
              <a:rPr lang="en-US" sz="2100" dirty="0">
                <a:latin typeface="Arial" charset="0"/>
                <a:cs typeface="Arial" charset="0"/>
              </a:rPr>
              <a:t> (74 seventh graders)</a:t>
            </a:r>
          </a:p>
          <a:p>
            <a:pPr lvl="1">
              <a:lnSpc>
                <a:spcPct val="80000"/>
              </a:lnSpc>
            </a:pPr>
            <a:r>
              <a:rPr lang="en-US" sz="2200" dirty="0">
                <a:latin typeface="Arial" charset="0"/>
                <a:cs typeface="Arial" charset="0"/>
              </a:rPr>
              <a:t>others: 	</a:t>
            </a:r>
            <a:r>
              <a:rPr lang="en-US" sz="2200" b="1" dirty="0">
                <a:latin typeface="Arial" charset="0"/>
                <a:cs typeface="Arial" charset="0"/>
              </a:rPr>
              <a:t>.34 - .57</a:t>
            </a:r>
            <a:r>
              <a:rPr lang="en-US" sz="2200" dirty="0">
                <a:latin typeface="Arial" charset="0"/>
                <a:cs typeface="Arial" charset="0"/>
              </a:rPr>
              <a:t> (</a:t>
            </a:r>
            <a:r>
              <a:rPr lang="en-US" sz="2200" u="sng" dirty="0">
                <a:latin typeface="Arial" charset="0"/>
                <a:cs typeface="Arial" charset="0"/>
              </a:rPr>
              <a:t>M</a:t>
            </a:r>
            <a:r>
              <a:rPr lang="en-US" sz="2200" dirty="0">
                <a:latin typeface="Arial" charset="0"/>
                <a:cs typeface="Arial" charset="0"/>
              </a:rPr>
              <a:t> = .42)</a:t>
            </a:r>
          </a:p>
          <a:p>
            <a:pPr>
              <a:lnSpc>
                <a:spcPct val="80000"/>
              </a:lnSpc>
            </a:pPr>
            <a:r>
              <a:rPr lang="en-US" sz="2600" dirty="0">
                <a:latin typeface="Arial" charset="0"/>
                <a:cs typeface="Arial" charset="0"/>
              </a:rPr>
              <a:t>relationship between self- and peer-report: </a:t>
            </a:r>
            <a:r>
              <a:rPr lang="en-US" sz="2600" b="1" dirty="0">
                <a:latin typeface="Arial" charset="0"/>
                <a:cs typeface="Arial" charset="0"/>
              </a:rPr>
              <a:t>.55</a:t>
            </a:r>
          </a:p>
          <a:p>
            <a:pPr>
              <a:lnSpc>
                <a:spcPct val="80000"/>
              </a:lnSpc>
            </a:pPr>
            <a:r>
              <a:rPr lang="en-US" sz="2600" dirty="0" smtClean="0">
                <a:latin typeface="Arial" charset="0"/>
                <a:cs typeface="Arial" charset="0"/>
              </a:rPr>
              <a:t>relationship </a:t>
            </a:r>
            <a:r>
              <a:rPr lang="en-US" sz="2600" dirty="0">
                <a:latin typeface="Arial" charset="0"/>
                <a:cs typeface="Arial" charset="0"/>
              </a:rPr>
              <a:t>btw behavior and self-report: </a:t>
            </a:r>
            <a:r>
              <a:rPr lang="en-US" sz="2600" b="1" dirty="0">
                <a:latin typeface="Arial" charset="0"/>
                <a:cs typeface="Arial" charset="0"/>
              </a:rPr>
              <a:t>.21</a:t>
            </a:r>
            <a:r>
              <a:rPr lang="en-US" sz="2600" dirty="0">
                <a:latin typeface="Arial" charset="0"/>
                <a:cs typeface="Arial" charset="0"/>
              </a:rPr>
              <a:t> </a:t>
            </a:r>
            <a:r>
              <a:rPr lang="en-US" sz="1600" dirty="0">
                <a:latin typeface="Arial" charset="0"/>
                <a:cs typeface="Arial" charset="0"/>
              </a:rPr>
              <a:t>(</a:t>
            </a:r>
            <a:r>
              <a:rPr lang="en-US" sz="1600" u="sng" dirty="0">
                <a:latin typeface="Arial" charset="0"/>
                <a:cs typeface="Arial" charset="0"/>
              </a:rPr>
              <a:t>p</a:t>
            </a:r>
            <a:r>
              <a:rPr lang="en-US" sz="1600" dirty="0">
                <a:latin typeface="Arial" charset="0"/>
                <a:cs typeface="Arial" charset="0"/>
              </a:rPr>
              <a:t> &lt; .03</a:t>
            </a:r>
            <a:r>
              <a:rPr lang="en-US" sz="1600" dirty="0" smtClean="0">
                <a:latin typeface="Arial" charset="0"/>
                <a:cs typeface="Arial" charset="0"/>
              </a:rPr>
              <a:t>)</a:t>
            </a:r>
            <a:endParaRPr lang="en-US" sz="1600" dirty="0">
              <a:latin typeface="Arial" charset="0"/>
              <a:cs typeface="Arial" charset="0"/>
            </a:endParaRPr>
          </a:p>
        </p:txBody>
      </p:sp>
      <p:pic>
        <p:nvPicPr>
          <p:cNvPr id="4" name="Picture 2"/>
          <p:cNvPicPr>
            <a:picLocks noChangeAspect="1" noChangeArrowheads="1"/>
          </p:cNvPicPr>
          <p:nvPr/>
        </p:nvPicPr>
        <p:blipFill>
          <a:blip r:embed="rId2" cstate="print"/>
          <a:srcRect/>
          <a:stretch>
            <a:fillRect/>
          </a:stretch>
        </p:blipFill>
        <p:spPr bwMode="auto">
          <a:xfrm>
            <a:off x="7848606" y="304800"/>
            <a:ext cx="2242089" cy="1198217"/>
          </a:xfrm>
          <a:prstGeom prst="rect">
            <a:avLst/>
          </a:prstGeom>
          <a:noFill/>
          <a:ln w="9525" algn="in">
            <a:noFill/>
            <a:miter lim="800000"/>
            <a:headEnd/>
            <a:tailEnd/>
          </a:ln>
          <a:effectLst/>
        </p:spPr>
      </p:pic>
    </p:spTree>
  </p:cSld>
  <p:clrMapOvr>
    <a:masterClrMapping/>
  </p:clrMapOvr>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r>
              <a:rPr lang="en-US" dirty="0" smtClean="0"/>
              <a:t>Qualitative Analysis:  Credibility</a:t>
            </a:r>
            <a:endParaRPr lang="en-US" dirty="0"/>
          </a:p>
        </p:txBody>
      </p:sp>
      <p:sp>
        <p:nvSpPr>
          <p:cNvPr id="5" name="Content Placeholder 4"/>
          <p:cNvSpPr>
            <a:spLocks noGrp="1"/>
          </p:cNvSpPr>
          <p:nvPr>
            <p:ph idx="1"/>
          </p:nvPr>
        </p:nvSpPr>
        <p:spPr/>
        <p:txBody>
          <a:bodyPr/>
          <a:lstStyle/>
          <a:p>
            <a:r>
              <a:rPr lang="en-US" dirty="0" smtClean="0"/>
              <a:t>Credibility = “the truth value within the findings so that they are both believable and supported by the evidence provided.”</a:t>
            </a:r>
          </a:p>
          <a:p>
            <a:pPr lvl="1"/>
            <a:r>
              <a:rPr lang="en-US" dirty="0" smtClean="0"/>
              <a:t>Parallel to validity in quantitative assessment</a:t>
            </a:r>
          </a:p>
          <a:p>
            <a:pPr lvl="1"/>
            <a:r>
              <a:rPr lang="en-US" dirty="0" smtClean="0"/>
              <a:t>Dependability (reliability)</a:t>
            </a:r>
          </a:p>
          <a:p>
            <a:pPr lvl="1">
              <a:buNone/>
            </a:pPr>
            <a:endParaRPr lang="en-US" dirty="0"/>
          </a:p>
        </p:txBody>
      </p:sp>
      <p:pic>
        <p:nvPicPr>
          <p:cNvPr id="6" name="Picture 2"/>
          <p:cNvPicPr>
            <a:picLocks noChangeAspect="1" noChangeArrowheads="1"/>
          </p:cNvPicPr>
          <p:nvPr/>
        </p:nvPicPr>
        <p:blipFill>
          <a:blip r:embed="rId2" cstate="print"/>
          <a:srcRect/>
          <a:stretch>
            <a:fillRect/>
          </a:stretch>
        </p:blipFill>
        <p:spPr bwMode="auto">
          <a:xfrm>
            <a:off x="7848606" y="304800"/>
            <a:ext cx="2242089" cy="1198217"/>
          </a:xfrm>
          <a:prstGeom prst="rect">
            <a:avLst/>
          </a:prstGeom>
          <a:noFill/>
          <a:ln w="9525" algn="in">
            <a:noFill/>
            <a:miter lim="800000"/>
            <a:headEnd/>
            <a:tailEnd/>
          </a:ln>
          <a:effectLst/>
        </p:spPr>
      </p:pic>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Ways to Enhance Credibility</a:t>
            </a:r>
            <a:endParaRPr lang="en-US" dirty="0"/>
          </a:p>
        </p:txBody>
      </p:sp>
      <p:sp>
        <p:nvSpPr>
          <p:cNvPr id="3" name="Content Placeholder 2"/>
          <p:cNvSpPr>
            <a:spLocks noGrp="1"/>
          </p:cNvSpPr>
          <p:nvPr>
            <p:ph idx="1"/>
          </p:nvPr>
        </p:nvSpPr>
        <p:spPr/>
        <p:txBody>
          <a:bodyPr>
            <a:normAutofit lnSpcReduction="10000"/>
          </a:bodyPr>
          <a:lstStyle/>
          <a:p>
            <a:r>
              <a:rPr lang="en-US" dirty="0" smtClean="0"/>
              <a:t>Rigorous Methods:</a:t>
            </a:r>
          </a:p>
          <a:p>
            <a:pPr lvl="1"/>
            <a:r>
              <a:rPr lang="en-US" dirty="0" smtClean="0"/>
              <a:t>Generating and assessing rival conclusions</a:t>
            </a:r>
          </a:p>
          <a:p>
            <a:pPr lvl="1"/>
            <a:r>
              <a:rPr lang="en-US" dirty="0" smtClean="0"/>
              <a:t>Negative cases</a:t>
            </a:r>
          </a:p>
          <a:p>
            <a:pPr lvl="1"/>
            <a:r>
              <a:rPr lang="en-US" dirty="0" smtClean="0"/>
              <a:t>Triangulation (combinations of):</a:t>
            </a:r>
          </a:p>
          <a:p>
            <a:pPr lvl="2"/>
            <a:r>
              <a:rPr lang="en-US" dirty="0" smtClean="0"/>
              <a:t>Methods</a:t>
            </a:r>
          </a:p>
          <a:p>
            <a:pPr lvl="2"/>
            <a:r>
              <a:rPr lang="en-US" dirty="0" smtClean="0"/>
              <a:t>Sources</a:t>
            </a:r>
          </a:p>
          <a:p>
            <a:pPr lvl="2"/>
            <a:r>
              <a:rPr lang="en-US" dirty="0" smtClean="0"/>
              <a:t>Analysts</a:t>
            </a:r>
          </a:p>
          <a:p>
            <a:pPr lvl="2"/>
            <a:r>
              <a:rPr lang="en-US" dirty="0" smtClean="0"/>
              <a:t>Theories/perspectives</a:t>
            </a:r>
          </a:p>
          <a:p>
            <a:pPr lvl="1"/>
            <a:r>
              <a:rPr lang="en-US" dirty="0" smtClean="0"/>
              <a:t>Member checking</a:t>
            </a:r>
          </a:p>
          <a:p>
            <a:pPr lvl="2"/>
            <a:endParaRPr lang="en-US"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Ways to Enhance Credibility, cont.	</a:t>
            </a:r>
            <a:endParaRPr lang="en-US" dirty="0"/>
          </a:p>
        </p:txBody>
      </p:sp>
      <p:sp>
        <p:nvSpPr>
          <p:cNvPr id="3" name="Content Placeholder 2"/>
          <p:cNvSpPr>
            <a:spLocks noGrp="1"/>
          </p:cNvSpPr>
          <p:nvPr>
            <p:ph idx="1"/>
          </p:nvPr>
        </p:nvSpPr>
        <p:spPr/>
        <p:txBody>
          <a:bodyPr/>
          <a:lstStyle/>
          <a:p>
            <a:r>
              <a:rPr lang="en-US" dirty="0" smtClean="0"/>
              <a:t>Rigorous Methods:</a:t>
            </a:r>
          </a:p>
          <a:p>
            <a:pPr lvl="1"/>
            <a:r>
              <a:rPr lang="en-US" dirty="0" smtClean="0"/>
              <a:t>Prolonged engagement</a:t>
            </a:r>
          </a:p>
          <a:p>
            <a:pPr lvl="1"/>
            <a:r>
              <a:rPr lang="en-US" dirty="0" smtClean="0"/>
              <a:t>Audit trail</a:t>
            </a:r>
          </a:p>
          <a:p>
            <a:pPr lvl="1"/>
            <a:r>
              <a:rPr lang="en-US" dirty="0" smtClean="0"/>
              <a:t>Expert audit review</a:t>
            </a:r>
          </a:p>
          <a:p>
            <a:r>
              <a:rPr lang="en-US" dirty="0" smtClean="0"/>
              <a:t>Credibility of the Researcher</a:t>
            </a:r>
          </a:p>
          <a:p>
            <a:pPr lvl="1"/>
            <a:r>
              <a:rPr lang="en-US" dirty="0" smtClean="0"/>
              <a:t>Training and experience</a:t>
            </a:r>
          </a:p>
          <a:p>
            <a:pPr lvl="1"/>
            <a:r>
              <a:rPr lang="en-US" dirty="0" smtClean="0"/>
              <a:t>Presentation of self</a:t>
            </a:r>
          </a:p>
          <a:p>
            <a:endParaRPr lang="en-US"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Your turn</a:t>
            </a:r>
            <a:endParaRPr lang="en-US" dirty="0"/>
          </a:p>
        </p:txBody>
      </p:sp>
      <p:sp>
        <p:nvSpPr>
          <p:cNvPr id="3" name="Content Placeholder 2"/>
          <p:cNvSpPr>
            <a:spLocks noGrp="1"/>
          </p:cNvSpPr>
          <p:nvPr>
            <p:ph idx="1"/>
          </p:nvPr>
        </p:nvSpPr>
        <p:spPr/>
        <p:txBody>
          <a:bodyPr/>
          <a:lstStyle/>
          <a:p>
            <a:r>
              <a:rPr lang="en-US" dirty="0" smtClean="0"/>
              <a:t>How will you provide validity evidence of the scores derived from your measure?</a:t>
            </a:r>
          </a:p>
          <a:p>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First you need to ask…</a:t>
            </a:r>
            <a:endParaRPr lang="en-US" dirty="0"/>
          </a:p>
        </p:txBody>
      </p:sp>
      <p:sp>
        <p:nvSpPr>
          <p:cNvPr id="3" name="Content Placeholder 2"/>
          <p:cNvSpPr>
            <a:spLocks noGrp="1"/>
          </p:cNvSpPr>
          <p:nvPr>
            <p:ph idx="1"/>
          </p:nvPr>
        </p:nvSpPr>
        <p:spPr/>
        <p:txBody>
          <a:bodyPr>
            <a:normAutofit fontScale="85000" lnSpcReduction="10000"/>
          </a:bodyPr>
          <a:lstStyle/>
          <a:p>
            <a:r>
              <a:rPr lang="en-US" i="1" smtClean="0"/>
              <a:t>What</a:t>
            </a:r>
            <a:r>
              <a:rPr lang="en-US" smtClean="0"/>
              <a:t> do you want to measure?</a:t>
            </a:r>
          </a:p>
          <a:p>
            <a:pPr lvl="1"/>
            <a:r>
              <a:rPr lang="en-US" smtClean="0"/>
              <a:t>be clear about purpose, concepts (e.g., educational outcomes)</a:t>
            </a:r>
          </a:p>
          <a:p>
            <a:r>
              <a:rPr lang="en-US" i="1" smtClean="0"/>
              <a:t>How</a:t>
            </a:r>
            <a:r>
              <a:rPr lang="en-US" smtClean="0"/>
              <a:t> will you measure?</a:t>
            </a:r>
          </a:p>
          <a:p>
            <a:pPr lvl="1"/>
            <a:r>
              <a:rPr lang="en-US" smtClean="0"/>
              <a:t>What already exists in the literature?</a:t>
            </a:r>
          </a:p>
          <a:p>
            <a:pPr lvl="1"/>
            <a:r>
              <a:rPr lang="en-US" smtClean="0"/>
              <a:t>Do you need to construct a measure yourself?</a:t>
            </a:r>
          </a:p>
          <a:p>
            <a:pPr lvl="2"/>
            <a:r>
              <a:rPr lang="en-US" smtClean="0"/>
              <a:t>Item construction</a:t>
            </a:r>
          </a:p>
          <a:p>
            <a:pPr lvl="2"/>
            <a:r>
              <a:rPr lang="en-US" smtClean="0"/>
              <a:t>Validity of measurement</a:t>
            </a:r>
          </a:p>
          <a:p>
            <a:r>
              <a:rPr lang="en-US" i="1" smtClean="0"/>
              <a:t>Who</a:t>
            </a:r>
            <a:r>
              <a:rPr lang="en-US" smtClean="0"/>
              <a:t> will answer your questions?</a:t>
            </a:r>
          </a:p>
          <a:p>
            <a:r>
              <a:rPr lang="en-US" i="1" smtClean="0"/>
              <a:t>When/where</a:t>
            </a:r>
            <a:r>
              <a:rPr lang="en-US" smtClean="0"/>
              <a:t> will your data collection take place?</a:t>
            </a:r>
            <a:endParaRPr lang="en-US" i="1"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Your turn</a:t>
            </a:r>
            <a:endParaRPr lang="en-US" dirty="0"/>
          </a:p>
        </p:txBody>
      </p:sp>
      <p:sp>
        <p:nvSpPr>
          <p:cNvPr id="3" name="Content Placeholder 2"/>
          <p:cNvSpPr>
            <a:spLocks noGrp="1"/>
          </p:cNvSpPr>
          <p:nvPr>
            <p:ph idx="1"/>
          </p:nvPr>
        </p:nvSpPr>
        <p:spPr/>
        <p:txBody>
          <a:bodyPr/>
          <a:lstStyle/>
          <a:p>
            <a:r>
              <a:rPr lang="en-US" dirty="0" smtClean="0"/>
              <a:t>How will you provide validity evidence of the scores derived from your measure?</a:t>
            </a:r>
          </a:p>
          <a:p>
            <a:endParaRPr lang="en-US"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Your turn</a:t>
            </a:r>
            <a:endParaRPr lang="en-US" dirty="0"/>
          </a:p>
        </p:txBody>
      </p:sp>
      <p:sp>
        <p:nvSpPr>
          <p:cNvPr id="3" name="Content Placeholder 2"/>
          <p:cNvSpPr>
            <a:spLocks noGrp="1"/>
          </p:cNvSpPr>
          <p:nvPr>
            <p:ph idx="1"/>
          </p:nvPr>
        </p:nvSpPr>
        <p:spPr/>
        <p:txBody>
          <a:bodyPr/>
          <a:lstStyle/>
          <a:p>
            <a:r>
              <a:rPr lang="en-US" dirty="0" smtClean="0"/>
              <a:t>How will you provide validity evidence of the scores derived from your measure?</a:t>
            </a:r>
          </a:p>
          <a:p>
            <a:endParaRPr lang="en-US"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Your turn</a:t>
            </a:r>
            <a:endParaRPr lang="en-US" dirty="0"/>
          </a:p>
        </p:txBody>
      </p:sp>
      <p:sp>
        <p:nvSpPr>
          <p:cNvPr id="3" name="Content Placeholder 2"/>
          <p:cNvSpPr>
            <a:spLocks noGrp="1"/>
          </p:cNvSpPr>
          <p:nvPr>
            <p:ph idx="1"/>
          </p:nvPr>
        </p:nvSpPr>
        <p:spPr/>
        <p:txBody>
          <a:bodyPr/>
          <a:lstStyle/>
          <a:p>
            <a:r>
              <a:rPr lang="en-US" dirty="0" smtClean="0"/>
              <a:t>How will you provide validity evidence of the scores derived from your measure?</a:t>
            </a:r>
          </a:p>
          <a:p>
            <a:endParaRPr lang="en-US"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Your turn</a:t>
            </a:r>
            <a:endParaRPr lang="en-US" dirty="0"/>
          </a:p>
        </p:txBody>
      </p:sp>
      <p:sp>
        <p:nvSpPr>
          <p:cNvPr id="3" name="Content Placeholder 2"/>
          <p:cNvSpPr>
            <a:spLocks noGrp="1"/>
          </p:cNvSpPr>
          <p:nvPr>
            <p:ph idx="1"/>
          </p:nvPr>
        </p:nvSpPr>
        <p:spPr/>
        <p:txBody>
          <a:bodyPr/>
          <a:lstStyle/>
          <a:p>
            <a:r>
              <a:rPr lang="en-US" dirty="0" smtClean="0"/>
              <a:t>How will you provide validity evidence of the scores derived from your measure?</a:t>
            </a:r>
          </a:p>
          <a:p>
            <a:endParaRPr lang="en-US"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Your turn</a:t>
            </a:r>
            <a:endParaRPr lang="en-US" dirty="0"/>
          </a:p>
        </p:txBody>
      </p:sp>
      <p:sp>
        <p:nvSpPr>
          <p:cNvPr id="3" name="Content Placeholder 2"/>
          <p:cNvSpPr>
            <a:spLocks noGrp="1"/>
          </p:cNvSpPr>
          <p:nvPr>
            <p:ph idx="1"/>
          </p:nvPr>
        </p:nvSpPr>
        <p:spPr/>
        <p:txBody>
          <a:bodyPr/>
          <a:lstStyle/>
          <a:p>
            <a:r>
              <a:rPr lang="en-US" dirty="0" smtClean="0"/>
              <a:t>How will you provide validity evidence of the scores derived from your measure?</a:t>
            </a:r>
          </a:p>
          <a:p>
            <a:endParaRPr lang="en-US"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Concluding points</a:t>
            </a:r>
            <a:endParaRPr lang="en-US" dirty="0"/>
          </a:p>
        </p:txBody>
      </p:sp>
      <p:sp>
        <p:nvSpPr>
          <p:cNvPr id="3" name="Content Placeholder 2"/>
          <p:cNvSpPr>
            <a:spLocks noGrp="1"/>
          </p:cNvSpPr>
          <p:nvPr>
            <p:ph idx="1"/>
          </p:nvPr>
        </p:nvSpPr>
        <p:spPr>
          <a:xfrm>
            <a:off x="762000" y="1447800"/>
            <a:ext cx="7924800" cy="4572000"/>
          </a:xfrm>
        </p:spPr>
        <p:txBody>
          <a:bodyPr>
            <a:normAutofit lnSpcReduction="10000"/>
          </a:bodyPr>
          <a:lstStyle/>
          <a:p>
            <a:r>
              <a:rPr lang="en-US" dirty="0" smtClean="0"/>
              <a:t>validity “evidence” = data and information used to assign meaningful interpretations to outcomes of assessment, </a:t>
            </a:r>
            <a:r>
              <a:rPr lang="en-US" i="1" dirty="0" smtClean="0"/>
              <a:t>which was designed for a specific purpose at one specific point in time</a:t>
            </a:r>
          </a:p>
          <a:p>
            <a:r>
              <a:rPr lang="en-US" dirty="0" smtClean="0">
                <a:sym typeface="Wingdings" pitchFamily="2" charset="2"/>
              </a:rPr>
              <a:t> validity refers to interpretation of scores rather than assessment itself</a:t>
            </a:r>
          </a:p>
          <a:p>
            <a:r>
              <a:rPr lang="en-US" dirty="0" smtClean="0">
                <a:sym typeface="Wingdings" pitchFamily="2" charset="2"/>
              </a:rPr>
              <a:t>process = scientific method of hypothesis generation, data collection, conclusion</a:t>
            </a:r>
          </a:p>
          <a:p>
            <a:pPr>
              <a:buNone/>
            </a:pPr>
            <a:endParaRPr lang="en-US" dirty="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14400" y="762000"/>
            <a:ext cx="7772400" cy="5257800"/>
          </a:xfrm>
        </p:spPr>
        <p:txBody>
          <a:bodyPr>
            <a:normAutofit/>
          </a:bodyPr>
          <a:lstStyle/>
          <a:p>
            <a:pPr>
              <a:buNone/>
            </a:pPr>
            <a:r>
              <a:rPr lang="en-US" sz="3200" dirty="0" smtClean="0"/>
              <a:t>“Validity refers to the impartial, scientific collection of data, from multiple sources, to provide more or less support for the validity hypothesis and relates to logical arguments, based on theory and data, which are formed to assign meaningful interpretations to assessment data” </a:t>
            </a:r>
            <a:r>
              <a:rPr lang="en-US" sz="1800" dirty="0" smtClean="0"/>
              <a:t>(Downing, 2003, p. 836)</a:t>
            </a:r>
            <a:endParaRPr lang="en-US" sz="18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Measurement</a:t>
            </a:r>
            <a:endParaRPr lang="en-US" dirty="0"/>
          </a:p>
        </p:txBody>
      </p:sp>
      <p:sp>
        <p:nvSpPr>
          <p:cNvPr id="3" name="Content Placeholder 2"/>
          <p:cNvSpPr>
            <a:spLocks noGrp="1"/>
          </p:cNvSpPr>
          <p:nvPr>
            <p:ph idx="1"/>
          </p:nvPr>
        </p:nvSpPr>
        <p:spPr/>
        <p:txBody>
          <a:bodyPr/>
          <a:lstStyle/>
          <a:p>
            <a:pPr lvl="1">
              <a:buFontTx/>
              <a:buNone/>
            </a:pPr>
            <a:r>
              <a:rPr lang="en-US" sz="3200" b="1" i="1" smtClean="0"/>
              <a:t>assignment of numbers to objects or events according to specific rules</a:t>
            </a:r>
          </a:p>
          <a:p>
            <a:pPr marL="341313" indent="-341313">
              <a:spcBef>
                <a:spcPct val="40000"/>
              </a:spcBef>
            </a:pPr>
            <a:r>
              <a:rPr lang="en-US" smtClean="0"/>
              <a:t>Conceptual variables </a:t>
            </a:r>
          </a:p>
          <a:p>
            <a:pPr lvl="1">
              <a:spcBef>
                <a:spcPct val="40000"/>
              </a:spcBef>
            </a:pPr>
            <a:r>
              <a:rPr lang="en-US" smtClean="0"/>
              <a:t>abstract ideas that form the basis of a research hypothesis </a:t>
            </a:r>
            <a:r>
              <a:rPr lang="en-US" sz="2000" smtClean="0"/>
              <a:t>(e.g., faculty engagement)</a:t>
            </a:r>
            <a:endParaRPr lang="en-US" b="1" smtClean="0"/>
          </a:p>
          <a:p>
            <a:pPr marL="341313" indent="-341313">
              <a:spcBef>
                <a:spcPct val="40000"/>
              </a:spcBef>
            </a:pPr>
            <a:r>
              <a:rPr lang="en-US" smtClean="0"/>
              <a:t>Measured variables</a:t>
            </a:r>
            <a:r>
              <a:rPr lang="en-US" u="sng" smtClean="0"/>
              <a:t> </a:t>
            </a:r>
          </a:p>
          <a:p>
            <a:pPr lvl="1">
              <a:spcBef>
                <a:spcPct val="40000"/>
              </a:spcBef>
            </a:pPr>
            <a:r>
              <a:rPr lang="en-US" smtClean="0"/>
              <a:t>numbers that represent conceptual variables</a:t>
            </a:r>
            <a:endParaRPr lang="en-US" b="1" i="1"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Operational Definitions</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describe concept in terms of observable and </a:t>
            </a:r>
            <a:r>
              <a:rPr lang="en-US" b="1" i="1" dirty="0" smtClean="0"/>
              <a:t>measurable</a:t>
            </a:r>
            <a:r>
              <a:rPr lang="en-US" dirty="0" smtClean="0"/>
              <a:t> characteristics or behaviors</a:t>
            </a:r>
          </a:p>
          <a:p>
            <a:r>
              <a:rPr lang="en-US" dirty="0" smtClean="0"/>
              <a:t>Examples</a:t>
            </a:r>
          </a:p>
          <a:p>
            <a:pPr lvl="1"/>
            <a:r>
              <a:rPr lang="en-US" dirty="0" smtClean="0"/>
              <a:t>employee satisfaction</a:t>
            </a:r>
          </a:p>
          <a:p>
            <a:pPr lvl="2"/>
            <a:r>
              <a:rPr lang="en-US" dirty="0" smtClean="0"/>
              <a:t>number of days per month that employee shows up to work on time</a:t>
            </a:r>
          </a:p>
          <a:p>
            <a:pPr lvl="2"/>
            <a:r>
              <a:rPr lang="en-US" dirty="0" smtClean="0"/>
              <a:t>rating of job satisfaction from 1 (not at all satisfied) to 9 (extremely satisfied)</a:t>
            </a:r>
          </a:p>
          <a:p>
            <a:pPr lvl="1"/>
            <a:r>
              <a:rPr lang="en-US" dirty="0" smtClean="0"/>
              <a:t>depression</a:t>
            </a:r>
          </a:p>
          <a:p>
            <a:pPr lvl="2"/>
            <a:r>
              <a:rPr lang="en-US" dirty="0" smtClean="0"/>
              <a:t>number of negative words used in a creative story</a:t>
            </a:r>
          </a:p>
          <a:p>
            <a:pPr lvl="2"/>
            <a:r>
              <a:rPr lang="en-US" dirty="0" smtClean="0"/>
              <a:t>number of appointments with a psychotherapist</a:t>
            </a:r>
          </a:p>
          <a:p>
            <a:pPr>
              <a:buNone/>
            </a:pPr>
            <a:endParaRPr lang="en-US" b="1" dirty="0" smtClean="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t>Your turn</a:t>
            </a:r>
          </a:p>
        </p:txBody>
      </p:sp>
      <p:sp>
        <p:nvSpPr>
          <p:cNvPr id="3" name="Content Placeholder 2"/>
          <p:cNvSpPr>
            <a:spLocks noGrp="1"/>
          </p:cNvSpPr>
          <p:nvPr>
            <p:ph idx="1"/>
          </p:nvPr>
        </p:nvSpPr>
        <p:spPr/>
        <p:txBody>
          <a:bodyPr/>
          <a:lstStyle/>
          <a:p>
            <a:r>
              <a:rPr lang="en-US" sz="3600" dirty="0" smtClean="0"/>
              <a:t>What observable behaviors or characteristics might define concept of </a:t>
            </a:r>
            <a:r>
              <a:rPr lang="en-US" sz="3600" b="1" dirty="0" smtClean="0"/>
              <a:t>faculty engagement?</a:t>
            </a:r>
          </a:p>
          <a:p>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Types of Measures</a:t>
            </a:r>
            <a:endParaRPr lang="en-US" dirty="0"/>
          </a:p>
        </p:txBody>
      </p:sp>
      <p:sp>
        <p:nvSpPr>
          <p:cNvPr id="3" name="Content Placeholder 2"/>
          <p:cNvSpPr>
            <a:spLocks noGrp="1"/>
          </p:cNvSpPr>
          <p:nvPr>
            <p:ph idx="1"/>
          </p:nvPr>
        </p:nvSpPr>
        <p:spPr/>
        <p:txBody>
          <a:bodyPr>
            <a:normAutofit/>
          </a:bodyPr>
          <a:lstStyle/>
          <a:p>
            <a:r>
              <a:rPr lang="en-US" sz="3200" dirty="0" smtClean="0"/>
              <a:t>Behavioral</a:t>
            </a:r>
          </a:p>
          <a:p>
            <a:pPr lvl="1"/>
            <a:r>
              <a:rPr lang="en-US" sz="3200" dirty="0" smtClean="0"/>
              <a:t>measure of what people do </a:t>
            </a:r>
            <a:r>
              <a:rPr lang="en-US" sz="2800" dirty="0" smtClean="0"/>
              <a:t>(e.g., number of committees a faculty member serves on)</a:t>
            </a:r>
          </a:p>
          <a:p>
            <a:r>
              <a:rPr lang="en-US" sz="3200" dirty="0" smtClean="0"/>
              <a:t>Self-report</a:t>
            </a:r>
          </a:p>
          <a:p>
            <a:pPr lvl="1"/>
            <a:r>
              <a:rPr lang="en-US" sz="3200" dirty="0" smtClean="0"/>
              <a:t>interview or questionnaire </a:t>
            </a:r>
            <a:r>
              <a:rPr lang="en-US" sz="2800" dirty="0" smtClean="0"/>
              <a:t>(e.g., faculty engagement questionnaire)</a:t>
            </a:r>
          </a:p>
          <a:p>
            <a:pPr>
              <a:buNone/>
            </a:pPr>
            <a:endParaRPr lang="en-US" sz="22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Open-ended self-report</a:t>
            </a:r>
            <a:endParaRPr lang="en-US" dirty="0"/>
          </a:p>
        </p:txBody>
      </p:sp>
      <p:sp>
        <p:nvSpPr>
          <p:cNvPr id="3" name="Content Placeholder 2"/>
          <p:cNvSpPr>
            <a:spLocks noGrp="1"/>
          </p:cNvSpPr>
          <p:nvPr>
            <p:ph idx="1"/>
          </p:nvPr>
        </p:nvSpPr>
        <p:spPr/>
        <p:txBody>
          <a:bodyPr>
            <a:normAutofit/>
          </a:bodyPr>
          <a:lstStyle/>
          <a:p>
            <a:r>
              <a:rPr lang="en-US" sz="2800" dirty="0" smtClean="0"/>
              <a:t>respondents report thoughts or feelings about a topic, with minimal constraints imposed (i.e., open-ended questions) </a:t>
            </a:r>
          </a:p>
          <a:p>
            <a:pPr lvl="1"/>
            <a:r>
              <a:rPr lang="en-US" sz="2800" dirty="0" smtClean="0"/>
              <a:t>likely to be used in qualitative research</a:t>
            </a:r>
          </a:p>
          <a:p>
            <a:r>
              <a:rPr lang="en-US" sz="2800" dirty="0" smtClean="0"/>
              <a:t>“Tell me about the part you play at GHSU.”</a:t>
            </a:r>
            <a:endParaRPr lang="en-US" sz="2800" dirty="0"/>
          </a:p>
        </p:txBody>
      </p:sp>
      <p:pic>
        <p:nvPicPr>
          <p:cNvPr id="4" name="Picture 2"/>
          <p:cNvPicPr>
            <a:picLocks noChangeAspect="1" noChangeArrowheads="1"/>
          </p:cNvPicPr>
          <p:nvPr/>
        </p:nvPicPr>
        <p:blipFill>
          <a:blip r:embed="rId2" cstate="print"/>
          <a:srcRect/>
          <a:stretch>
            <a:fillRect/>
          </a:stretch>
        </p:blipFill>
        <p:spPr bwMode="auto">
          <a:xfrm>
            <a:off x="7848606" y="304800"/>
            <a:ext cx="2242089" cy="1198217"/>
          </a:xfrm>
          <a:prstGeom prst="rect">
            <a:avLst/>
          </a:prstGeom>
          <a:noFill/>
          <a:ln w="9525" algn="in">
            <a:noFill/>
            <a:miter lim="800000"/>
            <a:headEnd/>
            <a:tailEnd/>
          </a:ln>
          <a:effectLst/>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274638"/>
            <a:ext cx="7772400" cy="944562"/>
          </a:xfrm>
        </p:spPr>
        <p:txBody>
          <a:bodyPr/>
          <a:lstStyle/>
          <a:p>
            <a:r>
              <a:rPr lang="en-US" dirty="0" smtClean="0"/>
              <a:t>Closed-end self report</a:t>
            </a:r>
            <a:endParaRPr lang="en-US" dirty="0"/>
          </a:p>
        </p:txBody>
      </p:sp>
      <p:sp>
        <p:nvSpPr>
          <p:cNvPr id="3" name="Content Placeholder 2"/>
          <p:cNvSpPr>
            <a:spLocks noGrp="1"/>
          </p:cNvSpPr>
          <p:nvPr>
            <p:ph idx="1"/>
          </p:nvPr>
        </p:nvSpPr>
        <p:spPr>
          <a:xfrm>
            <a:off x="914400" y="1371600"/>
            <a:ext cx="7772400" cy="4648200"/>
          </a:xfrm>
        </p:spPr>
        <p:txBody>
          <a:bodyPr>
            <a:normAutofit/>
          </a:bodyPr>
          <a:lstStyle/>
          <a:p>
            <a:r>
              <a:rPr lang="en-US" sz="3000" dirty="0" err="1" smtClean="0"/>
              <a:t>Likert</a:t>
            </a:r>
            <a:r>
              <a:rPr lang="en-US" sz="3000" dirty="0" smtClean="0"/>
              <a:t> scale – indicates agreement or disagreement</a:t>
            </a:r>
          </a:p>
          <a:p>
            <a:pPr>
              <a:buNone/>
            </a:pPr>
            <a:r>
              <a:rPr lang="en-US" sz="2400" dirty="0" smtClean="0"/>
              <a:t>“I am actively engaged in the life of my university”</a:t>
            </a:r>
          </a:p>
          <a:p>
            <a:pPr>
              <a:buNone/>
            </a:pPr>
            <a:r>
              <a:rPr lang="en-US" sz="2400" dirty="0" smtClean="0"/>
              <a:t>	1	   2	   3	   4	   5	   6	   7</a:t>
            </a:r>
          </a:p>
          <a:p>
            <a:pPr>
              <a:buNone/>
            </a:pPr>
            <a:r>
              <a:rPr lang="en-US" sz="2400" dirty="0" smtClean="0"/>
              <a:t>disagree				         agree</a:t>
            </a:r>
          </a:p>
          <a:p>
            <a:r>
              <a:rPr lang="en-US" sz="3000" dirty="0" smtClean="0"/>
              <a:t>Semantic differential: bipolar adjectives identify ends of scale</a:t>
            </a:r>
          </a:p>
          <a:p>
            <a:pPr>
              <a:buNone/>
            </a:pPr>
            <a:r>
              <a:rPr lang="en-US" sz="2400" b="1" dirty="0" smtClean="0"/>
              <a:t>I feel</a:t>
            </a:r>
          </a:p>
          <a:p>
            <a:pPr>
              <a:buNone/>
            </a:pPr>
            <a:r>
              <a:rPr lang="en-US" sz="2400" dirty="0" smtClean="0"/>
              <a:t>disengaged 	1	2	3	4	5     engaged</a:t>
            </a:r>
          </a:p>
          <a:p>
            <a:pPr>
              <a:buNone/>
            </a:pPr>
            <a:r>
              <a:rPr lang="en-US" sz="2400" dirty="0" smtClean="0"/>
              <a:t>included	1	2	3	4	5     excluded</a:t>
            </a:r>
          </a:p>
          <a:p>
            <a:endParaRPr lang="en-US" dirty="0"/>
          </a:p>
        </p:txBody>
      </p:sp>
    </p:spTree>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MMPROD_NEXTUNIQUEID" val="10009"/>
  <p:tag name="MMPROD_UIDATA" val="&lt;database version=&quot;7.0&quot;&gt;&lt;object type=&quot;1&quot; unique_id=&quot;10001&quot;&gt;&lt;object type=&quot;8&quot; unique_id=&quot;10002&quot;&gt;&lt;/object&gt;&lt;object type=&quot;2&quot; unique_id=&quot;10003&quot;&gt;&lt;object type=&quot;3&quot; unique_id=&quot;10004&quot;&gt;&lt;property id=&quot;20148&quot; value=&quot;5&quot;/&gt;&lt;property id=&quot;20300&quot; value=&quot;Slide 1 - &amp;quot;Educational Measurement&amp;quot;&quot;/&gt;&lt;property id=&quot;20307&quot; value=&quot;256&quot;/&gt;&lt;/object&gt;&lt;object type=&quot;3&quot; unique_id=&quot;10005&quot;&gt;&lt;property id=&quot;20148&quot; value=&quot;5&quot;/&gt;&lt;property id=&quot;20300&quot; value=&quot;Slide 2 - &amp;quot;Who are we and what are we doing here?&amp;quot;&quot;/&gt;&lt;property id=&quot;20307&quot; value=&quot;280&quot;/&gt;&lt;/object&gt;&lt;object type=&quot;3&quot; unique_id=&quot;10006&quot;&gt;&lt;property id=&quot;20148&quot; value=&quot;5&quot;/&gt;&lt;property id=&quot;20300&quot; value=&quot;Slide 3 - &amp;quot;First you need to ask…&amp;quot;&quot;/&gt;&lt;property id=&quot;20307&quot; value=&quot;281&quot;/&gt;&lt;/object&gt;&lt;object type=&quot;3&quot; unique_id=&quot;10007&quot;&gt;&lt;property id=&quot;20148&quot; value=&quot;5&quot;/&gt;&lt;property id=&quot;20300&quot; value=&quot;Slide 4 - &amp;quot;Measurement&amp;quot;&quot;/&gt;&lt;property id=&quot;20307&quot; value=&quot;257&quot;/&gt;&lt;/object&gt;&lt;object type=&quot;3&quot; unique_id=&quot;10008&quot;&gt;&lt;property id=&quot;20148&quot; value=&quot;5&quot;/&gt;&lt;property id=&quot;20300&quot; value=&quot;Slide 5 - &amp;quot;Operational Definitions&amp;quot;&quot;/&gt;&lt;property id=&quot;20307&quot; value=&quot;258&quot;/&gt;&lt;/object&gt;&lt;object type=&quot;3&quot; unique_id=&quot;10009&quot;&gt;&lt;property id=&quot;20148&quot; value=&quot;5&quot;/&gt;&lt;property id=&quot;20300&quot; value=&quot;Slide 6 - &amp;quot;Your turn&amp;quot;&quot;/&gt;&lt;property id=&quot;20307&quot; value=&quot;259&quot;/&gt;&lt;/object&gt;&lt;object type=&quot;3&quot; unique_id=&quot;10010&quot;&gt;&lt;property id=&quot;20148&quot; value=&quot;5&quot;/&gt;&lt;property id=&quot;20300&quot; value=&quot;Slide 7 - &amp;quot;Types of Measures&amp;quot;&quot;/&gt;&lt;property id=&quot;20307&quot; value=&quot;260&quot;/&gt;&lt;/object&gt;&lt;object type=&quot;3&quot; unique_id=&quot;10011&quot;&gt;&lt;property id=&quot;20148&quot; value=&quot;5&quot;/&gt;&lt;property id=&quot;20300&quot; value=&quot;Slide 8 - &amp;quot;Open-ended self-report&amp;quot;&quot;/&gt;&lt;property id=&quot;20307&quot; value=&quot;261&quot;/&gt;&lt;/object&gt;&lt;object type=&quot;3&quot; unique_id=&quot;10012&quot;&gt;&lt;property id=&quot;20148&quot; value=&quot;5&quot;/&gt;&lt;property id=&quot;20300&quot; value=&quot;Slide 9 - &amp;quot;Closed-end self report&amp;quot;&quot;/&gt;&lt;property id=&quot;20307&quot; value=&quot;262&quot;/&gt;&lt;/object&gt;&lt;object type=&quot;3&quot; unique_id=&quot;10013&quot;&gt;&lt;property id=&quot;20148&quot; value=&quot;5&quot;/&gt;&lt;property id=&quot;20300&quot; value=&quot;Slide 10 - &amp;quot;Conceptual Definition: Aggression&amp;quot;&quot;/&gt;&lt;property id=&quot;20307&quot; value=&quot;265&quot;/&gt;&lt;/object&gt;&lt;object type=&quot;3&quot; unique_id=&quot;10014&quot;&gt;&lt;property id=&quot;20148&quot; value=&quot;5&quot;/&gt;&lt;property id=&quot;20300&quot; value=&quot;Slide 11 - &amp;quot;Conceptual Definition: Indirect Aggression&amp;quot;&quot;/&gt;&lt;property id=&quot;20307&quot; value=&quot;266&quot;/&gt;&lt;/object&gt;&lt;object type=&quot;3&quot; unique_id=&quot;10015&quot;&gt;&lt;property id=&quot;20148&quot; value=&quot;5&quot;/&gt;&lt;property id=&quot;20300&quot; value=&quot;Slide 12 - &amp;quot;Richardson Conflict Response Questionnaire: Indirect Aggression Items&amp;quot;&quot;/&gt;&lt;property id=&quot;20307&quot; value=&quot;268&quot;/&gt;&lt;/object&gt;&lt;object type=&quot;3&quot; unique_id=&quot;10016&quot;&gt;&lt;property id=&quot;20148&quot; value=&quot;5&quot;/&gt;&lt;property id=&quot;20300&quot; value=&quot;Slide 13 - &amp;quot;Your turn: Develop a measure&amp;quot;&quot;/&gt;&lt;property id=&quot;20307&quot; value=&quot;264&quot;/&gt;&lt;/object&gt;&lt;object type=&quot;3&quot; unique_id=&quot;10017&quot;&gt;&lt;property id=&quot;20148&quot; value=&quot;5&quot;/&gt;&lt;property id=&quot;20300&quot; value=&quot;Slide 14 - &amp;quot;But is my measure “good”?: Validity&amp;quot;&quot;/&gt;&lt;property id=&quot;20307&quot; value=&quot;263&quot;/&gt;&lt;/object&gt;&lt;object type=&quot;3&quot; unique_id=&quot;10018&quot;&gt;&lt;property id=&quot;20148&quot; value=&quot;5&quot;/&gt;&lt;property id=&quot;20300&quot; value=&quot;Slide 15 - &amp;quot;What kind of evidence counts as validity evidence?&amp;quot;&quot;/&gt;&lt;property id=&quot;20307&quot; value=&quot;279&quot;/&gt;&lt;/object&gt;&lt;object type=&quot;3&quot; unique_id=&quot;10019&quot;&gt;&lt;property id=&quot;20148&quot; value=&quot;5&quot;/&gt;&lt;property id=&quot;20300&quot; value=&quot;Slide 16 - &amp;quot;Content Evidence&amp;quot;&quot;/&gt;&lt;property id=&quot;20307&quot; value=&quot;282&quot;/&gt;&lt;/object&gt;&lt;object type=&quot;3&quot; unique_id=&quot;10020&quot;&gt;&lt;property id=&quot;20148&quot; value=&quot;5&quot;/&gt;&lt;property id=&quot;20300&quot; value=&quot;Slide 17 - &amp;quot;Response Process Validity&amp;quot;&quot;/&gt;&lt;property id=&quot;20307&quot; value=&quot;283&quot;/&gt;&lt;/object&gt;&lt;object type=&quot;3&quot; unique_id=&quot;10021&quot;&gt;&lt;property id=&quot;20148&quot; value=&quot;5&quot;/&gt;&lt;property id=&quot;20300&quot; value=&quot;Slide 18 - &amp;quot;Internal Structure&amp;quot;&quot;/&gt;&lt;property id=&quot;20307&quot; value=&quot;284&quot;/&gt;&lt;/object&gt;&lt;object type=&quot;3&quot; unique_id=&quot;10022&quot;&gt;&lt;property id=&quot;20148&quot; value=&quot;5&quot;/&gt;&lt;property id=&quot;20300&quot; value=&quot;Slide 19 - &amp;quot;Internal Structure: Reliability&amp;quot;&quot;/&gt;&lt;property id=&quot;20307&quot; value=&quot;271&quot;/&gt;&lt;/object&gt;&lt;object type=&quot;3&quot; unique_id=&quot;10023&quot;&gt;&lt;property id=&quot;20148&quot; value=&quot;5&quot;/&gt;&lt;property id=&quot;20300&quot; value=&quot;Slide 20 - &amp;quot;Internal Structure: Internal Consistency&amp;quot;&quot;/&gt;&lt;property id=&quot;20307&quot; value=&quot;273&quot;/&gt;&lt;/object&gt;&lt;object type=&quot;3&quot; unique_id=&quot;10024&quot;&gt;&lt;property id=&quot;20148&quot; value=&quot;5&quot;/&gt;&lt;property id=&quot;20300&quot; value=&quot;Slide 21 - &amp;quot;Internal consistency, cont.&amp;quot;&quot;/&gt;&lt;property id=&quot;20307&quot; value=&quot;274&quot;/&gt;&lt;/object&gt;&lt;object type=&quot;3&quot; unique_id=&quot;10025&quot;&gt;&lt;property id=&quot;20148&quot; value=&quot;5&quot;/&gt;&lt;property id=&quot;20300&quot; value=&quot;Slide 22 - &amp;quot;Your turn&amp;quot;&quot;/&gt;&lt;property id=&quot;20307&quot; value=&quot;276&quot;/&gt;&lt;/object&gt;&lt;object type=&quot;3&quot; unique_id=&quot;10026&quot;&gt;&lt;property id=&quot;20148&quot; value=&quot;5&quot;/&gt;&lt;property id=&quot;20300&quot; value=&quot;Slide 23 - &amp;quot;Validity Evidence: Relationship to other variables&amp;quot;&quot;/&gt;&lt;property id=&quot;20307&quot; value=&quot;285&quot;/&gt;&lt;/object&gt;&lt;object type=&quot;3&quot; unique_id=&quot;10027&quot;&gt;&lt;property id=&quot;20148&quot; value=&quot;5&quot;/&gt;&lt;property id=&quot;20300&quot; value=&quot;Slide 24 - &amp;quot;Validity Evidence: Consequences&amp;quot;&quot;/&gt;&lt;property id=&quot;20307&quot; value=&quot;290&quot;/&gt;&lt;/object&gt;&lt;object type=&quot;3&quot; unique_id=&quot;10028&quot;&gt;&lt;property id=&quot;20148&quot; value=&quot;5&quot;/&gt;&lt;property id=&quot;20300&quot; value=&quot;Slide 25 - &amp;quot;&amp;#x0D;&amp;#x0A;Richardson Conflict Response Questionnaire (RCRQ)&amp;quot;&quot;/&gt;&lt;property id=&quot;20307&quot; value=&quot;278&quot;/&gt;&lt;/object&gt;&lt;object type=&quot;3&quot; unique_id=&quot;10029&quot;&gt;&lt;property id=&quot;20148&quot; value=&quot;5&quot;/&gt;&lt;property id=&quot;20300&quot; value=&quot;Slide 26 - &amp;quot;Qualitative Analysis:  Credibility&amp;quot;&quot;/&gt;&lt;property id=&quot;20307&quot; value=&quot;286&quot;/&gt;&lt;/object&gt;&lt;object type=&quot;3&quot; unique_id=&quot;10030&quot;&gt;&lt;property id=&quot;20148&quot; value=&quot;5&quot;/&gt;&lt;property id=&quot;20300&quot; value=&quot;Slide 27 - &amp;quot;Ways to Enhance Credibility&amp;quot;&quot;/&gt;&lt;property id=&quot;20307&quot; value=&quot;287&quot;/&gt;&lt;/object&gt;&lt;object type=&quot;3&quot; unique_id=&quot;10031&quot;&gt;&lt;property id=&quot;20148&quot; value=&quot;5&quot;/&gt;&lt;property id=&quot;20300&quot; value=&quot;Slide 28 - &amp;quot;Ways to Enhance Credibility, cont.&amp;amp;#x09;&amp;quot;&quot;/&gt;&lt;property id=&quot;20307&quot; value=&quot;288&quot;/&gt;&lt;/object&gt;&lt;object type=&quot;3&quot; unique_id=&quot;10032&quot;&gt;&lt;property id=&quot;20148&quot; value=&quot;5&quot;/&gt;&lt;property id=&quot;20300&quot; value=&quot;Slide 29 - &amp;quot;Your turn&amp;quot;&quot;/&gt;&lt;property id=&quot;20307&quot; value=&quot;289&quot;/&gt;&lt;/object&gt;&lt;object type=&quot;3&quot; unique_id=&quot;10033&quot;&gt;&lt;property id=&quot;20148&quot; value=&quot;5&quot;/&gt;&lt;property id=&quot;20300&quot; value=&quot;Slide 35 - &amp;quot;Concluding points&amp;quot;&quot;/&gt;&lt;property id=&quot;20307&quot; value=&quot;291&quot;/&gt;&lt;/object&gt;&lt;object type=&quot;3&quot; unique_id=&quot;10034&quot;&gt;&lt;property id=&quot;20148&quot; value=&quot;5&quot;/&gt;&lt;property id=&quot;20300&quot; value=&quot;Slide 36&quot;/&gt;&lt;property id=&quot;20307&quot; value=&quot;292&quot;/&gt;&lt;/object&gt;&lt;object type=&quot;3&quot; unique_id=&quot;10596&quot;&gt;&lt;property id=&quot;20148&quot; value=&quot;5&quot;/&gt;&lt;property id=&quot;20300&quot; value=&quot;Slide 30 - &amp;quot;Your turn&amp;quot;&quot;/&gt;&lt;property id=&quot;20307&quot; value=&quot;297&quot;/&gt;&lt;/object&gt;&lt;object type=&quot;3&quot; unique_id=&quot;10597&quot;&gt;&lt;property id=&quot;20148&quot; value=&quot;5&quot;/&gt;&lt;property id=&quot;20300&quot; value=&quot;Slide 31 - &amp;quot;Your turn&amp;quot;&quot;/&gt;&lt;property id=&quot;20307&quot; value=&quot;295&quot;/&gt;&lt;/object&gt;&lt;object type=&quot;3&quot; unique_id=&quot;10598&quot;&gt;&lt;property id=&quot;20148&quot; value=&quot;5&quot;/&gt;&lt;property id=&quot;20300&quot; value=&quot;Slide 32 - &amp;quot;Your turn&amp;quot;&quot;/&gt;&lt;property id=&quot;20307&quot; value=&quot;296&quot;/&gt;&lt;/object&gt;&lt;object type=&quot;3&quot; unique_id=&quot;10599&quot;&gt;&lt;property id=&quot;20148&quot; value=&quot;5&quot;/&gt;&lt;property id=&quot;20300&quot; value=&quot;Slide 33 - &amp;quot;Your turn&amp;quot;&quot;/&gt;&lt;property id=&quot;20307&quot; value=&quot;294&quot;/&gt;&lt;/object&gt;&lt;object type=&quot;3&quot; unique_id=&quot;10600&quot;&gt;&lt;property id=&quot;20148&quot; value=&quot;5&quot;/&gt;&lt;property id=&quot;20300&quot; value=&quot;Slide 34 - &amp;quot;Your turn&amp;quot;&quot;/&gt;&lt;property id=&quot;20307&quot; value=&quot;293&quot;/&gt;&lt;/object&gt;&lt;/object&gt;&lt;/object&gt;&lt;/database&gt;"/>
  <p:tag name="SECTOMILLISECCONVERTED" val="1"/>
</p:tagLst>
</file>

<file path=ppt/theme/theme1.xml><?xml version="1.0" encoding="utf-8"?>
<a:theme xmlns:a="http://schemas.openxmlformats.org/drawingml/2006/main" name="edijuy2011">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edijuy2011</Template>
  <TotalTime>268</TotalTime>
  <Words>1634</Words>
  <Application>Microsoft Office PowerPoint</Application>
  <PresentationFormat>On-screen Show (4:3)</PresentationFormat>
  <Paragraphs>228</Paragraphs>
  <Slides>36</Slides>
  <Notes>5</Notes>
  <HiddenSlides>0</HiddenSlides>
  <MMClips>0</MMClips>
  <ScaleCrop>false</ScaleCrop>
  <HeadingPairs>
    <vt:vector size="4" baseType="variant">
      <vt:variant>
        <vt:lpstr>Theme</vt:lpstr>
      </vt:variant>
      <vt:variant>
        <vt:i4>1</vt:i4>
      </vt:variant>
      <vt:variant>
        <vt:lpstr>Slide Titles</vt:lpstr>
      </vt:variant>
      <vt:variant>
        <vt:i4>36</vt:i4>
      </vt:variant>
    </vt:vector>
  </HeadingPairs>
  <TitlesOfParts>
    <vt:vector size="37" baseType="lpstr">
      <vt:lpstr>edijuy2011</vt:lpstr>
      <vt:lpstr>Educational Measurement</vt:lpstr>
      <vt:lpstr>Who are we and what are we doing here?</vt:lpstr>
      <vt:lpstr>First you need to ask…</vt:lpstr>
      <vt:lpstr>Measurement</vt:lpstr>
      <vt:lpstr>Operational Definitions</vt:lpstr>
      <vt:lpstr>Your turn</vt:lpstr>
      <vt:lpstr>Types of Measures</vt:lpstr>
      <vt:lpstr>Open-ended self-report</vt:lpstr>
      <vt:lpstr>Closed-end self report</vt:lpstr>
      <vt:lpstr>Conceptual Definition: Aggression</vt:lpstr>
      <vt:lpstr>Conceptual Definition: Indirect Aggression</vt:lpstr>
      <vt:lpstr>Richardson Conflict Response Questionnaire: Indirect Aggression Items</vt:lpstr>
      <vt:lpstr>Your turn: Develop a measure</vt:lpstr>
      <vt:lpstr>But is my measure “good”?: Validity</vt:lpstr>
      <vt:lpstr>What kind of evidence counts as validity evidence?</vt:lpstr>
      <vt:lpstr>Content Evidence</vt:lpstr>
      <vt:lpstr>Response Process Validity</vt:lpstr>
      <vt:lpstr>Internal Structure</vt:lpstr>
      <vt:lpstr>Internal Structure: Reliability</vt:lpstr>
      <vt:lpstr>Internal Structure: Internal Consistency</vt:lpstr>
      <vt:lpstr>Internal consistency, cont.</vt:lpstr>
      <vt:lpstr>Your turn</vt:lpstr>
      <vt:lpstr>Validity Evidence: Relationship to other variables</vt:lpstr>
      <vt:lpstr>Validity Evidence: Consequences</vt:lpstr>
      <vt:lpstr> Richardson Conflict Response Questionnaire (RCRQ)</vt:lpstr>
      <vt:lpstr>Qualitative Analysis:  Credibility</vt:lpstr>
      <vt:lpstr>Ways to Enhance Credibility</vt:lpstr>
      <vt:lpstr>Ways to Enhance Credibility, cont. </vt:lpstr>
      <vt:lpstr>Your turn</vt:lpstr>
      <vt:lpstr>Your turn</vt:lpstr>
      <vt:lpstr>Your turn</vt:lpstr>
      <vt:lpstr>Your turn</vt:lpstr>
      <vt:lpstr>Your turn</vt:lpstr>
      <vt:lpstr>Your turn</vt:lpstr>
      <vt:lpstr>Concluding points</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Educational Measurement</dc:title>
  <dc:creator>Deborah South Richardson</dc:creator>
  <cp:lastModifiedBy>Default User</cp:lastModifiedBy>
  <cp:revision>48</cp:revision>
  <dcterms:created xsi:type="dcterms:W3CDTF">2011-02-12T15:20:04Z</dcterms:created>
  <dcterms:modified xsi:type="dcterms:W3CDTF">2012-02-02T15:21:35Z</dcterms:modified>
</cp:coreProperties>
</file>