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27432000" cy="16459200"/>
  <p:notesSz cx="7010400" cy="9296400"/>
  <p:custDataLst>
    <p:tags r:id="rId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281266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562532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843798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125064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1406330" algn="l" defTabSz="562532" rtl="0" eaLnBrk="1" latinLnBrk="0" hangingPunct="1">
      <a:defRPr sz="1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1687597" algn="l" defTabSz="562532" rtl="0" eaLnBrk="1" latinLnBrk="0" hangingPunct="1">
      <a:defRPr sz="1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1968862" algn="l" defTabSz="562532" rtl="0" eaLnBrk="1" latinLnBrk="0" hangingPunct="1">
      <a:defRPr sz="1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2250129" algn="l" defTabSz="562532" rtl="0" eaLnBrk="1" latinLnBrk="0" hangingPunct="1">
      <a:defRPr sz="1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achelW" initials="REW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92E47C"/>
    <a:srgbClr val="A7E17F"/>
    <a:srgbClr val="94DB63"/>
    <a:srgbClr val="9DDE70"/>
    <a:srgbClr val="A9E282"/>
    <a:srgbClr val="CCD5EA"/>
    <a:srgbClr val="0F6FC6"/>
    <a:srgbClr val="E7EBF5"/>
    <a:srgbClr val="7AC45C"/>
    <a:srgbClr val="9DE28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54" autoAdjust="0"/>
  </p:normalViewPr>
  <p:slideViewPr>
    <p:cSldViewPr>
      <p:cViewPr>
        <p:scale>
          <a:sx n="33" d="100"/>
          <a:sy n="33" d="100"/>
        </p:scale>
        <p:origin x="-720" y="-600"/>
      </p:cViewPr>
      <p:guideLst>
        <p:guide orient="horz" pos="9984"/>
        <p:guide orient="horz" pos="2815"/>
        <p:guide orient="horz" pos="1766"/>
        <p:guide orient="horz" pos="3127"/>
        <p:guide pos="450"/>
        <p:guide pos="4320"/>
        <p:guide pos="4620"/>
        <p:guide pos="8490"/>
        <p:guide pos="8790"/>
        <p:guide pos="12660"/>
        <p:guide pos="12960"/>
        <p:guide pos="1683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tags" Target="tags/tag1.xml"/><Relationship Id="rId10" Type="http://schemas.openxmlformats.org/officeDocument/2006/relationships/tableStyles" Target="tableStyles.xml"/><Relationship Id="rId4" Type="http://schemas.openxmlformats.org/officeDocument/2006/relationships/handoutMaster" Target="handoutMasters/handout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5"/>
  <c:chart>
    <c:autoTitleDeleted val="1"/>
    <c:plotArea>
      <c:layout>
        <c:manualLayout>
          <c:layoutTarget val="inner"/>
          <c:xMode val="edge"/>
          <c:yMode val="edge"/>
          <c:x val="0.22677927355854718"/>
          <c:y val="7.5823285761154852E-2"/>
          <c:w val="0.54603174603174598"/>
          <c:h val="0.9398907103825141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effectLst/>
          </c:spPr>
          <c:dPt>
            <c:idx val="3"/>
            <c:explosion val="15"/>
          </c:dPt>
          <c:cat>
            <c:strRef>
              <c:f>Sheet1!$A$2:$A$5</c:f>
              <c:strCache>
                <c:ptCount val="4"/>
                <c:pt idx="0">
                  <c:v>Single Instance/No Psychometrics</c:v>
                </c:pt>
                <c:pt idx="1">
                  <c:v>Single Instance/+ Psychometrics</c:v>
                </c:pt>
                <c:pt idx="2">
                  <c:v>Multiple Use/No Psychometrics</c:v>
                </c:pt>
                <c:pt idx="3">
                  <c:v>PEARLS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46.8</c:v>
                </c:pt>
                <c:pt idx="1">
                  <c:v>22.9</c:v>
                </c:pt>
                <c:pt idx="2">
                  <c:v>1.8</c:v>
                </c:pt>
                <c:pt idx="3">
                  <c:v>28.5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8103" cy="487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7" tIns="45164" rIns="90327" bIns="45164" numCol="1" anchor="t" anchorCtr="0" compatLnSpc="1">
            <a:prstTxWarp prst="textNoShape">
              <a:avLst/>
            </a:prstTxWarp>
          </a:bodyPr>
          <a:lstStyle>
            <a:lvl1pPr defTabSz="904528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5237" y="0"/>
            <a:ext cx="3102751" cy="487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7" tIns="45164" rIns="90327" bIns="45164" numCol="1" anchor="t" anchorCtr="0" compatLnSpc="1">
            <a:prstTxWarp prst="textNoShape">
              <a:avLst/>
            </a:prstTxWarp>
          </a:bodyPr>
          <a:lstStyle>
            <a:lvl1pPr algn="r" defTabSz="904528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3044"/>
            <a:ext cx="3028103" cy="486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7" tIns="45164" rIns="90327" bIns="45164" numCol="1" anchor="b" anchorCtr="0" compatLnSpc="1">
            <a:prstTxWarp prst="textNoShape">
              <a:avLst/>
            </a:prstTxWarp>
          </a:bodyPr>
          <a:lstStyle>
            <a:lvl1pPr defTabSz="904528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5237" y="8833044"/>
            <a:ext cx="3102751" cy="486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7" tIns="45164" rIns="90327" bIns="45164" numCol="1" anchor="b" anchorCtr="0" compatLnSpc="1">
            <a:prstTxWarp prst="textNoShape">
              <a:avLst/>
            </a:prstTxWarp>
          </a:bodyPr>
          <a:lstStyle>
            <a:lvl1pPr algn="r" defTabSz="903216" eaLnBrk="0" hangingPunct="0">
              <a:defRPr sz="1200" smtClean="0"/>
            </a:lvl1pPr>
          </a:lstStyle>
          <a:p>
            <a:pPr>
              <a:defRPr/>
            </a:pPr>
            <a:fld id="{ACE2A9C3-DA82-4725-8281-740987A3307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8103" cy="487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7" tIns="45164" rIns="90327" bIns="45164" numCol="1" anchor="t" anchorCtr="0" compatLnSpc="1">
            <a:prstTxWarp prst="textNoShape">
              <a:avLst/>
            </a:prstTxWarp>
          </a:bodyPr>
          <a:lstStyle>
            <a:lvl1pPr defTabSz="904528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237" y="0"/>
            <a:ext cx="3102751" cy="487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7" tIns="45164" rIns="90327" bIns="45164" numCol="1" anchor="t" anchorCtr="0" compatLnSpc="1">
            <a:prstTxWarp prst="textNoShape">
              <a:avLst/>
            </a:prstTxWarp>
          </a:bodyPr>
          <a:lstStyle>
            <a:lvl1pPr algn="r" defTabSz="904528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84200" y="695325"/>
            <a:ext cx="5795963" cy="34782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756" y="4451477"/>
            <a:ext cx="5145829" cy="417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7" tIns="45164" rIns="90327" bIns="451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3044"/>
            <a:ext cx="3028103" cy="486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7" tIns="45164" rIns="90327" bIns="45164" numCol="1" anchor="b" anchorCtr="0" compatLnSpc="1">
            <a:prstTxWarp prst="textNoShape">
              <a:avLst/>
            </a:prstTxWarp>
          </a:bodyPr>
          <a:lstStyle>
            <a:lvl1pPr defTabSz="904528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237" y="8833044"/>
            <a:ext cx="3102751" cy="486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7" tIns="45164" rIns="90327" bIns="45164" numCol="1" anchor="b" anchorCtr="0" compatLnSpc="1">
            <a:prstTxWarp prst="textNoShape">
              <a:avLst/>
            </a:prstTxWarp>
          </a:bodyPr>
          <a:lstStyle>
            <a:lvl1pPr algn="r" defTabSz="903216" eaLnBrk="0" hangingPunct="0">
              <a:defRPr sz="1200" smtClean="0"/>
            </a:lvl1pPr>
          </a:lstStyle>
          <a:p>
            <a:pPr>
              <a:defRPr/>
            </a:pPr>
            <a:fld id="{157FC51E-E9FD-402B-BE83-541797C18C4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/>
      </a:defRPr>
    </a:lvl1pPr>
    <a:lvl2pPr marL="281266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/>
      </a:defRPr>
    </a:lvl2pPr>
    <a:lvl3pPr marL="562532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/>
      </a:defRPr>
    </a:lvl3pPr>
    <a:lvl4pPr marL="843798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/>
      </a:defRPr>
    </a:lvl4pPr>
    <a:lvl5pPr marL="1125064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/>
      </a:defRPr>
    </a:lvl5pPr>
    <a:lvl6pPr marL="1406330" algn="l" defTabSz="56253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687597" algn="l" defTabSz="56253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1968862" algn="l" defTabSz="56253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250129" algn="l" defTabSz="56253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84200" y="695325"/>
            <a:ext cx="5795963" cy="34782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FC51E-E9FD-402B-BE83-541797C18C47}" type="slidenum">
              <a:rPr lang="en-AU" smtClean="0"/>
              <a:pPr>
                <a:defRPr/>
              </a:pPr>
              <a:t>1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1600201" y="3291840"/>
            <a:ext cx="23554944" cy="4389120"/>
          </a:xfrm>
          <a:ln>
            <a:noFill/>
          </a:ln>
        </p:spPr>
        <p:txBody>
          <a:bodyPr vert="horz" tIns="0" rIns="5015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154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1600201" y="7748486"/>
            <a:ext cx="23564088" cy="4206240"/>
          </a:xfrm>
        </p:spPr>
        <p:txBody>
          <a:bodyPr lIns="0" rIns="50158"/>
          <a:lstStyle>
            <a:lvl1pPr marL="0" marR="125398" indent="0" algn="r">
              <a:buNone/>
              <a:defRPr>
                <a:solidFill>
                  <a:schemeClr val="tx1"/>
                </a:solidFill>
              </a:defRPr>
            </a:lvl1pPr>
            <a:lvl2pPr marL="1253972" indent="0" algn="ctr">
              <a:buNone/>
            </a:lvl2pPr>
            <a:lvl3pPr marL="2507944" indent="0" algn="ctr">
              <a:buNone/>
            </a:lvl3pPr>
            <a:lvl4pPr marL="3761916" indent="0" algn="ctr">
              <a:buNone/>
            </a:lvl4pPr>
            <a:lvl5pPr marL="5015888" indent="0" algn="ctr">
              <a:buNone/>
            </a:lvl5pPr>
            <a:lvl6pPr marL="6269861" indent="0" algn="ctr">
              <a:buNone/>
            </a:lvl6pPr>
            <a:lvl7pPr marL="7523833" indent="0" algn="ctr">
              <a:buNone/>
            </a:lvl7pPr>
            <a:lvl8pPr marL="8777805" indent="0" algn="ctr">
              <a:buNone/>
            </a:lvl8pPr>
            <a:lvl9pPr marL="1003177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FF5B28-66E9-4ED5-A600-495B6EA044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057D69-5FE9-4C8F-A4AE-F22D79D6EFD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888200" y="2194564"/>
            <a:ext cx="6172200" cy="1250823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194564"/>
            <a:ext cx="18059400" cy="1250823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AB15EB-9044-4CE7-8F84-3A0A6060E0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26358B-BF20-497E-801A-4228CA0E4C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1056" y="3160168"/>
            <a:ext cx="23317200" cy="3269894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154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1056" y="6491194"/>
            <a:ext cx="23317200" cy="3623309"/>
          </a:xfrm>
        </p:spPr>
        <p:txBody>
          <a:bodyPr lIns="125398" rIns="125398" anchor="t"/>
          <a:lstStyle>
            <a:lvl1pPr marL="0" indent="0">
              <a:buNone/>
              <a:defRPr sz="6000">
                <a:solidFill>
                  <a:schemeClr val="tx1"/>
                </a:solidFill>
              </a:defRPr>
            </a:lvl1pPr>
            <a:lvl2pPr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0BFA9C-8149-4565-8E19-774D3B1694C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89811"/>
            <a:ext cx="24688800" cy="27432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4608204"/>
            <a:ext cx="12115800" cy="10643616"/>
          </a:xfrm>
        </p:spPr>
        <p:txBody>
          <a:bodyPr/>
          <a:lstStyle>
            <a:lvl1pPr>
              <a:defRPr sz="7100"/>
            </a:lvl1pPr>
            <a:lvl2pPr>
              <a:defRPr sz="6600"/>
            </a:lvl2pPr>
            <a:lvl3pPr>
              <a:defRPr sz="5400"/>
            </a:lvl3pPr>
            <a:lvl4pPr>
              <a:defRPr sz="5000"/>
            </a:lvl4pPr>
            <a:lvl5pPr>
              <a:defRPr sz="5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44600" y="4608204"/>
            <a:ext cx="12115800" cy="10643616"/>
          </a:xfrm>
        </p:spPr>
        <p:txBody>
          <a:bodyPr/>
          <a:lstStyle>
            <a:lvl1pPr>
              <a:defRPr sz="7100"/>
            </a:lvl1pPr>
            <a:lvl2pPr>
              <a:defRPr sz="6600"/>
            </a:lvl2pPr>
            <a:lvl3pPr>
              <a:defRPr sz="5400"/>
            </a:lvl3pPr>
            <a:lvl4pPr>
              <a:defRPr sz="5000"/>
            </a:lvl4pPr>
            <a:lvl5pPr>
              <a:defRPr sz="5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E2FD6-8DD2-439A-BEE3-0DF54731D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89811"/>
            <a:ext cx="24688800" cy="2743200"/>
          </a:xfrm>
        </p:spPr>
        <p:txBody>
          <a:bodyPr tIns="125398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4452595"/>
            <a:ext cx="12120564" cy="1582445"/>
          </a:xfrm>
        </p:spPr>
        <p:txBody>
          <a:bodyPr lIns="125398" tIns="0" rIns="125398" bIns="0" anchor="ctr">
            <a:noAutofit/>
          </a:bodyPr>
          <a:lstStyle>
            <a:lvl1pPr marL="0" indent="0">
              <a:buNone/>
              <a:defRPr sz="66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5400" b="1"/>
            </a:lvl2pPr>
            <a:lvl3pPr>
              <a:buNone/>
              <a:defRPr sz="5000" b="1"/>
            </a:lvl3pPr>
            <a:lvl4pPr>
              <a:buNone/>
              <a:defRPr sz="4400" b="1"/>
            </a:lvl4pPr>
            <a:lvl5pPr>
              <a:buNone/>
              <a:defRPr sz="44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935077" y="4463418"/>
            <a:ext cx="12125325" cy="1571623"/>
          </a:xfrm>
        </p:spPr>
        <p:txBody>
          <a:bodyPr lIns="125398" tIns="0" rIns="125398" bIns="0" anchor="ctr"/>
          <a:lstStyle>
            <a:lvl1pPr marL="0" indent="0">
              <a:buNone/>
              <a:defRPr sz="66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5400" b="1"/>
            </a:lvl2pPr>
            <a:lvl3pPr>
              <a:buNone/>
              <a:defRPr sz="5000" b="1"/>
            </a:lvl3pPr>
            <a:lvl4pPr>
              <a:buNone/>
              <a:defRPr sz="4400" b="1"/>
            </a:lvl4pPr>
            <a:lvl5pPr>
              <a:buNone/>
              <a:defRPr sz="44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371601" y="6035040"/>
            <a:ext cx="12120564" cy="9229728"/>
          </a:xfrm>
        </p:spPr>
        <p:txBody>
          <a:bodyPr tIns="0"/>
          <a:lstStyle>
            <a:lvl1pPr>
              <a:defRPr sz="6000"/>
            </a:lvl1pPr>
            <a:lvl2pPr>
              <a:defRPr sz="5400"/>
            </a:lvl2pPr>
            <a:lvl3pPr>
              <a:defRPr sz="5000"/>
            </a:lvl3pPr>
            <a:lvl4pPr>
              <a:defRPr sz="4400"/>
            </a:lvl4pPr>
            <a:lvl5pPr>
              <a:defRPr sz="44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35077" y="6035040"/>
            <a:ext cx="12125325" cy="9229728"/>
          </a:xfrm>
        </p:spPr>
        <p:txBody>
          <a:bodyPr tIns="0"/>
          <a:lstStyle>
            <a:lvl1pPr>
              <a:defRPr sz="6000"/>
            </a:lvl1pPr>
            <a:lvl2pPr>
              <a:defRPr sz="5400"/>
            </a:lvl2pPr>
            <a:lvl3pPr>
              <a:defRPr sz="5000"/>
            </a:lvl3pPr>
            <a:lvl4pPr>
              <a:defRPr sz="4400"/>
            </a:lvl4pPr>
            <a:lvl5pPr>
              <a:defRPr sz="44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C11836-1025-4EDB-BDCE-985762774BD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89811"/>
            <a:ext cx="24917400" cy="2743200"/>
          </a:xfrm>
        </p:spPr>
        <p:txBody>
          <a:bodyPr vert="horz" tIns="12539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138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E681D-FC39-4FF8-A674-00BAB58450D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D07750-6199-43FD-B6C5-8DDF5EC06AC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1234445"/>
            <a:ext cx="8229600" cy="278892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71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2057400" y="4023360"/>
            <a:ext cx="8229600" cy="10972800"/>
          </a:xfrm>
        </p:spPr>
        <p:txBody>
          <a:bodyPr lIns="50158" rIns="50158"/>
          <a:lstStyle>
            <a:lvl1pPr marL="0" indent="0" algn="l">
              <a:buNone/>
              <a:defRPr sz="3800"/>
            </a:lvl1pPr>
            <a:lvl2pPr indent="0" algn="l">
              <a:buNone/>
              <a:defRPr sz="3300"/>
            </a:lvl2pPr>
            <a:lvl3pPr indent="0" algn="l">
              <a:buNone/>
              <a:defRPr sz="2800"/>
            </a:lvl3pPr>
            <a:lvl4pPr indent="0" algn="l">
              <a:buNone/>
              <a:defRPr sz="2500"/>
            </a:lvl4pPr>
            <a:lvl5pPr indent="0" algn="l">
              <a:buNone/>
              <a:defRPr sz="25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0725150" y="4023360"/>
            <a:ext cx="15335250" cy="10972800"/>
          </a:xfrm>
        </p:spPr>
        <p:txBody>
          <a:bodyPr tIns="0"/>
          <a:lstStyle>
            <a:lvl1pPr>
              <a:defRPr sz="7700"/>
            </a:lvl1pPr>
            <a:lvl2pPr>
              <a:defRPr sz="7100"/>
            </a:lvl2pPr>
            <a:lvl3pPr>
              <a:defRPr sz="6600"/>
            </a:lvl3pPr>
            <a:lvl4pPr>
              <a:defRPr sz="5400"/>
            </a:lvl4pPr>
            <a:lvl5pPr>
              <a:defRPr sz="5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1CBC34-AEAD-44BE-9975-A380C0D4D96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9497259" y="2659385"/>
            <a:ext cx="15773400" cy="987552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0794" tIns="125398" rIns="250794" bIns="125398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24012403" y="12863446"/>
            <a:ext cx="466344" cy="3730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0794" tIns="125398" rIns="250794" bIns="125398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1" y="2824792"/>
            <a:ext cx="6638544" cy="3798290"/>
          </a:xfrm>
        </p:spPr>
        <p:txBody>
          <a:bodyPr vert="horz" lIns="125398" tIns="125398" rIns="125398" bIns="125398" anchor="b"/>
          <a:lstStyle>
            <a:lvl1pPr algn="l">
              <a:buNone/>
              <a:defRPr sz="5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6789084"/>
            <a:ext cx="6629400" cy="5230368"/>
          </a:xfrm>
        </p:spPr>
        <p:txBody>
          <a:bodyPr lIns="175556" rIns="125398" bIns="125398" anchor="t"/>
          <a:lstStyle>
            <a:lvl1pPr marL="0" indent="0" algn="l">
              <a:spcBef>
                <a:spcPts val="686"/>
              </a:spcBef>
              <a:buFontTx/>
              <a:buNone/>
              <a:defRPr sz="3600"/>
            </a:lvl1pPr>
            <a:lvl2pPr>
              <a:defRPr sz="33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4231600" y="15255241"/>
            <a:ext cx="1828800" cy="876300"/>
          </a:xfrm>
        </p:spPr>
        <p:txBody>
          <a:bodyPr/>
          <a:lstStyle/>
          <a:p>
            <a:pPr>
              <a:defRPr/>
            </a:pPr>
            <a:fld id="{CB100146-882E-4BA4-A2E3-65FE318871C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10457379" y="2878841"/>
            <a:ext cx="13853160" cy="9436608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88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28575" y="13959840"/>
            <a:ext cx="27489150" cy="249936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50794" tIns="125398" rIns="250794" bIns="125398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13144500" y="14927581"/>
            <a:ext cx="14287500" cy="15316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50794" tIns="125398" rIns="250794" bIns="125398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58ED5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28575" y="-17146"/>
            <a:ext cx="27489150" cy="249936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50794" tIns="125398" rIns="250794" bIns="125398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13144500" y="-17144"/>
            <a:ext cx="14287500" cy="15316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50794" tIns="125398" rIns="250794" bIns="125398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1371600" y="1689811"/>
            <a:ext cx="24688800" cy="2743200"/>
          </a:xfrm>
          <a:prstGeom prst="rect">
            <a:avLst/>
          </a:prstGeom>
        </p:spPr>
        <p:txBody>
          <a:bodyPr vert="horz" lIns="0" tIns="125398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1371600" y="4645152"/>
            <a:ext cx="24688800" cy="10533888"/>
          </a:xfrm>
          <a:prstGeom prst="rect">
            <a:avLst/>
          </a:prstGeom>
        </p:spPr>
        <p:txBody>
          <a:bodyPr vert="horz" lIns="250794" tIns="125398" rIns="250794" bIns="125398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1371600" y="15255241"/>
            <a:ext cx="6400800" cy="876300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3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8001000" y="15255241"/>
            <a:ext cx="10058400" cy="876300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3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23774400" y="15255241"/>
            <a:ext cx="2286000" cy="8763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3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2D6F114-A48F-4119-83FC-E8D8514E364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57051" y="485780"/>
            <a:ext cx="27541644" cy="1558138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138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752383" indent="-752383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7100" kern="1200">
          <a:solidFill>
            <a:schemeClr val="tx1"/>
          </a:solidFill>
          <a:latin typeface="+mn-lt"/>
          <a:ea typeface="+mn-ea"/>
          <a:cs typeface="+mn-cs"/>
        </a:defRPr>
      </a:lvl1pPr>
      <a:lvl2pPr marL="1755561" indent="-67714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6600" kern="1200">
          <a:solidFill>
            <a:schemeClr val="tx1"/>
          </a:solidFill>
          <a:latin typeface="+mn-lt"/>
          <a:ea typeface="+mn-ea"/>
          <a:cs typeface="+mn-cs"/>
        </a:defRPr>
      </a:lvl2pPr>
      <a:lvl3pPr marL="2507944" indent="-67714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3260327" indent="-576827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4012711" indent="-576827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4765094" indent="-576827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5000" kern="1200">
          <a:solidFill>
            <a:schemeClr val="tx1"/>
          </a:solidFill>
          <a:latin typeface="+mn-lt"/>
          <a:ea typeface="+mn-ea"/>
          <a:cs typeface="+mn-cs"/>
        </a:defRPr>
      </a:lvl6pPr>
      <a:lvl7pPr marL="5266683" indent="-501589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4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6019066" indent="-501589" algn="l" rtl="0" eaLnBrk="1" latinLnBrk="0" hangingPunct="1">
        <a:spcBef>
          <a:spcPct val="20000"/>
        </a:spcBef>
        <a:buClr>
          <a:schemeClr val="tx2"/>
        </a:buClr>
        <a:buChar char="•"/>
        <a:defRPr kumimoji="0" sz="4400" kern="1200">
          <a:solidFill>
            <a:schemeClr val="tx1"/>
          </a:solidFill>
          <a:latin typeface="+mn-lt"/>
          <a:ea typeface="+mn-ea"/>
          <a:cs typeface="+mn-cs"/>
        </a:defRPr>
      </a:lvl8pPr>
      <a:lvl9pPr marL="6771449" indent="-501589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3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253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250794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376191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501588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62698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752383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877780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00317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Box 65"/>
          <p:cNvSpPr txBox="1"/>
          <p:nvPr/>
        </p:nvSpPr>
        <p:spPr>
          <a:xfrm>
            <a:off x="609600" y="15392400"/>
            <a:ext cx="7239000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r>
              <a:rPr lang="en-US" sz="1600" dirty="0" smtClean="0">
                <a:latin typeface="Calibri" pitchFamily="34" charset="0"/>
              </a:rPr>
              <a:t>Ms. </a:t>
            </a:r>
            <a:r>
              <a:rPr lang="en-US" sz="1600" dirty="0" err="1" smtClean="0">
                <a:latin typeface="Calibri" pitchFamily="34" charset="0"/>
              </a:rPr>
              <a:t>Wildermuth</a:t>
            </a:r>
            <a:r>
              <a:rPr lang="en-US" sz="1600" dirty="0" smtClean="0">
                <a:latin typeface="Calibri" pitchFamily="34" charset="0"/>
              </a:rPr>
              <a:t> is pursuing a Masters of Psychology at Augusta State University.</a:t>
            </a:r>
          </a:p>
          <a:p>
            <a:r>
              <a:rPr lang="en-US" sz="1600" baseline="30000" dirty="0" smtClean="0">
                <a:latin typeface="Calibri" pitchFamily="34" charset="0"/>
              </a:rPr>
              <a:t>†</a:t>
            </a:r>
            <a:r>
              <a:rPr lang="en-US" sz="1600" dirty="0" smtClean="0">
                <a:latin typeface="Calibri" pitchFamily="34" charset="0"/>
              </a:rPr>
              <a:t>We would like to acknowledge Kathy Davies, MLS for her contributions to this work.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9" name="TextBox 1"/>
          <p:cNvSpPr txBox="1"/>
          <p:nvPr/>
        </p:nvSpPr>
        <p:spPr>
          <a:xfrm>
            <a:off x="17068800" y="10134600"/>
            <a:ext cx="2057400" cy="685800"/>
          </a:xfrm>
          <a:prstGeom prst="rect">
            <a:avLst/>
          </a:prstGeom>
          <a:solidFill>
            <a:srgbClr val="7AC45C"/>
          </a:solidFill>
          <a:ln>
            <a:noFill/>
            <a:prstDash val="sysDash"/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latin typeface="Calibri" pitchFamily="34" charset="0"/>
              </a:rPr>
              <a:t>Single Instance/</a:t>
            </a:r>
          </a:p>
          <a:p>
            <a:r>
              <a:rPr lang="en-US" sz="2000" b="1" dirty="0" smtClean="0">
                <a:latin typeface="Calibri" pitchFamily="34" charset="0"/>
              </a:rPr>
              <a:t>No Psychometrics</a:t>
            </a:r>
            <a:endParaRPr lang="en-US" sz="2000" b="1" dirty="0">
              <a:latin typeface="Calibri" pitchFamily="34" charset="0"/>
            </a:endParaRPr>
          </a:p>
        </p:txBody>
      </p:sp>
      <p:sp>
        <p:nvSpPr>
          <p:cNvPr id="64" name="TextBox 1"/>
          <p:cNvSpPr txBox="1"/>
          <p:nvPr/>
        </p:nvSpPr>
        <p:spPr>
          <a:xfrm>
            <a:off x="13411200" y="13639800"/>
            <a:ext cx="2057400" cy="685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  <a:prstDash val="sysDash"/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latin typeface="Calibri" pitchFamily="34" charset="0"/>
              </a:rPr>
              <a:t>Multiple Use/</a:t>
            </a:r>
          </a:p>
          <a:p>
            <a:r>
              <a:rPr lang="en-US" sz="2000" b="1" dirty="0" smtClean="0">
                <a:latin typeface="Calibri" pitchFamily="34" charset="0"/>
              </a:rPr>
              <a:t>No Psychometrics</a:t>
            </a:r>
            <a:endParaRPr lang="en-US" sz="2000" b="1" dirty="0">
              <a:latin typeface="Calibri" pitchFamily="34" charset="0"/>
            </a:endParaRPr>
          </a:p>
        </p:txBody>
      </p:sp>
      <p:pic>
        <p:nvPicPr>
          <p:cNvPr id="62" name="Picture 61" descr="ghsu_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0" y="381000"/>
            <a:ext cx="5455445" cy="2209800"/>
          </a:xfrm>
          <a:prstGeom prst="rect">
            <a:avLst/>
          </a:prstGeom>
        </p:spPr>
      </p:pic>
      <p:cxnSp>
        <p:nvCxnSpPr>
          <p:cNvPr id="24" name="Straight Connector 42"/>
          <p:cNvCxnSpPr/>
          <p:nvPr/>
        </p:nvCxnSpPr>
        <p:spPr>
          <a:xfrm flipV="1">
            <a:off x="0" y="285750"/>
            <a:ext cx="27432000" cy="38100"/>
          </a:xfrm>
          <a:prstGeom prst="straightConnector1">
            <a:avLst/>
          </a:prstGeom>
          <a:ln w="508000" cmpd="tri">
            <a:gradFill flip="none" rotWithShape="1">
              <a:gsLst>
                <a:gs pos="1000">
                  <a:schemeClr val="tx2"/>
                </a:gs>
                <a:gs pos="50000">
                  <a:schemeClr val="accent1">
                    <a:lumMod val="75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3600000" scaled="0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42"/>
          <p:cNvCxnSpPr/>
          <p:nvPr/>
        </p:nvCxnSpPr>
        <p:spPr>
          <a:xfrm rot="16200000" flipV="1">
            <a:off x="-7884886" y="8202386"/>
            <a:ext cx="16459200" cy="54428"/>
          </a:xfrm>
          <a:prstGeom prst="straightConnector1">
            <a:avLst/>
          </a:prstGeom>
          <a:ln w="508000" cmpd="tri">
            <a:gradFill flip="none" rotWithShape="1">
              <a:gsLst>
                <a:gs pos="1000">
                  <a:schemeClr val="tx2"/>
                </a:gs>
                <a:gs pos="50000">
                  <a:schemeClr val="accent1">
                    <a:lumMod val="75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3600000" scaled="0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653145" y="266701"/>
            <a:ext cx="26057679" cy="22479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332204" tIns="281266" rIns="332204" bIns="332204" anchor="ctr"/>
          <a:lstStyle/>
          <a:p>
            <a:pPr marL="1125064" eaLnBrk="0" hangingPunct="0">
              <a:lnSpc>
                <a:spcPct val="95000"/>
              </a:lnSpc>
              <a:spcBef>
                <a:spcPts val="614"/>
              </a:spcBef>
              <a:defRPr/>
            </a:pPr>
            <a:endParaRPr lang="en-US" sz="5800" b="1" cap="small" dirty="0">
              <a:solidFill>
                <a:schemeClr val="bg1"/>
              </a:solidFill>
              <a:latin typeface="+mn-lt"/>
              <a:cs typeface="Arial" charset="0"/>
            </a:endParaRPr>
          </a:p>
        </p:txBody>
      </p:sp>
      <p:sp>
        <p:nvSpPr>
          <p:cNvPr id="2052" name="Rectangle 31"/>
          <p:cNvSpPr>
            <a:spLocks noChangeArrowheads="1"/>
          </p:cNvSpPr>
          <p:nvPr/>
        </p:nvSpPr>
        <p:spPr bwMode="auto">
          <a:xfrm>
            <a:off x="0" y="0"/>
            <a:ext cx="27432000" cy="16459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56253" tIns="28127" rIns="56253" bIns="28127" anchor="ctr"/>
          <a:lstStyle/>
          <a:p>
            <a:pPr eaLnBrk="0" hangingPunct="0"/>
            <a:endParaRPr lang="en-US"/>
          </a:p>
        </p:txBody>
      </p:sp>
      <p:sp>
        <p:nvSpPr>
          <p:cNvPr id="2060" name="Rectangle 35"/>
          <p:cNvSpPr>
            <a:spLocks noChangeArrowheads="1"/>
          </p:cNvSpPr>
          <p:nvPr/>
        </p:nvSpPr>
        <p:spPr bwMode="auto">
          <a:xfrm>
            <a:off x="20682859" y="14935202"/>
            <a:ext cx="5878288" cy="243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6253" tIns="0" rIns="56253" bIns="28127">
            <a:spAutoFit/>
          </a:bodyPr>
          <a:lstStyle/>
          <a:p>
            <a:pPr algn="ctr" eaLnBrk="0" hangingPunct="0"/>
            <a:r>
              <a:rPr lang="en-AU" dirty="0"/>
              <a:t>.</a:t>
            </a:r>
          </a:p>
        </p:txBody>
      </p:sp>
      <p:sp>
        <p:nvSpPr>
          <p:cNvPr id="2065" name="TextBox 38"/>
          <p:cNvSpPr txBox="1">
            <a:spLocks noChangeArrowheads="1"/>
          </p:cNvSpPr>
          <p:nvPr/>
        </p:nvSpPr>
        <p:spPr bwMode="auto">
          <a:xfrm flipH="1">
            <a:off x="3701143" y="15736096"/>
            <a:ext cx="19050000" cy="27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6253" tIns="28127" rIns="56253" bIns="28127">
            <a:spAutoFit/>
          </a:bodyPr>
          <a:lstStyle/>
          <a:p>
            <a:pPr eaLnBrk="0" hangingPunct="0"/>
            <a:r>
              <a:rPr lang="en-US"/>
              <a:t> </a:t>
            </a:r>
          </a:p>
        </p:txBody>
      </p:sp>
      <p:sp>
        <p:nvSpPr>
          <p:cNvPr id="37" name="Text Box 6"/>
          <p:cNvSpPr txBox="1">
            <a:spLocks noChangeArrowheads="1"/>
          </p:cNvSpPr>
          <p:nvPr/>
        </p:nvSpPr>
        <p:spPr bwMode="auto">
          <a:xfrm>
            <a:off x="6781800" y="762000"/>
            <a:ext cx="17830800" cy="1466850"/>
          </a:xfrm>
          <a:prstGeom prst="rect">
            <a:avLst/>
          </a:prstGeom>
          <a:solidFill>
            <a:schemeClr val="bg1"/>
          </a:solidFill>
          <a:ln w="19050">
            <a:noFill/>
            <a:miter lim="800000"/>
            <a:headEnd/>
            <a:tailEnd/>
          </a:ln>
        </p:spPr>
        <p:txBody>
          <a:bodyPr lIns="332204" tIns="281266" rIns="332204" bIns="332204" anchor="ctr"/>
          <a:lstStyle/>
          <a:p>
            <a:pPr algn="ctr" eaLnBrk="0" hangingPunct="0">
              <a:lnSpc>
                <a:spcPct val="95000"/>
              </a:lnSpc>
              <a:spcBef>
                <a:spcPts val="0"/>
              </a:spcBef>
              <a:defRPr/>
            </a:pPr>
            <a:r>
              <a:rPr lang="en-US" sz="5200" b="1" dirty="0" smtClean="0">
                <a:solidFill>
                  <a:srgbClr val="558ED5"/>
                </a:solidFill>
                <a:latin typeface="+mj-lt"/>
              </a:rPr>
              <a:t>A SYSTEMATIC REVIEW OF ASSESSMENT IN MEDICAL EDUCATION</a:t>
            </a:r>
            <a:endParaRPr lang="en-US" sz="5200" b="1" cap="small" dirty="0">
              <a:solidFill>
                <a:srgbClr val="558ED5"/>
              </a:solidFill>
              <a:latin typeface="+mj-lt"/>
              <a:cs typeface="Arial" charset="0"/>
            </a:endParaRPr>
          </a:p>
        </p:txBody>
      </p:sp>
      <p:pic>
        <p:nvPicPr>
          <p:cNvPr id="23" name="Picture 22" descr="di_education logo.eps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3850600" y="381000"/>
            <a:ext cx="7965338" cy="3658015"/>
          </a:xfrm>
          <a:prstGeom prst="rect">
            <a:avLst/>
          </a:prstGeom>
          <a:noFill/>
        </p:spPr>
      </p:pic>
      <p:cxnSp>
        <p:nvCxnSpPr>
          <p:cNvPr id="28" name="Straight Connector 42"/>
          <p:cNvCxnSpPr/>
          <p:nvPr/>
        </p:nvCxnSpPr>
        <p:spPr>
          <a:xfrm rot="10800000">
            <a:off x="0" y="16154401"/>
            <a:ext cx="27432000" cy="794"/>
          </a:xfrm>
          <a:prstGeom prst="straightConnector1">
            <a:avLst/>
          </a:prstGeom>
          <a:ln w="508000" cmpd="tri">
            <a:gradFill flip="none" rotWithShape="1">
              <a:gsLst>
                <a:gs pos="1000">
                  <a:schemeClr val="tx2"/>
                </a:gs>
                <a:gs pos="50000">
                  <a:schemeClr val="accent1">
                    <a:lumMod val="75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3600000" scaled="0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2"/>
          <p:cNvCxnSpPr/>
          <p:nvPr/>
        </p:nvCxnSpPr>
        <p:spPr>
          <a:xfrm rot="5400000">
            <a:off x="18772499" y="8201904"/>
            <a:ext cx="16459597" cy="54996"/>
          </a:xfrm>
          <a:prstGeom prst="straightConnector1">
            <a:avLst/>
          </a:prstGeom>
          <a:ln w="508000" cmpd="tri">
            <a:gradFill flip="none" rotWithShape="1">
              <a:gsLst>
                <a:gs pos="1000">
                  <a:schemeClr val="tx2"/>
                </a:gs>
                <a:gs pos="50000">
                  <a:schemeClr val="accent1">
                    <a:lumMod val="75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3600000" scaled="0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77"/>
          <p:cNvSpPr>
            <a:spLocks noChangeArrowheads="1"/>
          </p:cNvSpPr>
          <p:nvPr/>
        </p:nvSpPr>
        <p:spPr bwMode="auto">
          <a:xfrm>
            <a:off x="914400" y="3943350"/>
            <a:ext cx="7010400" cy="75168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noFill/>
            <a:miter lim="800000"/>
            <a:headEnd/>
            <a:tailEnd/>
          </a:ln>
        </p:spPr>
        <p:txBody>
          <a:bodyPr lIns="221530" tIns="221530" rIns="221530" bIns="221530"/>
          <a:lstStyle/>
          <a:p>
            <a:pPr algn="ctr">
              <a:spcBef>
                <a:spcPct val="50000"/>
              </a:spcBef>
              <a:defRPr/>
            </a:pPr>
            <a:r>
              <a:rPr lang="en-GB" sz="2700" b="1" dirty="0" smtClean="0">
                <a:solidFill>
                  <a:schemeClr val="bg1"/>
                </a:solidFill>
                <a:latin typeface="Arial" charset="0"/>
                <a:ea typeface="+mn-ea"/>
              </a:rPr>
              <a:t>Background</a:t>
            </a:r>
            <a:endParaRPr lang="en-GB" sz="2700" b="1" dirty="0">
              <a:solidFill>
                <a:schemeClr val="bg1"/>
              </a:solidFill>
              <a:latin typeface="Arial" charset="0"/>
              <a:ea typeface="+mn-ea"/>
            </a:endParaRPr>
          </a:p>
        </p:txBody>
      </p:sp>
      <p:sp>
        <p:nvSpPr>
          <p:cNvPr id="29" name="Rectangle 57"/>
          <p:cNvSpPr>
            <a:spLocks noChangeArrowheads="1"/>
          </p:cNvSpPr>
          <p:nvPr/>
        </p:nvSpPr>
        <p:spPr bwMode="auto">
          <a:xfrm>
            <a:off x="1079500" y="4743450"/>
            <a:ext cx="6769100" cy="1428750"/>
          </a:xfrm>
          <a:prstGeom prst="rect">
            <a:avLst/>
          </a:prstGeom>
          <a:noFill/>
          <a:ln w="762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12537" tIns="56269" rIns="112537" bIns="221530"/>
          <a:lstStyle/>
          <a:p>
            <a:pPr marL="211007" indent="-211007">
              <a:spcBef>
                <a:spcPts val="1108"/>
              </a:spcBef>
              <a:buFont typeface="Arial" pitchFamily="34" charset="0"/>
              <a:buChar char="•"/>
              <a:defRPr/>
            </a:pPr>
            <a:r>
              <a:rPr lang="en-US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Commonly cited barriers to highly-effective medical education research include insufficient use of validated instruments and difficulty accessing and culling information about validated instruments.</a:t>
            </a:r>
          </a:p>
          <a:p>
            <a:pPr marL="211007" indent="-211007">
              <a:spcBef>
                <a:spcPts val="1108"/>
              </a:spcBef>
              <a:defRPr/>
            </a:pPr>
            <a:endParaRPr lang="en-US" sz="24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211007" indent="-211007">
              <a:spcBef>
                <a:spcPts val="1108"/>
              </a:spcBef>
              <a:buFont typeface="Arial" pitchFamily="34" charset="0"/>
              <a:buChar char="•"/>
              <a:defRPr/>
            </a:pPr>
            <a:endParaRPr lang="en-AU" sz="24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charset="0"/>
            </a:endParaRPr>
          </a:p>
        </p:txBody>
      </p:sp>
      <p:sp>
        <p:nvSpPr>
          <p:cNvPr id="30" name="Rectangle 61"/>
          <p:cNvSpPr>
            <a:spLocks noChangeArrowheads="1"/>
          </p:cNvSpPr>
          <p:nvPr/>
        </p:nvSpPr>
        <p:spPr bwMode="auto">
          <a:xfrm>
            <a:off x="19812000" y="11353800"/>
            <a:ext cx="6531428" cy="434340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221530" tIns="0" rIns="221530" bIns="221530"/>
          <a:lstStyle/>
          <a:p>
            <a:pPr>
              <a:defRPr/>
            </a:pP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rial" charset="0"/>
            </a:endParaRPr>
          </a:p>
          <a:p>
            <a:pPr>
              <a:defRPr/>
            </a:pP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rial" charset="0"/>
            </a:endParaRPr>
          </a:p>
          <a:p>
            <a:pPr>
              <a:defRPr/>
            </a:pP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en-A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32" name="Rectangle 77"/>
          <p:cNvSpPr>
            <a:spLocks noChangeArrowheads="1"/>
          </p:cNvSpPr>
          <p:nvPr/>
        </p:nvSpPr>
        <p:spPr bwMode="auto">
          <a:xfrm>
            <a:off x="19278600" y="3943350"/>
            <a:ext cx="7135573" cy="75168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noFill/>
            <a:miter lim="800000"/>
            <a:headEnd/>
            <a:tailEnd/>
          </a:ln>
        </p:spPr>
        <p:txBody>
          <a:bodyPr lIns="221530" tIns="221530" rIns="221530" bIns="221530"/>
          <a:lstStyle/>
          <a:p>
            <a:pPr algn="ctr">
              <a:spcBef>
                <a:spcPct val="50000"/>
              </a:spcBef>
              <a:defRPr/>
            </a:pPr>
            <a:r>
              <a:rPr lang="en-GB" sz="2700" b="1" dirty="0" smtClean="0">
                <a:solidFill>
                  <a:schemeClr val="bg1"/>
                </a:solidFill>
                <a:latin typeface="Arial" charset="0"/>
                <a:ea typeface="+mn-ea"/>
              </a:rPr>
              <a:t>Results, continued</a:t>
            </a:r>
            <a:endParaRPr lang="en-GB" sz="2700" b="1" dirty="0">
              <a:solidFill>
                <a:schemeClr val="bg1"/>
              </a:solidFill>
              <a:latin typeface="Arial" charset="0"/>
              <a:ea typeface="+mn-ea"/>
            </a:endParaRPr>
          </a:p>
        </p:txBody>
      </p:sp>
      <p:sp>
        <p:nvSpPr>
          <p:cNvPr id="35" name="Rectangle 77"/>
          <p:cNvSpPr>
            <a:spLocks noChangeArrowheads="1"/>
          </p:cNvSpPr>
          <p:nvPr/>
        </p:nvSpPr>
        <p:spPr bwMode="auto">
          <a:xfrm>
            <a:off x="19278600" y="9677400"/>
            <a:ext cx="7064828" cy="75168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noFill/>
            <a:miter lim="800000"/>
            <a:headEnd/>
            <a:tailEnd/>
          </a:ln>
        </p:spPr>
        <p:txBody>
          <a:bodyPr lIns="221530" tIns="221530" rIns="221530" bIns="221530"/>
          <a:lstStyle/>
          <a:p>
            <a:pPr algn="ctr">
              <a:spcBef>
                <a:spcPct val="50000"/>
              </a:spcBef>
              <a:defRPr/>
            </a:pPr>
            <a:r>
              <a:rPr lang="en-GB" sz="2700" b="1" dirty="0" smtClean="0">
                <a:solidFill>
                  <a:schemeClr val="bg1"/>
                </a:solidFill>
                <a:latin typeface="Arial" charset="0"/>
                <a:ea typeface="+mn-ea"/>
              </a:rPr>
              <a:t>Conclusions</a:t>
            </a:r>
            <a:endParaRPr lang="en-GB" sz="2700" b="1" dirty="0">
              <a:solidFill>
                <a:schemeClr val="bg1"/>
              </a:solidFill>
              <a:latin typeface="Arial" charset="0"/>
              <a:ea typeface="+mn-ea"/>
            </a:endParaRPr>
          </a:p>
        </p:txBody>
      </p:sp>
      <p:sp>
        <p:nvSpPr>
          <p:cNvPr id="36" name="Rectangle 77"/>
          <p:cNvSpPr>
            <a:spLocks noChangeArrowheads="1"/>
          </p:cNvSpPr>
          <p:nvPr/>
        </p:nvSpPr>
        <p:spPr bwMode="auto">
          <a:xfrm>
            <a:off x="8153400" y="6629400"/>
            <a:ext cx="10896600" cy="75168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noFill/>
            <a:miter lim="800000"/>
            <a:headEnd/>
            <a:tailEnd/>
          </a:ln>
        </p:spPr>
        <p:txBody>
          <a:bodyPr lIns="221530" tIns="221530" rIns="221530" bIns="221530"/>
          <a:lstStyle/>
          <a:p>
            <a:pPr algn="ctr">
              <a:spcBef>
                <a:spcPct val="50000"/>
              </a:spcBef>
              <a:defRPr/>
            </a:pPr>
            <a:r>
              <a:rPr lang="en-GB" sz="2700" b="1" dirty="0" smtClean="0">
                <a:solidFill>
                  <a:schemeClr val="bg1"/>
                </a:solidFill>
                <a:latin typeface="Arial" charset="0"/>
                <a:ea typeface="+mn-ea"/>
              </a:rPr>
              <a:t>Results</a:t>
            </a:r>
            <a:endParaRPr lang="en-GB" sz="2700" b="1" dirty="0">
              <a:solidFill>
                <a:schemeClr val="bg1"/>
              </a:solidFill>
              <a:latin typeface="Arial" charset="0"/>
              <a:ea typeface="+mn-ea"/>
            </a:endParaRPr>
          </a:p>
        </p:txBody>
      </p:sp>
      <p:sp>
        <p:nvSpPr>
          <p:cNvPr id="38" name="Rectangle 85"/>
          <p:cNvSpPr>
            <a:spLocks noChangeArrowheads="1"/>
          </p:cNvSpPr>
          <p:nvPr/>
        </p:nvSpPr>
        <p:spPr bwMode="auto">
          <a:xfrm>
            <a:off x="20301858" y="14287500"/>
            <a:ext cx="6096000" cy="1028700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281342" tIns="56269" rIns="281342" bIns="221530"/>
          <a:lstStyle/>
          <a:p>
            <a:pPr>
              <a:buFont typeface="Arial" pitchFamily="34" charset="0"/>
              <a:buChar char="•"/>
            </a:pP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0247429" y="14363701"/>
            <a:ext cx="6313714" cy="580038"/>
          </a:xfrm>
          <a:prstGeom prst="rect">
            <a:avLst/>
          </a:prstGeom>
          <a:noFill/>
        </p:spPr>
        <p:txBody>
          <a:bodyPr wrap="square" lIns="56269" tIns="28134" rIns="56269" bIns="28134" rtlCol="0">
            <a:spAutoFit/>
          </a:bodyPr>
          <a:lstStyle/>
          <a:p>
            <a:pPr indent="-281342" eaLnBrk="0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 smtClean="0">
                <a:latin typeface="Calibri" pitchFamily="34" charset="0"/>
                <a:cs typeface="Arial" pitchFamily="34" charset="0"/>
              </a:rPr>
              <a:t>.</a:t>
            </a:r>
          </a:p>
          <a:p>
            <a:pPr indent="-281342" eaLnBrk="0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 smtClean="0">
              <a:latin typeface="Calibri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9742714" y="16040101"/>
            <a:ext cx="16865082" cy="272261"/>
          </a:xfrm>
          <a:prstGeom prst="rect">
            <a:avLst/>
          </a:prstGeom>
          <a:noFill/>
        </p:spPr>
        <p:txBody>
          <a:bodyPr wrap="square" lIns="56269" tIns="28134" rIns="56269" bIns="28134" rtlCol="0">
            <a:spAutoFit/>
          </a:bodyPr>
          <a:lstStyle/>
          <a:p>
            <a:pPr algn="r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Presented at the Southern Group on Educational Affairs Regional Conference, Houston, TX 04/15/2011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Rectangle 77"/>
          <p:cNvSpPr>
            <a:spLocks noChangeArrowheads="1"/>
          </p:cNvSpPr>
          <p:nvPr/>
        </p:nvSpPr>
        <p:spPr bwMode="auto">
          <a:xfrm>
            <a:off x="990600" y="9144000"/>
            <a:ext cx="6858000" cy="75168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noFill/>
            <a:miter lim="800000"/>
            <a:headEnd/>
            <a:tailEnd/>
          </a:ln>
        </p:spPr>
        <p:txBody>
          <a:bodyPr lIns="221530" tIns="221530" rIns="221530" bIns="221530"/>
          <a:lstStyle/>
          <a:p>
            <a:pPr algn="ctr">
              <a:spcBef>
                <a:spcPct val="50000"/>
              </a:spcBef>
              <a:defRPr/>
            </a:pPr>
            <a:r>
              <a:rPr lang="en-GB" sz="2700" b="1" dirty="0" smtClean="0">
                <a:solidFill>
                  <a:schemeClr val="bg1"/>
                </a:solidFill>
                <a:latin typeface="Arial" charset="0"/>
                <a:ea typeface="+mn-ea"/>
              </a:rPr>
              <a:t>Method</a:t>
            </a:r>
            <a:endParaRPr lang="en-GB" sz="2700" b="1" dirty="0">
              <a:solidFill>
                <a:schemeClr val="bg1"/>
              </a:solidFill>
              <a:latin typeface="Arial" charset="0"/>
              <a:ea typeface="+mn-ea"/>
            </a:endParaRPr>
          </a:p>
        </p:txBody>
      </p:sp>
      <p:sp>
        <p:nvSpPr>
          <p:cNvPr id="55" name="Rectangle 57"/>
          <p:cNvSpPr>
            <a:spLocks noChangeArrowheads="1"/>
          </p:cNvSpPr>
          <p:nvPr/>
        </p:nvSpPr>
        <p:spPr bwMode="auto">
          <a:xfrm>
            <a:off x="990600" y="9906000"/>
            <a:ext cx="6858000" cy="5410200"/>
          </a:xfrm>
          <a:prstGeom prst="rect">
            <a:avLst/>
          </a:prstGeom>
          <a:noFill/>
          <a:ln w="762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12537" tIns="56269" rIns="112537" bIns="221530"/>
          <a:lstStyle/>
          <a:p>
            <a:pPr marL="211007" indent="-211007">
              <a:spcBef>
                <a:spcPts val="1108"/>
              </a:spcBef>
              <a:buFont typeface="Arial" pitchFamily="34" charset="0"/>
              <a:buChar char="•"/>
              <a:defRPr/>
            </a:pPr>
            <a:r>
              <a:rPr lang="en-US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We performed a two-phased systematic literature search, developed in consultation with a research librarian.</a:t>
            </a:r>
            <a:r>
              <a:rPr lang="en-US" sz="2400" baseline="30000" dirty="0" smtClean="0">
                <a:latin typeface="Calibri" pitchFamily="34" charset="0"/>
              </a:rPr>
              <a:t>†</a:t>
            </a:r>
            <a:endParaRPr lang="en-US" sz="22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624166" lvl="1" indent="-34290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Review of the five most recent years of publications from four key medical education journals </a:t>
            </a:r>
            <a:r>
              <a:rPr lang="en-US" sz="2200" i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(Academic Medicine, Medical Education, Teaching and Learning in Medicine, Medical Teacher</a:t>
            </a:r>
            <a:r>
              <a:rPr lang="en-US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); and</a:t>
            </a:r>
          </a:p>
          <a:p>
            <a:pPr marL="624166" lvl="1" indent="-34290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200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MeSH</a:t>
            </a:r>
            <a:r>
              <a:rPr lang="en-US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 (Medical Subject Heading) term and keyword search of articles from the last ten years in </a:t>
            </a:r>
            <a:r>
              <a:rPr lang="en-US" sz="2200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PubMed</a:t>
            </a:r>
            <a:r>
              <a:rPr lang="en-US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.</a:t>
            </a:r>
          </a:p>
          <a:p>
            <a:pPr marL="211007" indent="-211007">
              <a:spcBef>
                <a:spcPts val="1108"/>
              </a:spcBef>
              <a:buFont typeface="Arial" pitchFamily="34" charset="0"/>
              <a:buChar char="•"/>
              <a:defRPr/>
            </a:pPr>
            <a:r>
              <a:rPr lang="en-US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We included English-language studies that reported an explicit tool or method used to assess medical students or residents. </a:t>
            </a:r>
          </a:p>
          <a:p>
            <a:pPr marL="211007" indent="-211007">
              <a:spcBef>
                <a:spcPts val="1108"/>
              </a:spcBef>
              <a:buFont typeface="Arial" pitchFamily="34" charset="0"/>
              <a:buChar char="•"/>
              <a:defRPr/>
            </a:pPr>
            <a:r>
              <a:rPr lang="en-US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Information abstracted from articles included target population, assessment source, assessment method, reported psychometric data, and country.</a:t>
            </a:r>
          </a:p>
          <a:p>
            <a:pPr marL="492273" lvl="1" indent="-211007">
              <a:spcBef>
                <a:spcPts val="1108"/>
              </a:spcBef>
              <a:buFont typeface="Arial" pitchFamily="34" charset="0"/>
              <a:buChar char="•"/>
              <a:defRPr/>
            </a:pPr>
            <a:endParaRPr lang="en-US" sz="24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211007" indent="-211007">
              <a:spcBef>
                <a:spcPts val="1108"/>
              </a:spcBef>
              <a:buFont typeface="Arial" pitchFamily="34" charset="0"/>
              <a:buChar char="•"/>
              <a:defRPr/>
            </a:pPr>
            <a:endParaRPr lang="en-US" sz="25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211007" indent="-211007">
              <a:spcBef>
                <a:spcPts val="1108"/>
              </a:spcBef>
              <a:buFont typeface="Arial" pitchFamily="34" charset="0"/>
              <a:buChar char="•"/>
              <a:defRPr/>
            </a:pPr>
            <a:endParaRPr lang="en-AU" sz="25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charset="0"/>
            </a:endParaRPr>
          </a:p>
        </p:txBody>
      </p:sp>
      <p:sp>
        <p:nvSpPr>
          <p:cNvPr id="45" name="Rectangle 77"/>
          <p:cNvSpPr>
            <a:spLocks noChangeArrowheads="1"/>
          </p:cNvSpPr>
          <p:nvPr/>
        </p:nvSpPr>
        <p:spPr bwMode="auto">
          <a:xfrm>
            <a:off x="990600" y="6248400"/>
            <a:ext cx="6934200" cy="75168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noFill/>
            <a:miter lim="800000"/>
            <a:headEnd/>
            <a:tailEnd/>
          </a:ln>
        </p:spPr>
        <p:txBody>
          <a:bodyPr lIns="221530" tIns="221530" rIns="221530" bIns="221530"/>
          <a:lstStyle/>
          <a:p>
            <a:pPr algn="ctr">
              <a:spcBef>
                <a:spcPct val="50000"/>
              </a:spcBef>
              <a:defRPr/>
            </a:pPr>
            <a:r>
              <a:rPr lang="en-GB" sz="2700" b="1" dirty="0" smtClean="0">
                <a:solidFill>
                  <a:schemeClr val="bg1"/>
                </a:solidFill>
                <a:latin typeface="Arial" charset="0"/>
                <a:ea typeface="+mn-ea"/>
              </a:rPr>
              <a:t>Objectives</a:t>
            </a:r>
            <a:endParaRPr lang="en-GB" sz="2700" b="1" dirty="0">
              <a:solidFill>
                <a:schemeClr val="bg1"/>
              </a:solidFill>
              <a:latin typeface="Arial" charset="0"/>
              <a:ea typeface="+mn-ea"/>
            </a:endParaRPr>
          </a:p>
        </p:txBody>
      </p:sp>
      <p:sp>
        <p:nvSpPr>
          <p:cNvPr id="49" name="Rectangle 57"/>
          <p:cNvSpPr>
            <a:spLocks noChangeArrowheads="1"/>
          </p:cNvSpPr>
          <p:nvPr/>
        </p:nvSpPr>
        <p:spPr bwMode="auto">
          <a:xfrm>
            <a:off x="1066800" y="7086600"/>
            <a:ext cx="6705600" cy="1981200"/>
          </a:xfrm>
          <a:prstGeom prst="rect">
            <a:avLst/>
          </a:prstGeom>
          <a:noFill/>
          <a:ln w="762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12537" tIns="56269" rIns="112537" bIns="221530"/>
          <a:lstStyle/>
          <a:p>
            <a:pPr marL="211007" indent="-211007">
              <a:spcBef>
                <a:spcPts val="1108"/>
              </a:spcBef>
              <a:buFont typeface="Arial" pitchFamily="34" charset="0"/>
              <a:buChar char="•"/>
              <a:defRPr/>
            </a:pPr>
            <a:r>
              <a:rPr lang="en-US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To conduct a systematic review of assessment measures used in medical education to:</a:t>
            </a:r>
          </a:p>
          <a:p>
            <a:pPr marL="492273" lvl="1" indent="-211007">
              <a:spcBef>
                <a:spcPts val="1108"/>
              </a:spcBef>
              <a:buFont typeface="Arial" pitchFamily="34" charset="0"/>
              <a:buChar char="•"/>
              <a:defRPr/>
            </a:pPr>
            <a:r>
              <a:rPr lang="en-US" sz="20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Describe characteristics of the assessment measures which are used; and</a:t>
            </a:r>
          </a:p>
          <a:p>
            <a:pPr marL="492273" lvl="1" indent="-211007">
              <a:spcBef>
                <a:spcPts val="1108"/>
              </a:spcBef>
              <a:buFont typeface="Arial" pitchFamily="34" charset="0"/>
              <a:buChar char="•"/>
              <a:defRPr/>
            </a:pPr>
            <a:r>
              <a:rPr lang="en-US" sz="20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Identify gaps in current medical education assessment.</a:t>
            </a:r>
          </a:p>
          <a:p>
            <a:pPr marL="211007" indent="-211007">
              <a:spcBef>
                <a:spcPts val="1108"/>
              </a:spcBef>
              <a:buFont typeface="Arial" pitchFamily="34" charset="0"/>
              <a:buChar char="•"/>
              <a:defRPr/>
            </a:pPr>
            <a:endParaRPr lang="en-US" sz="25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211007" indent="-211007">
              <a:spcBef>
                <a:spcPts val="1108"/>
              </a:spcBef>
              <a:buFont typeface="Arial" pitchFamily="34" charset="0"/>
              <a:buChar char="•"/>
              <a:defRPr/>
            </a:pPr>
            <a:endParaRPr lang="en-AU" sz="25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charset="0"/>
            </a:endParaRPr>
          </a:p>
        </p:txBody>
      </p:sp>
      <p:graphicFrame>
        <p:nvGraphicFramePr>
          <p:cNvPr id="58" name="Table 57"/>
          <p:cNvGraphicFramePr>
            <a:graphicFrameLocks noGrp="1"/>
          </p:cNvGraphicFramePr>
          <p:nvPr/>
        </p:nvGraphicFramePr>
        <p:xfrm>
          <a:off x="19278600" y="4724401"/>
          <a:ext cx="7162800" cy="4882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9965"/>
                <a:gridCol w="2802835"/>
              </a:tblGrid>
              <a:tr h="3447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dirty="0" smtClean="0">
                          <a:latin typeface="Calibri"/>
                          <a:ea typeface="Calibri"/>
                          <a:cs typeface="Times New Roman"/>
                        </a:rPr>
                        <a:t>PEARLS</a:t>
                      </a:r>
                      <a:r>
                        <a:rPr lang="en-US" sz="2000" b="1" i="0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b="1" i="0" dirty="0" smtClean="0">
                          <a:latin typeface="Calibri"/>
                          <a:ea typeface="Calibri"/>
                          <a:cs typeface="Times New Roman"/>
                        </a:rPr>
                        <a:t>(n=287)</a:t>
                      </a:r>
                      <a:endParaRPr lang="en-US" sz="2000" b="1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 anchor="ctr"/>
                </a:tc>
              </a:tr>
              <a:tr h="3980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dirty="0" smtClean="0">
                          <a:latin typeface="Calibri"/>
                          <a:ea typeface="Calibri"/>
                          <a:cs typeface="Times New Roman"/>
                        </a:rPr>
                        <a:t>Country</a:t>
                      </a:r>
                      <a:endParaRPr lang="en-US" sz="2000" b="1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 anchor="ctr"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 anchor="ctr">
                    <a:solidFill>
                      <a:srgbClr val="E7EBF5"/>
                    </a:solidFill>
                  </a:tcPr>
                </a:tc>
              </a:tr>
              <a:tr h="3374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dirty="0" smtClean="0">
                          <a:latin typeface="Calibri"/>
                          <a:ea typeface="Calibri"/>
                          <a:cs typeface="Times New Roman"/>
                        </a:rPr>
                        <a:t>        US</a:t>
                      </a:r>
                      <a:endParaRPr lang="en-US" sz="20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 anchor="ctr"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dirty="0" smtClean="0">
                          <a:latin typeface="Calibri"/>
                          <a:ea typeface="Calibri"/>
                          <a:cs typeface="Times New Roman"/>
                        </a:rPr>
                        <a:t>92</a:t>
                      </a:r>
                      <a:r>
                        <a:rPr lang="en-US" sz="2000" b="0" i="0" baseline="0" dirty="0" smtClean="0">
                          <a:latin typeface="Calibri"/>
                          <a:ea typeface="Calibri"/>
                          <a:cs typeface="Times New Roman"/>
                        </a:rPr>
                        <a:t> (32.1%)</a:t>
                      </a:r>
                      <a:endParaRPr lang="en-US" sz="20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 anchor="ctr">
                    <a:solidFill>
                      <a:srgbClr val="E7EBF5"/>
                    </a:solidFill>
                  </a:tcPr>
                </a:tc>
              </a:tr>
              <a:tr h="3374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dirty="0" smtClean="0">
                          <a:latin typeface="Calibri"/>
                          <a:ea typeface="Calibri"/>
                          <a:cs typeface="Times New Roman"/>
                        </a:rPr>
                        <a:t>        Non-US</a:t>
                      </a:r>
                      <a:endParaRPr lang="en-US" sz="20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 anchor="ctr"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dirty="0" smtClean="0">
                          <a:latin typeface="Calibri"/>
                          <a:ea typeface="Calibri"/>
                          <a:cs typeface="Times New Roman"/>
                        </a:rPr>
                        <a:t>194 (67.6%)</a:t>
                      </a:r>
                      <a:endParaRPr lang="en-US" sz="20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 anchor="ctr">
                    <a:solidFill>
                      <a:srgbClr val="E7EBF5"/>
                    </a:solidFill>
                  </a:tcPr>
                </a:tc>
              </a:tr>
              <a:tr h="3374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dirty="0" smtClean="0">
                          <a:latin typeface="Calibri"/>
                          <a:ea typeface="Calibri"/>
                          <a:cs typeface="Times New Roman"/>
                        </a:rPr>
                        <a:t>        Multi-Country</a:t>
                      </a:r>
                      <a:endParaRPr lang="en-US" sz="20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 anchor="ctr"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dirty="0" smtClean="0">
                          <a:latin typeface="Calibri"/>
                          <a:ea typeface="Calibri"/>
                          <a:cs typeface="Times New Roman"/>
                        </a:rPr>
                        <a:t>1 (0.3%)</a:t>
                      </a:r>
                      <a:endParaRPr lang="en-US" sz="20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 anchor="ctr">
                    <a:solidFill>
                      <a:srgbClr val="E7EBF5"/>
                    </a:solidFill>
                  </a:tcPr>
                </a:tc>
              </a:tr>
              <a:tr h="3538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dirty="0" smtClean="0">
                          <a:latin typeface="Calibri"/>
                          <a:ea typeface="Calibri"/>
                          <a:cs typeface="Times New Roman"/>
                        </a:rPr>
                        <a:t>Assessment Method</a:t>
                      </a:r>
                      <a:endParaRPr lang="en-US" sz="2000" b="1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 anchor="ctr"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 anchor="ctr"/>
                </a:tc>
              </a:tr>
              <a:tr h="3374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dirty="0" smtClean="0">
                          <a:latin typeface="Calibri"/>
                          <a:ea typeface="Calibri"/>
                          <a:cs typeface="Times New Roman"/>
                        </a:rPr>
                        <a:t>        Survey</a:t>
                      </a:r>
                      <a:endParaRPr lang="en-US" sz="20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 anchor="ctr"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dirty="0" smtClean="0">
                          <a:latin typeface="Calibri"/>
                          <a:ea typeface="Calibri"/>
                          <a:cs typeface="Times New Roman"/>
                        </a:rPr>
                        <a:t>162 (56.4%)</a:t>
                      </a:r>
                      <a:endParaRPr lang="en-US" sz="20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 anchor="ctr">
                    <a:solidFill>
                      <a:srgbClr val="CCD5EA"/>
                    </a:solidFill>
                  </a:tcPr>
                </a:tc>
              </a:tr>
              <a:tr h="3374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dirty="0" smtClean="0">
                          <a:latin typeface="Calibri"/>
                          <a:ea typeface="Calibri"/>
                          <a:cs typeface="Times New Roman"/>
                        </a:rPr>
                        <a:t>        Clinical Observation</a:t>
                      </a:r>
                      <a:r>
                        <a:rPr lang="en-US" sz="2000" b="0" i="0" baseline="0" dirty="0" smtClean="0">
                          <a:latin typeface="Calibri"/>
                          <a:ea typeface="Calibri"/>
                          <a:cs typeface="Times New Roman"/>
                        </a:rPr>
                        <a:t> (e.g. OSCE)</a:t>
                      </a:r>
                      <a:endParaRPr lang="en-US" sz="20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 anchor="ctr"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dirty="0" smtClean="0">
                          <a:latin typeface="Calibri"/>
                          <a:ea typeface="Calibri"/>
                          <a:cs typeface="Times New Roman"/>
                        </a:rPr>
                        <a:t>45 (15.7%)</a:t>
                      </a:r>
                      <a:endParaRPr lang="en-US" sz="20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 anchor="ctr">
                    <a:solidFill>
                      <a:srgbClr val="CCD5EA"/>
                    </a:solidFill>
                  </a:tcPr>
                </a:tc>
              </a:tr>
              <a:tr h="3374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dirty="0" smtClean="0">
                          <a:latin typeface="Calibri"/>
                          <a:ea typeface="Calibri"/>
                          <a:cs typeface="Times New Roman"/>
                        </a:rPr>
                        <a:t>        Simulation</a:t>
                      </a:r>
                      <a:endParaRPr lang="en-US" sz="20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 anchor="ctr"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dirty="0" smtClean="0">
                          <a:latin typeface="Calibri"/>
                          <a:ea typeface="Calibri"/>
                          <a:cs typeface="Times New Roman"/>
                        </a:rPr>
                        <a:t>3 (1.0%)</a:t>
                      </a:r>
                      <a:endParaRPr lang="en-US" sz="20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 anchor="ctr">
                    <a:solidFill>
                      <a:srgbClr val="CCD5EA"/>
                    </a:solidFill>
                  </a:tcPr>
                </a:tc>
              </a:tr>
              <a:tr h="3374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dirty="0" smtClean="0">
                          <a:latin typeface="Calibri"/>
                          <a:ea typeface="Calibri"/>
                          <a:cs typeface="Times New Roman"/>
                        </a:rPr>
                        <a:t>        Oral (e.g. interview)</a:t>
                      </a:r>
                      <a:endParaRPr lang="en-US" sz="20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 anchor="ctr"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dirty="0" smtClean="0">
                          <a:latin typeface="Calibri"/>
                          <a:ea typeface="Calibri"/>
                          <a:cs typeface="Times New Roman"/>
                        </a:rPr>
                        <a:t>6 (2.1%)</a:t>
                      </a:r>
                      <a:endParaRPr lang="en-US" sz="20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 anchor="ctr">
                    <a:solidFill>
                      <a:srgbClr val="CCD5EA"/>
                    </a:solidFill>
                  </a:tcPr>
                </a:tc>
              </a:tr>
              <a:tr h="3374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dirty="0" smtClean="0">
                          <a:latin typeface="Calibri"/>
                          <a:ea typeface="Calibri"/>
                          <a:cs typeface="Times New Roman"/>
                        </a:rPr>
                        <a:t>        Other/unclear</a:t>
                      </a:r>
                      <a:endParaRPr lang="en-US" sz="20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 anchor="ctr"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dirty="0" smtClean="0">
                          <a:latin typeface="Calibri"/>
                          <a:ea typeface="Calibri"/>
                          <a:cs typeface="Times New Roman"/>
                        </a:rPr>
                        <a:t>71 (24.7%)</a:t>
                      </a:r>
                      <a:endParaRPr lang="en-US" sz="20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 anchor="ctr">
                    <a:solidFill>
                      <a:srgbClr val="CCD5EA"/>
                    </a:solidFill>
                  </a:tcPr>
                </a:tc>
              </a:tr>
              <a:tr h="3538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dirty="0" smtClean="0">
                          <a:latin typeface="Calibri"/>
                          <a:ea typeface="Calibri"/>
                          <a:cs typeface="Times New Roman"/>
                        </a:rPr>
                        <a:t>Assessor</a:t>
                      </a:r>
                      <a:r>
                        <a:rPr lang="en-US" sz="2000" b="1" i="0" baseline="0" dirty="0" smtClean="0">
                          <a:latin typeface="Calibri"/>
                          <a:ea typeface="Calibri"/>
                          <a:cs typeface="Times New Roman"/>
                        </a:rPr>
                        <a:t> Role</a:t>
                      </a:r>
                      <a:endParaRPr lang="en-US" sz="2000" b="1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 anchor="ctr"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 anchor="ctr">
                    <a:solidFill>
                      <a:srgbClr val="E7EBF5"/>
                    </a:solidFill>
                  </a:tcPr>
                </a:tc>
              </a:tr>
              <a:tr h="3374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dirty="0" smtClean="0">
                          <a:latin typeface="Calibri"/>
                          <a:ea typeface="Calibri"/>
                          <a:cs typeface="Times New Roman"/>
                        </a:rPr>
                        <a:t>        Self-assessment</a:t>
                      </a:r>
                      <a:endParaRPr lang="en-US" sz="20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 anchor="ctr"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dirty="0" smtClean="0">
                          <a:latin typeface="Calibri"/>
                          <a:ea typeface="Calibri"/>
                          <a:cs typeface="Times New Roman"/>
                        </a:rPr>
                        <a:t>172 (59.9%)</a:t>
                      </a:r>
                      <a:endParaRPr lang="en-US" sz="20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 anchor="ctr">
                    <a:solidFill>
                      <a:srgbClr val="E7EBF5"/>
                    </a:solidFill>
                  </a:tcPr>
                </a:tc>
              </a:tr>
              <a:tr h="3891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dirty="0" smtClean="0">
                          <a:latin typeface="Calibri"/>
                          <a:ea typeface="Calibri"/>
                          <a:cs typeface="Times New Roman"/>
                        </a:rPr>
                        <a:t>Unname</a:t>
                      </a:r>
                      <a:r>
                        <a:rPr lang="en-US" sz="2000" b="1" i="0" baseline="0" dirty="0" smtClean="0">
                          <a:latin typeface="Calibri"/>
                          <a:ea typeface="Calibri"/>
                          <a:cs typeface="Times New Roman"/>
                        </a:rPr>
                        <a:t>d Measure</a:t>
                      </a:r>
                      <a:endParaRPr lang="en-US" sz="2000" b="1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dirty="0" smtClean="0">
                          <a:latin typeface="Calibri"/>
                          <a:ea typeface="Calibri"/>
                          <a:cs typeface="Times New Roman"/>
                        </a:rPr>
                        <a:t>70 (24.4%)</a:t>
                      </a:r>
                      <a:endParaRPr lang="en-US" sz="20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86" marR="48986" marT="0" marB="0" anchor="ctr"/>
                </a:tc>
              </a:tr>
            </a:tbl>
          </a:graphicData>
        </a:graphic>
      </p:graphicFrame>
      <p:sp>
        <p:nvSpPr>
          <p:cNvPr id="15363" name="Text Box 8"/>
          <p:cNvSpPr txBox="1">
            <a:spLocks noChangeArrowheads="1"/>
          </p:cNvSpPr>
          <p:nvPr/>
        </p:nvSpPr>
        <p:spPr bwMode="auto">
          <a:xfrm>
            <a:off x="2057400" y="2400300"/>
            <a:ext cx="23241000" cy="14097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221470" tIns="0" rIns="221470" bIns="221470"/>
          <a:lstStyle/>
          <a:p>
            <a:pPr algn="ctr" eaLnBrk="0" hangingPunct="0">
              <a:defRPr/>
            </a:pPr>
            <a:r>
              <a:rPr lang="en-US" sz="2900" b="1" dirty="0" smtClean="0">
                <a:solidFill>
                  <a:srgbClr val="000000"/>
                </a:solidFill>
                <a:latin typeface="Calibri" pitchFamily="34" charset="0"/>
                <a:ea typeface="ＭＳ Ｐゴシック" charset="-128"/>
                <a:cs typeface="Arial" charset="0"/>
              </a:rPr>
              <a:t>Christie </a:t>
            </a:r>
            <a:r>
              <a:rPr lang="en-US" sz="2900" b="1" dirty="0" err="1" smtClean="0">
                <a:solidFill>
                  <a:srgbClr val="000000"/>
                </a:solidFill>
                <a:latin typeface="Calibri" pitchFamily="34" charset="0"/>
                <a:ea typeface="ＭＳ Ｐゴシック" charset="-128"/>
                <a:cs typeface="Arial" charset="0"/>
              </a:rPr>
              <a:t>Palladino</a:t>
            </a:r>
            <a:r>
              <a:rPr lang="en-US" sz="2900" b="1" dirty="0" smtClean="0">
                <a:solidFill>
                  <a:srgbClr val="000000"/>
                </a:solidFill>
                <a:latin typeface="Calibri" pitchFamily="34" charset="0"/>
                <a:ea typeface="ＭＳ Ｐゴシック" charset="-128"/>
                <a:cs typeface="Arial" charset="0"/>
              </a:rPr>
              <a:t>, MD, </a:t>
            </a:r>
            <a:r>
              <a:rPr lang="en-US" sz="2900" b="1" dirty="0" err="1" smtClean="0">
                <a:solidFill>
                  <a:srgbClr val="000000"/>
                </a:solidFill>
                <a:latin typeface="Calibri" pitchFamily="34" charset="0"/>
                <a:ea typeface="ＭＳ Ｐゴシック" charset="-128"/>
                <a:cs typeface="Arial" charset="0"/>
              </a:rPr>
              <a:t>MSc</a:t>
            </a:r>
            <a:r>
              <a:rPr lang="en-US" sz="2900" b="1" dirty="0" smtClean="0">
                <a:solidFill>
                  <a:srgbClr val="000000"/>
                </a:solidFill>
                <a:latin typeface="Calibri" pitchFamily="34" charset="0"/>
                <a:ea typeface="ＭＳ Ｐゴシック" charset="-128"/>
                <a:cs typeface="Arial" charset="0"/>
              </a:rPr>
              <a:t>; Rachel Whitaker, </a:t>
            </a:r>
            <a:r>
              <a:rPr lang="en-US" sz="2900" b="1" dirty="0" err="1" smtClean="0">
                <a:solidFill>
                  <a:srgbClr val="000000"/>
                </a:solidFill>
                <a:latin typeface="Calibri" pitchFamily="34" charset="0"/>
                <a:ea typeface="ＭＳ Ｐゴシック" charset="-128"/>
                <a:cs typeface="Arial" charset="0"/>
              </a:rPr>
              <a:t>ScM</a:t>
            </a:r>
            <a:r>
              <a:rPr lang="en-US" sz="2900" b="1" dirty="0" smtClean="0">
                <a:solidFill>
                  <a:srgbClr val="000000"/>
                </a:solidFill>
                <a:latin typeface="Calibri" pitchFamily="34" charset="0"/>
                <a:ea typeface="ＭＳ Ｐゴシック" charset="-128"/>
                <a:cs typeface="Arial" charset="0"/>
              </a:rPr>
              <a:t>; Kirsten </a:t>
            </a:r>
            <a:r>
              <a:rPr lang="en-US" sz="2900" b="1" dirty="0" err="1" smtClean="0">
                <a:solidFill>
                  <a:srgbClr val="000000"/>
                </a:solidFill>
                <a:latin typeface="Calibri" pitchFamily="34" charset="0"/>
                <a:ea typeface="ＭＳ Ｐゴシック" charset="-128"/>
                <a:cs typeface="Arial" charset="0"/>
              </a:rPr>
              <a:t>Wildermuth</a:t>
            </a:r>
            <a:r>
              <a:rPr lang="en-US" sz="2900" b="1" dirty="0" smtClean="0">
                <a:solidFill>
                  <a:srgbClr val="000000"/>
                </a:solidFill>
                <a:latin typeface="Calibri" pitchFamily="34" charset="0"/>
                <a:ea typeface="ＭＳ Ｐゴシック" charset="-128"/>
                <a:cs typeface="Arial" charset="0"/>
              </a:rPr>
              <a:t>*, BS; Ruth-Marie Fincher, MD; Lara </a:t>
            </a:r>
            <a:r>
              <a:rPr lang="en-US" sz="2900" b="1" dirty="0" err="1" smtClean="0">
                <a:solidFill>
                  <a:srgbClr val="000000"/>
                </a:solidFill>
                <a:latin typeface="Calibri" pitchFamily="34" charset="0"/>
                <a:ea typeface="ＭＳ Ｐゴシック" charset="-128"/>
                <a:cs typeface="Arial" charset="0"/>
              </a:rPr>
              <a:t>Stepleman</a:t>
            </a:r>
            <a:r>
              <a:rPr lang="en-US" sz="2900" b="1" dirty="0" smtClean="0">
                <a:solidFill>
                  <a:srgbClr val="000000"/>
                </a:solidFill>
                <a:latin typeface="Calibri" pitchFamily="34" charset="0"/>
                <a:ea typeface="ＭＳ Ｐゴシック" charset="-128"/>
                <a:cs typeface="Arial" charset="0"/>
              </a:rPr>
              <a:t>, PhD</a:t>
            </a:r>
            <a:endParaRPr lang="en-GB" sz="2900" b="1" dirty="0" smtClean="0">
              <a:solidFill>
                <a:srgbClr val="CC3300"/>
              </a:solidFill>
              <a:latin typeface="Calibri" pitchFamily="34" charset="0"/>
              <a:ea typeface="ＭＳ Ｐゴシック" charset="-128"/>
              <a:cs typeface="Arial" charset="0"/>
            </a:endParaRPr>
          </a:p>
          <a:p>
            <a:pPr algn="ctr" eaLnBrk="0" hangingPunct="0">
              <a:spcBef>
                <a:spcPts val="0"/>
              </a:spcBef>
              <a:defRPr/>
            </a:pPr>
            <a:r>
              <a:rPr lang="en-GB" sz="29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ＭＳ Ｐゴシック" charset="-128"/>
              </a:rPr>
              <a:t>Education Discovery Institute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en-GB" sz="29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ＭＳ Ｐゴシック" charset="-128"/>
              </a:rPr>
              <a:t>Medical College of Georgia at Georgia Health Sciences University, </a:t>
            </a:r>
            <a:r>
              <a:rPr lang="en-GB" sz="29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ＭＳ Ｐゴシック" charset="-128"/>
              </a:rPr>
              <a:t>Augusta, GA</a:t>
            </a:r>
          </a:p>
          <a:p>
            <a:pPr algn="ctr" eaLnBrk="0" hangingPunct="0">
              <a:spcBef>
                <a:spcPct val="20000"/>
              </a:spcBef>
              <a:defRPr/>
            </a:pPr>
            <a:endParaRPr lang="en-GB" sz="3000" dirty="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63" name="Rectangle 57"/>
          <p:cNvSpPr>
            <a:spLocks noChangeArrowheads="1"/>
          </p:cNvSpPr>
          <p:nvPr/>
        </p:nvSpPr>
        <p:spPr bwMode="auto">
          <a:xfrm>
            <a:off x="19431000" y="10439400"/>
            <a:ext cx="6997700" cy="5410200"/>
          </a:xfrm>
          <a:prstGeom prst="rect">
            <a:avLst/>
          </a:prstGeom>
          <a:noFill/>
          <a:ln w="762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12537" tIns="56269" rIns="112537" bIns="221530"/>
          <a:lstStyle/>
          <a:p>
            <a:pPr marL="211007" indent="-211007">
              <a:spcBef>
                <a:spcPts val="1108"/>
              </a:spcBef>
              <a:buFont typeface="Arial" pitchFamily="34" charset="0"/>
              <a:buChar char="•"/>
              <a:defRPr/>
            </a:pPr>
            <a:r>
              <a:rPr lang="en-US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Our results demonstrate that almost half of published medical education assessment measures are locally-developed and without reported psychometric properties.</a:t>
            </a:r>
          </a:p>
          <a:p>
            <a:pPr marL="211007" indent="-211007">
              <a:spcBef>
                <a:spcPts val="1108"/>
              </a:spcBef>
              <a:buFont typeface="Arial" pitchFamily="34" charset="0"/>
              <a:buChar char="•"/>
              <a:defRPr/>
            </a:pPr>
            <a:r>
              <a:rPr lang="en-US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limits our ability to use consistent methods of assessment across institutions and makes identification of appropriate assessment tools difficult for both researchers and educators.</a:t>
            </a:r>
          </a:p>
          <a:p>
            <a:pPr marL="211007" indent="-211007">
              <a:spcBef>
                <a:spcPts val="1108"/>
              </a:spcBef>
              <a:buFont typeface="Arial" pitchFamily="34" charset="0"/>
              <a:buChar char="•"/>
              <a:defRPr/>
            </a:pPr>
            <a:r>
              <a:rPr lang="en-US" sz="22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Our next steps include:</a:t>
            </a:r>
          </a:p>
          <a:p>
            <a:pPr marL="492273" lvl="1" indent="-211007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200" b="1" dirty="0" smtClean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  <a:cs typeface="Arial" pitchFamily="34" charset="0"/>
              </a:rPr>
              <a:t>Continuing to identify medical assessment tools through an expanded </a:t>
            </a:r>
            <a:r>
              <a:rPr lang="en-US" sz="2200" b="1" dirty="0" err="1" smtClean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  <a:cs typeface="Arial" pitchFamily="34" charset="0"/>
              </a:rPr>
              <a:t>PubMed</a:t>
            </a:r>
            <a:r>
              <a:rPr lang="en-US" sz="2200" b="1" dirty="0" smtClean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  <a:cs typeface="Arial" pitchFamily="34" charset="0"/>
              </a:rPr>
              <a:t> search and a search of the social science literature; and</a:t>
            </a:r>
          </a:p>
          <a:p>
            <a:pPr marL="492273" lvl="1" indent="-211007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200" b="1" dirty="0" smtClean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  <a:cs typeface="Arial" pitchFamily="34" charset="0"/>
              </a:rPr>
              <a:t>Developing a framework to better disseminate valid assessment tools to the medical education community.</a:t>
            </a:r>
            <a:endParaRPr lang="en-US" sz="2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211007" indent="-211007">
              <a:spcBef>
                <a:spcPts val="1108"/>
              </a:spcBef>
              <a:defRPr/>
            </a:pPr>
            <a:endParaRPr lang="en-US" sz="24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Arial" pitchFamily="34" charset="0"/>
            </a:endParaRPr>
          </a:p>
          <a:p>
            <a:pPr marL="211007" indent="-211007">
              <a:spcBef>
                <a:spcPts val="1108"/>
              </a:spcBef>
              <a:defRPr/>
            </a:pPr>
            <a:endParaRPr lang="en-US" sz="24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Arial" pitchFamily="34" charset="0"/>
            </a:endParaRPr>
          </a:p>
          <a:p>
            <a:pPr marL="211007" indent="-211007">
              <a:spcBef>
                <a:spcPts val="1108"/>
              </a:spcBef>
              <a:buFont typeface="Arial" pitchFamily="34" charset="0"/>
              <a:buChar char="•"/>
              <a:defRPr/>
            </a:pPr>
            <a:endParaRPr lang="en-US" sz="24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211007" indent="-211007">
              <a:spcBef>
                <a:spcPts val="1108"/>
              </a:spcBef>
              <a:defRPr/>
            </a:pPr>
            <a:endParaRPr lang="en-US" sz="24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211007" indent="-211007">
              <a:spcBef>
                <a:spcPts val="1108"/>
              </a:spcBef>
              <a:buFont typeface="Arial" pitchFamily="34" charset="0"/>
              <a:buChar char="•"/>
              <a:defRPr/>
            </a:pPr>
            <a:endParaRPr lang="en-AU" sz="24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charset="0"/>
            </a:endParaRPr>
          </a:p>
        </p:txBody>
      </p:sp>
      <p:sp>
        <p:nvSpPr>
          <p:cNvPr id="39" name="Rectangle 77"/>
          <p:cNvSpPr>
            <a:spLocks noChangeArrowheads="1"/>
          </p:cNvSpPr>
          <p:nvPr/>
        </p:nvSpPr>
        <p:spPr bwMode="auto">
          <a:xfrm>
            <a:off x="8153400" y="3962400"/>
            <a:ext cx="10896600" cy="75168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noFill/>
            <a:miter lim="800000"/>
            <a:headEnd/>
            <a:tailEnd/>
          </a:ln>
        </p:spPr>
        <p:txBody>
          <a:bodyPr lIns="221530" tIns="221530" rIns="221530" bIns="221530"/>
          <a:lstStyle/>
          <a:p>
            <a:pPr algn="ctr">
              <a:spcBef>
                <a:spcPct val="50000"/>
              </a:spcBef>
              <a:defRPr/>
            </a:pPr>
            <a:r>
              <a:rPr lang="en-GB" sz="2700" b="1" dirty="0" smtClean="0">
                <a:solidFill>
                  <a:schemeClr val="bg1"/>
                </a:solidFill>
                <a:latin typeface="Arial" charset="0"/>
                <a:ea typeface="+mn-ea"/>
              </a:rPr>
              <a:t>Method, continued</a:t>
            </a:r>
            <a:endParaRPr lang="en-GB" sz="2700" b="1" dirty="0">
              <a:solidFill>
                <a:schemeClr val="bg1"/>
              </a:solidFill>
              <a:latin typeface="Arial" charset="0"/>
              <a:ea typeface="+mn-ea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153400" y="4724400"/>
            <a:ext cx="108966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1007" indent="-211007">
              <a:spcBef>
                <a:spcPts val="1108"/>
              </a:spcBef>
              <a:buFont typeface="Arial" pitchFamily="34" charset="0"/>
              <a:buChar char="•"/>
              <a:defRPr/>
            </a:pPr>
            <a:r>
              <a:rPr lang="en-US" sz="22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We identified assessments as </a:t>
            </a:r>
            <a:r>
              <a:rPr lang="en-US" sz="2200" dirty="0" smtClean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PEARLS (Psychometrically Evidenced, Appearing Repeatedly in a Literature Search) if they met the following criteria:</a:t>
            </a:r>
            <a:endParaRPr lang="en-US" sz="220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738466" lvl="1" indent="-45720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2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Cited at least twice in the literature and at least once in the medical education  literature in the last ten years; and</a:t>
            </a:r>
          </a:p>
          <a:p>
            <a:pPr marL="738466" lvl="1" indent="-45720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2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Had reported psychometric data.</a:t>
            </a:r>
          </a:p>
          <a:p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8229600" y="7391401"/>
            <a:ext cx="107442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1007" indent="-211007">
              <a:spcBef>
                <a:spcPts val="1108"/>
              </a:spcBef>
              <a:buFont typeface="Arial" pitchFamily="34" charset="0"/>
              <a:buChar char="•"/>
              <a:defRPr/>
            </a:pPr>
            <a:r>
              <a:rPr lang="en-US" sz="22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We identified </a:t>
            </a:r>
            <a:r>
              <a:rPr 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1,184</a:t>
            </a:r>
            <a:r>
              <a:rPr lang="en-US" sz="22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 English-language studies reporting on </a:t>
            </a:r>
            <a:r>
              <a:rPr 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1,008</a:t>
            </a:r>
            <a:r>
              <a:rPr lang="en-US" sz="22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 explicit assessment tools:</a:t>
            </a:r>
          </a:p>
          <a:p>
            <a:pPr marL="492273" lvl="1" indent="-211007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36.4%</a:t>
            </a:r>
            <a:r>
              <a:rPr lang="en-US" sz="22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 of the studies reported psychometric data.</a:t>
            </a:r>
          </a:p>
          <a:p>
            <a:pPr marL="492273" lvl="1" indent="-211007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2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The most common types of assessment tools were surveys (</a:t>
            </a:r>
            <a:r>
              <a:rPr 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57.7%</a:t>
            </a:r>
            <a:r>
              <a:rPr lang="en-US" sz="22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) &amp; clinical observations (</a:t>
            </a:r>
            <a:r>
              <a:rPr 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16.0%</a:t>
            </a:r>
            <a:r>
              <a:rPr lang="en-US" sz="22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).</a:t>
            </a:r>
          </a:p>
          <a:p>
            <a:pPr marL="492273" lvl="1" indent="-211007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2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Almost half of the assessment tools were unnamed (</a:t>
            </a:r>
            <a:r>
              <a:rPr 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45.5%</a:t>
            </a:r>
            <a:r>
              <a:rPr lang="en-US" sz="22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).</a:t>
            </a:r>
          </a:p>
          <a:p>
            <a:pPr marL="211007" indent="-211007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287</a:t>
            </a:r>
            <a:r>
              <a:rPr lang="en-US" sz="22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 of the 1,008 assessment tools (</a:t>
            </a:r>
            <a:r>
              <a:rPr 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28.5%</a:t>
            </a:r>
            <a:r>
              <a:rPr lang="en-US" sz="22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) </a:t>
            </a:r>
            <a:r>
              <a:rPr lang="en-US" sz="22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met the criteria for PEARLS </a:t>
            </a:r>
            <a:r>
              <a:rPr 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(Figures 1 &amp; 2)</a:t>
            </a:r>
          </a:p>
          <a:p>
            <a:pPr marL="211007" indent="-211007">
              <a:spcBef>
                <a:spcPts val="1200"/>
              </a:spcBef>
              <a:buFont typeface="Arial" pitchFamily="34" charset="0"/>
              <a:buChar char="•"/>
              <a:defRPr/>
            </a:pPr>
            <a:endParaRPr lang="en-US" sz="220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endParaRPr lang="en-US" dirty="0"/>
          </a:p>
        </p:txBody>
      </p:sp>
      <p:graphicFrame>
        <p:nvGraphicFramePr>
          <p:cNvPr id="53" name="Chart 52"/>
          <p:cNvGraphicFramePr/>
          <p:nvPr/>
        </p:nvGraphicFramePr>
        <p:xfrm>
          <a:off x="13563600" y="10363200"/>
          <a:ext cx="68580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4" name="TextBox 53"/>
          <p:cNvSpPr txBox="1"/>
          <p:nvPr/>
        </p:nvSpPr>
        <p:spPr>
          <a:xfrm>
            <a:off x="12039600" y="15163800"/>
            <a:ext cx="304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alibri" pitchFamily="34" charset="0"/>
              </a:rPr>
              <a:t>Figure 1</a:t>
            </a:r>
            <a:endParaRPr lang="en-US" sz="2000" b="1" dirty="0">
              <a:latin typeface="Calibri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7373600" y="124968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46.8%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5392400" y="117348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28.5%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5925800" y="135636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22.9%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4325600" y="131826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1.8%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60" name="TextBox 1"/>
          <p:cNvSpPr txBox="1"/>
          <p:nvPr/>
        </p:nvSpPr>
        <p:spPr>
          <a:xfrm>
            <a:off x="14782800" y="14859000"/>
            <a:ext cx="1949823" cy="761999"/>
          </a:xfrm>
          <a:prstGeom prst="rect">
            <a:avLst/>
          </a:prstGeom>
          <a:solidFill>
            <a:srgbClr val="92E47C"/>
          </a:solidFill>
          <a:ln>
            <a:noFill/>
            <a:prstDash val="sysDash"/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latin typeface="Calibri" pitchFamily="34" charset="0"/>
              </a:rPr>
              <a:t>Single Instance/</a:t>
            </a:r>
          </a:p>
          <a:p>
            <a:r>
              <a:rPr lang="en-US" sz="2000" b="1" dirty="0" smtClean="0">
                <a:latin typeface="Calibri" pitchFamily="34" charset="0"/>
              </a:rPr>
              <a:t>+ Psychometrics</a:t>
            </a:r>
            <a:endParaRPr lang="en-US" sz="2000" b="1" dirty="0">
              <a:latin typeface="Calibri" pitchFamily="34" charset="0"/>
            </a:endParaRPr>
          </a:p>
        </p:txBody>
      </p:sp>
      <p:sp>
        <p:nvSpPr>
          <p:cNvPr id="61" name="TextBox 1"/>
          <p:cNvSpPr txBox="1"/>
          <p:nvPr/>
        </p:nvSpPr>
        <p:spPr>
          <a:xfrm>
            <a:off x="13868400" y="10439400"/>
            <a:ext cx="1524000" cy="6096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  <a:prstDash val="sysDash"/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 smtClean="0">
                <a:latin typeface="Calibri" pitchFamily="34" charset="0"/>
              </a:rPr>
              <a:t>PEARLS</a:t>
            </a:r>
            <a:endParaRPr lang="en-US" sz="3200" b="1" dirty="0">
              <a:latin typeface="Calibri" pitchFamily="34" charset="0"/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8153400" y="9753600"/>
            <a:ext cx="2438400" cy="914400"/>
          </a:xfrm>
          <a:prstGeom prst="roundRect">
            <a:avLst/>
          </a:prstGeom>
          <a:solidFill>
            <a:srgbClr val="CCD5EA"/>
          </a:solidFill>
          <a:ln>
            <a:solidFill>
              <a:srgbClr val="CCD5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alibri" pitchFamily="34" charset="0"/>
              </a:rPr>
              <a:t>Total Measures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alibri" pitchFamily="34" charset="0"/>
              </a:rPr>
              <a:t>n=1,008</a:t>
            </a:r>
            <a:endParaRPr lang="en-US" sz="24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7" name="Rounded Rectangle 66"/>
          <p:cNvSpPr/>
          <p:nvPr/>
        </p:nvSpPr>
        <p:spPr>
          <a:xfrm>
            <a:off x="9982200" y="11049000"/>
            <a:ext cx="3276600" cy="990600"/>
          </a:xfrm>
          <a:prstGeom prst="roundRect">
            <a:avLst/>
          </a:prstGeom>
          <a:solidFill>
            <a:srgbClr val="E7EBF5"/>
          </a:solidFill>
          <a:ln>
            <a:solidFill>
              <a:srgbClr val="0F6F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alibri" pitchFamily="34" charset="0"/>
              </a:rPr>
              <a:t>Single instance with </a:t>
            </a:r>
            <a:r>
              <a:rPr lang="en-US" sz="2000" b="1" u="sng" dirty="0" smtClean="0">
                <a:solidFill>
                  <a:schemeClr val="tx1"/>
                </a:solidFill>
                <a:latin typeface="Calibri" pitchFamily="34" charset="0"/>
              </a:rPr>
              <a:t>no</a:t>
            </a:r>
            <a:r>
              <a:rPr lang="en-US" sz="2000" b="1" dirty="0" smtClean="0">
                <a:solidFill>
                  <a:schemeClr val="tx1"/>
                </a:solidFill>
                <a:latin typeface="Calibri" pitchFamily="34" charset="0"/>
              </a:rPr>
              <a:t> reported psychometric data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alibri" pitchFamily="34" charset="0"/>
              </a:rPr>
              <a:t>n=471</a:t>
            </a:r>
            <a:endParaRPr lang="en-US" sz="20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9982200" y="12344400"/>
            <a:ext cx="3276600" cy="990600"/>
          </a:xfrm>
          <a:prstGeom prst="roundRect">
            <a:avLst/>
          </a:prstGeom>
          <a:solidFill>
            <a:srgbClr val="E7EBF5"/>
          </a:solidFill>
          <a:ln>
            <a:solidFill>
              <a:srgbClr val="0F6F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alibri" pitchFamily="34" charset="0"/>
              </a:rPr>
              <a:t>Single instance with reported psychometric data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alibri" pitchFamily="34" charset="0"/>
              </a:rPr>
              <a:t>n=231</a:t>
            </a:r>
            <a:endParaRPr lang="en-US" sz="20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9" name="Rounded Rectangle 68"/>
          <p:cNvSpPr/>
          <p:nvPr/>
        </p:nvSpPr>
        <p:spPr>
          <a:xfrm>
            <a:off x="9982200" y="13563600"/>
            <a:ext cx="3276600" cy="990600"/>
          </a:xfrm>
          <a:prstGeom prst="roundRect">
            <a:avLst/>
          </a:prstGeom>
          <a:solidFill>
            <a:srgbClr val="E7EBF5"/>
          </a:solidFill>
          <a:ln>
            <a:solidFill>
              <a:srgbClr val="0F6F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alibri" pitchFamily="34" charset="0"/>
              </a:rPr>
              <a:t>Multiple use with </a:t>
            </a:r>
            <a:r>
              <a:rPr lang="en-US" sz="2000" b="1" u="sng" dirty="0" smtClean="0">
                <a:solidFill>
                  <a:schemeClr val="tx1"/>
                </a:solidFill>
                <a:latin typeface="Calibri" pitchFamily="34" charset="0"/>
              </a:rPr>
              <a:t>no</a:t>
            </a:r>
            <a:r>
              <a:rPr lang="en-US" sz="2000" b="1" dirty="0" smtClean="0">
                <a:solidFill>
                  <a:schemeClr val="tx1"/>
                </a:solidFill>
                <a:latin typeface="Calibri" pitchFamily="34" charset="0"/>
              </a:rPr>
              <a:t> reported psychometric data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alibri" pitchFamily="34" charset="0"/>
              </a:rPr>
              <a:t>n=18</a:t>
            </a:r>
            <a:endParaRPr lang="en-US" sz="20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8153400" y="14859000"/>
            <a:ext cx="2438400" cy="914400"/>
          </a:xfrm>
          <a:prstGeom prst="roundRect">
            <a:avLst/>
          </a:prstGeom>
          <a:solidFill>
            <a:srgbClr val="0F6FC6"/>
          </a:solidFill>
          <a:ln>
            <a:solidFill>
              <a:srgbClr val="0F6F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PEARLS</a:t>
            </a:r>
          </a:p>
          <a:p>
            <a:pPr algn="ctr"/>
            <a:r>
              <a:rPr lang="en-US" sz="2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n=287</a:t>
            </a:r>
            <a:endParaRPr lang="en-US" sz="24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  <p:sp>
        <p:nvSpPr>
          <p:cNvPr id="71" name="Down Arrow 70"/>
          <p:cNvSpPr/>
          <p:nvPr/>
        </p:nvSpPr>
        <p:spPr>
          <a:xfrm>
            <a:off x="8458200" y="10820400"/>
            <a:ext cx="609600" cy="3962400"/>
          </a:xfrm>
          <a:prstGeom prst="downArrow">
            <a:avLst/>
          </a:prstGeom>
          <a:solidFill>
            <a:srgbClr val="CCD5EA"/>
          </a:solidFill>
          <a:ln>
            <a:solidFill>
              <a:srgbClr val="CCD5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ight Arrow 71"/>
          <p:cNvSpPr/>
          <p:nvPr/>
        </p:nvSpPr>
        <p:spPr>
          <a:xfrm>
            <a:off x="8915400" y="11201400"/>
            <a:ext cx="914400" cy="685800"/>
          </a:xfrm>
          <a:prstGeom prst="rightArrow">
            <a:avLst/>
          </a:prstGeom>
          <a:solidFill>
            <a:srgbClr val="CCD5EA"/>
          </a:solidFill>
          <a:ln>
            <a:solidFill>
              <a:srgbClr val="CCD5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ight Arrow 72"/>
          <p:cNvSpPr/>
          <p:nvPr/>
        </p:nvSpPr>
        <p:spPr>
          <a:xfrm>
            <a:off x="8915400" y="12496800"/>
            <a:ext cx="914400" cy="685800"/>
          </a:xfrm>
          <a:prstGeom prst="rightArrow">
            <a:avLst/>
          </a:prstGeom>
          <a:solidFill>
            <a:srgbClr val="CCD5EA"/>
          </a:solidFill>
          <a:ln>
            <a:solidFill>
              <a:srgbClr val="CCD5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ight Arrow 73"/>
          <p:cNvSpPr/>
          <p:nvPr/>
        </p:nvSpPr>
        <p:spPr>
          <a:xfrm>
            <a:off x="8915400" y="13716000"/>
            <a:ext cx="914400" cy="685800"/>
          </a:xfrm>
          <a:prstGeom prst="rightArrow">
            <a:avLst/>
          </a:prstGeom>
          <a:solidFill>
            <a:srgbClr val="CCD5EA"/>
          </a:solidFill>
          <a:ln>
            <a:solidFill>
              <a:srgbClr val="CCD5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/>
          <p:cNvSpPr txBox="1"/>
          <p:nvPr/>
        </p:nvSpPr>
        <p:spPr>
          <a:xfrm>
            <a:off x="17907000" y="15163800"/>
            <a:ext cx="304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alibri" pitchFamily="34" charset="0"/>
              </a:rPr>
              <a:t>Figure 2</a:t>
            </a:r>
            <a:endParaRPr lang="en-US" sz="20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62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5581</TotalTime>
  <Words>621</Words>
  <Application>Microsoft Office PowerPoint</Application>
  <PresentationFormat>Custom</PresentationFormat>
  <Paragraphs>93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Slide 1</vt:lpstr>
    </vt:vector>
  </TitlesOfParts>
  <Company>UNSW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Medical Illustration Unit</dc:creator>
  <cp:lastModifiedBy>RachelW</cp:lastModifiedBy>
  <cp:revision>720</cp:revision>
  <cp:lastPrinted>2010-09-13T13:27:50Z</cp:lastPrinted>
  <dcterms:created xsi:type="dcterms:W3CDTF">2011-04-03T17:53:32Z</dcterms:created>
  <dcterms:modified xsi:type="dcterms:W3CDTF">2011-04-07T13:53:17Z</dcterms:modified>
</cp:coreProperties>
</file>