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24.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1"/>
  </p:notesMasterIdLst>
  <p:sldIdLst>
    <p:sldId id="256" r:id="rId2"/>
    <p:sldId id="291" r:id="rId3"/>
    <p:sldId id="292" r:id="rId4"/>
    <p:sldId id="293" r:id="rId5"/>
    <p:sldId id="282" r:id="rId6"/>
    <p:sldId id="298" r:id="rId7"/>
    <p:sldId id="295" r:id="rId8"/>
    <p:sldId id="258" r:id="rId9"/>
    <p:sldId id="257" r:id="rId10"/>
    <p:sldId id="259" r:id="rId11"/>
    <p:sldId id="278" r:id="rId12"/>
    <p:sldId id="262" r:id="rId13"/>
    <p:sldId id="263" r:id="rId14"/>
    <p:sldId id="296" r:id="rId15"/>
    <p:sldId id="279" r:id="rId16"/>
    <p:sldId id="266" r:id="rId17"/>
    <p:sldId id="265" r:id="rId18"/>
    <p:sldId id="267" r:id="rId19"/>
    <p:sldId id="281" r:id="rId20"/>
    <p:sldId id="283" r:id="rId21"/>
    <p:sldId id="269" r:id="rId22"/>
    <p:sldId id="285" r:id="rId23"/>
    <p:sldId id="286" r:id="rId24"/>
    <p:sldId id="287" r:id="rId25"/>
    <p:sldId id="290" r:id="rId26"/>
    <p:sldId id="288" r:id="rId27"/>
    <p:sldId id="289" r:id="rId28"/>
    <p:sldId id="277"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7A1"/>
    <a:srgbClr val="1B43C2"/>
    <a:srgbClr val="8F24FF"/>
    <a:srgbClr val="9DFF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1" autoAdjust="0"/>
    <p:restoredTop sz="96414" autoAdjust="0"/>
  </p:normalViewPr>
  <p:slideViewPr>
    <p:cSldViewPr snapToGrid="0" snapToObjects="1">
      <p:cViewPr>
        <p:scale>
          <a:sx n="156" d="100"/>
          <a:sy n="156" d="100"/>
        </p:scale>
        <p:origin x="2416" y="456"/>
      </p:cViewPr>
      <p:guideLst>
        <p:guide orient="horz" pos="2160"/>
        <p:guide pos="2880"/>
      </p:guideLst>
    </p:cSldViewPr>
  </p:slideViewPr>
  <p:outlineViewPr>
    <p:cViewPr>
      <p:scale>
        <a:sx n="33" d="100"/>
        <a:sy n="33" d="100"/>
      </p:scale>
      <p:origin x="0" y="1636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Campus</c:v>
                </c:pt>
              </c:strCache>
            </c:strRef>
          </c:tx>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6BC4-4A30-9C16-0122C899CB68}"/>
              </c:ext>
            </c:extLst>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Augusta</c:v>
                </c:pt>
                <c:pt idx="1">
                  <c:v>Athens</c:v>
                </c:pt>
                <c:pt idx="2">
                  <c:v>Albany</c:v>
                </c:pt>
                <c:pt idx="3">
                  <c:v>Rome</c:v>
                </c:pt>
                <c:pt idx="4">
                  <c:v>Savannah</c:v>
                </c:pt>
              </c:strCache>
            </c:strRef>
          </c:cat>
          <c:val>
            <c:numRef>
              <c:f>Sheet1!$B$2:$B$6</c:f>
              <c:numCache>
                <c:formatCode>General</c:formatCode>
                <c:ptCount val="5"/>
                <c:pt idx="0">
                  <c:v>245.0</c:v>
                </c:pt>
                <c:pt idx="1">
                  <c:v>75.0</c:v>
                </c:pt>
                <c:pt idx="2">
                  <c:v>22.0</c:v>
                </c:pt>
                <c:pt idx="3">
                  <c:v>13.0</c:v>
                </c:pt>
                <c:pt idx="4">
                  <c:v>21.0</c:v>
                </c:pt>
              </c:numCache>
            </c:numRef>
          </c:val>
          <c:extLst xmlns:c16r2="http://schemas.microsoft.com/office/drawing/2015/06/chart">
            <c:ext xmlns:c16="http://schemas.microsoft.com/office/drawing/2014/chart" uri="{C3380CC4-5D6E-409C-BE32-E72D297353CC}">
              <c16:uniqueId val="{00000002-6BC4-4A30-9C16-0122C899CB6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Race</c:v>
                </c:pt>
              </c:strCache>
            </c:strRef>
          </c:tx>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E60B-4E72-9485-F9B2AF3685F5}"/>
              </c:ext>
            </c:extLst>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AA</c:v>
                </c:pt>
                <c:pt idx="1">
                  <c:v>Asian</c:v>
                </c:pt>
                <c:pt idx="2">
                  <c:v>Hispanic</c:v>
                </c:pt>
                <c:pt idx="3">
                  <c:v>MR</c:v>
                </c:pt>
                <c:pt idx="4">
                  <c:v>W</c:v>
                </c:pt>
                <c:pt idx="5">
                  <c:v>N.AM.</c:v>
                </c:pt>
              </c:strCache>
            </c:strRef>
          </c:cat>
          <c:val>
            <c:numRef>
              <c:f>Sheet1!$B$2:$B$7</c:f>
              <c:numCache>
                <c:formatCode>General</c:formatCode>
                <c:ptCount val="6"/>
                <c:pt idx="0">
                  <c:v>19.0</c:v>
                </c:pt>
                <c:pt idx="1">
                  <c:v>82.0</c:v>
                </c:pt>
                <c:pt idx="2">
                  <c:v>9.0</c:v>
                </c:pt>
                <c:pt idx="3">
                  <c:v>22.0</c:v>
                </c:pt>
                <c:pt idx="4">
                  <c:v>182.0</c:v>
                </c:pt>
                <c:pt idx="5">
                  <c:v>1.0</c:v>
                </c:pt>
              </c:numCache>
            </c:numRef>
          </c:val>
          <c:extLst xmlns:c16r2="http://schemas.microsoft.com/office/drawing/2015/06/chart">
            <c:ext xmlns:c16="http://schemas.microsoft.com/office/drawing/2014/chart" uri="{C3380CC4-5D6E-409C-BE32-E72D297353CC}">
              <c16:uniqueId val="{00000003-E60B-4E72-9485-F9B2AF3685F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Med Students, %</c:v>
                </c:pt>
              </c:strCache>
            </c:strRef>
          </c:tx>
          <c:spPr>
            <a:solidFill>
              <a:srgbClr val="8F24FF"/>
            </a:solidFill>
          </c:spPr>
          <c:invertIfNegative val="0"/>
          <c:cat>
            <c:strRef>
              <c:f>Sheet1!$A$2:$A$5</c:f>
              <c:strCache>
                <c:ptCount val="4"/>
                <c:pt idx="0">
                  <c:v>SD</c:v>
                </c:pt>
                <c:pt idx="1">
                  <c:v>Disagree</c:v>
                </c:pt>
                <c:pt idx="2">
                  <c:v>Agree</c:v>
                </c:pt>
                <c:pt idx="3">
                  <c:v>SA</c:v>
                </c:pt>
              </c:strCache>
            </c:strRef>
          </c:cat>
          <c:val>
            <c:numRef>
              <c:f>Sheet1!$B$2:$B$5</c:f>
              <c:numCache>
                <c:formatCode>General</c:formatCode>
                <c:ptCount val="4"/>
                <c:pt idx="0">
                  <c:v>14.0</c:v>
                </c:pt>
                <c:pt idx="1">
                  <c:v>41.0</c:v>
                </c:pt>
                <c:pt idx="2">
                  <c:v>33.0</c:v>
                </c:pt>
                <c:pt idx="3">
                  <c:v>12.0</c:v>
                </c:pt>
              </c:numCache>
            </c:numRef>
          </c:val>
          <c:extLst xmlns:c16r2="http://schemas.microsoft.com/office/drawing/2015/06/chart">
            <c:ext xmlns:c16="http://schemas.microsoft.com/office/drawing/2014/chart" uri="{C3380CC4-5D6E-409C-BE32-E72D297353CC}">
              <c16:uniqueId val="{00000000-96E8-4A30-8CF6-9AF8FF957476}"/>
            </c:ext>
          </c:extLst>
        </c:ser>
        <c:ser>
          <c:idx val="1"/>
          <c:order val="1"/>
          <c:tx>
            <c:strRef>
              <c:f>Sheet1!$C$1</c:f>
              <c:strCache>
                <c:ptCount val="1"/>
                <c:pt idx="0">
                  <c:v>Pharm Students, %</c:v>
                </c:pt>
              </c:strCache>
            </c:strRef>
          </c:tx>
          <c:invertIfNegative val="0"/>
          <c:cat>
            <c:strRef>
              <c:f>Sheet1!$A$2:$A$5</c:f>
              <c:strCache>
                <c:ptCount val="4"/>
                <c:pt idx="0">
                  <c:v>SD</c:v>
                </c:pt>
                <c:pt idx="1">
                  <c:v>Disagree</c:v>
                </c:pt>
                <c:pt idx="2">
                  <c:v>Agree</c:v>
                </c:pt>
                <c:pt idx="3">
                  <c:v>SA</c:v>
                </c:pt>
              </c:strCache>
            </c:strRef>
          </c:cat>
          <c:val>
            <c:numRef>
              <c:f>Sheet1!$C$2:$C$5</c:f>
              <c:numCache>
                <c:formatCode>General</c:formatCode>
                <c:ptCount val="4"/>
                <c:pt idx="0">
                  <c:v>5.0</c:v>
                </c:pt>
                <c:pt idx="1">
                  <c:v>21.0</c:v>
                </c:pt>
                <c:pt idx="2">
                  <c:v>50.0</c:v>
                </c:pt>
                <c:pt idx="3">
                  <c:v>24.0</c:v>
                </c:pt>
              </c:numCache>
            </c:numRef>
          </c:val>
          <c:extLst xmlns:c16r2="http://schemas.microsoft.com/office/drawing/2015/06/chart">
            <c:ext xmlns:c16="http://schemas.microsoft.com/office/drawing/2014/chart" uri="{C3380CC4-5D6E-409C-BE32-E72D297353CC}">
              <c16:uniqueId val="{00000001-96E8-4A30-8CF6-9AF8FF957476}"/>
            </c:ext>
          </c:extLst>
        </c:ser>
        <c:dLbls>
          <c:showLegendKey val="0"/>
          <c:showVal val="0"/>
          <c:showCatName val="0"/>
          <c:showSerName val="0"/>
          <c:showPercent val="0"/>
          <c:showBubbleSize val="0"/>
        </c:dLbls>
        <c:gapWidth val="150"/>
        <c:axId val="-2056171536"/>
        <c:axId val="-2051683520"/>
      </c:barChart>
      <c:catAx>
        <c:axId val="-2056171536"/>
        <c:scaling>
          <c:orientation val="minMax"/>
        </c:scaling>
        <c:delete val="0"/>
        <c:axPos val="b"/>
        <c:numFmt formatCode="General" sourceLinked="0"/>
        <c:majorTickMark val="out"/>
        <c:minorTickMark val="none"/>
        <c:tickLblPos val="nextTo"/>
        <c:crossAx val="-2051683520"/>
        <c:crosses val="autoZero"/>
        <c:auto val="1"/>
        <c:lblAlgn val="ctr"/>
        <c:lblOffset val="100"/>
        <c:noMultiLvlLbl val="0"/>
      </c:catAx>
      <c:valAx>
        <c:axId val="-2051683520"/>
        <c:scaling>
          <c:orientation val="minMax"/>
        </c:scaling>
        <c:delete val="0"/>
        <c:axPos val="l"/>
        <c:majorGridlines/>
        <c:numFmt formatCode="General" sourceLinked="1"/>
        <c:majorTickMark val="out"/>
        <c:minorTickMark val="none"/>
        <c:tickLblPos val="nextTo"/>
        <c:crossAx val="-20561715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Med Students, %</c:v>
                </c:pt>
              </c:strCache>
            </c:strRef>
          </c:tx>
          <c:spPr>
            <a:solidFill>
              <a:srgbClr val="8F24FF"/>
            </a:solidFill>
          </c:spPr>
          <c:invertIfNegative val="0"/>
          <c:cat>
            <c:strRef>
              <c:f>Sheet1!$A$2:$A$5</c:f>
              <c:strCache>
                <c:ptCount val="4"/>
                <c:pt idx="0">
                  <c:v>SD</c:v>
                </c:pt>
                <c:pt idx="1">
                  <c:v>Disagree</c:v>
                </c:pt>
                <c:pt idx="2">
                  <c:v>Agree</c:v>
                </c:pt>
                <c:pt idx="3">
                  <c:v>SA</c:v>
                </c:pt>
              </c:strCache>
            </c:strRef>
          </c:cat>
          <c:val>
            <c:numRef>
              <c:f>Sheet1!$B$2:$B$5</c:f>
              <c:numCache>
                <c:formatCode>General</c:formatCode>
                <c:ptCount val="4"/>
                <c:pt idx="0">
                  <c:v>22.0</c:v>
                </c:pt>
                <c:pt idx="1">
                  <c:v>34.0</c:v>
                </c:pt>
                <c:pt idx="2">
                  <c:v>36.0</c:v>
                </c:pt>
                <c:pt idx="3">
                  <c:v>8.0</c:v>
                </c:pt>
              </c:numCache>
            </c:numRef>
          </c:val>
          <c:extLst xmlns:c16r2="http://schemas.microsoft.com/office/drawing/2015/06/chart">
            <c:ext xmlns:c16="http://schemas.microsoft.com/office/drawing/2014/chart" uri="{C3380CC4-5D6E-409C-BE32-E72D297353CC}">
              <c16:uniqueId val="{00000000-65A5-4185-8E66-A85A4F6C291F}"/>
            </c:ext>
          </c:extLst>
        </c:ser>
        <c:ser>
          <c:idx val="1"/>
          <c:order val="1"/>
          <c:tx>
            <c:strRef>
              <c:f>Sheet1!$C$1</c:f>
              <c:strCache>
                <c:ptCount val="1"/>
                <c:pt idx="0">
                  <c:v>Pharm Students, %</c:v>
                </c:pt>
              </c:strCache>
            </c:strRef>
          </c:tx>
          <c:invertIfNegative val="0"/>
          <c:cat>
            <c:strRef>
              <c:f>Sheet1!$A$2:$A$5</c:f>
              <c:strCache>
                <c:ptCount val="4"/>
                <c:pt idx="0">
                  <c:v>SD</c:v>
                </c:pt>
                <c:pt idx="1">
                  <c:v>Disagree</c:v>
                </c:pt>
                <c:pt idx="2">
                  <c:v>Agree</c:v>
                </c:pt>
                <c:pt idx="3">
                  <c:v>SA</c:v>
                </c:pt>
              </c:strCache>
            </c:strRef>
          </c:cat>
          <c:val>
            <c:numRef>
              <c:f>Sheet1!$C$2:$C$5</c:f>
              <c:numCache>
                <c:formatCode>General</c:formatCode>
                <c:ptCount val="4"/>
                <c:pt idx="0">
                  <c:v>11.0</c:v>
                </c:pt>
                <c:pt idx="1">
                  <c:v>21.0</c:v>
                </c:pt>
                <c:pt idx="2">
                  <c:v>51.0</c:v>
                </c:pt>
                <c:pt idx="3">
                  <c:v>18.0</c:v>
                </c:pt>
              </c:numCache>
            </c:numRef>
          </c:val>
          <c:extLst xmlns:c16r2="http://schemas.microsoft.com/office/drawing/2015/06/chart">
            <c:ext xmlns:c16="http://schemas.microsoft.com/office/drawing/2014/chart" uri="{C3380CC4-5D6E-409C-BE32-E72D297353CC}">
              <c16:uniqueId val="{00000001-65A5-4185-8E66-A85A4F6C291F}"/>
            </c:ext>
          </c:extLst>
        </c:ser>
        <c:dLbls>
          <c:showLegendKey val="0"/>
          <c:showVal val="0"/>
          <c:showCatName val="0"/>
          <c:showSerName val="0"/>
          <c:showPercent val="0"/>
          <c:showBubbleSize val="0"/>
        </c:dLbls>
        <c:gapWidth val="150"/>
        <c:axId val="2071465008"/>
        <c:axId val="-2132592128"/>
      </c:barChart>
      <c:catAx>
        <c:axId val="2071465008"/>
        <c:scaling>
          <c:orientation val="minMax"/>
        </c:scaling>
        <c:delete val="0"/>
        <c:axPos val="b"/>
        <c:numFmt formatCode="General" sourceLinked="0"/>
        <c:majorTickMark val="out"/>
        <c:minorTickMark val="none"/>
        <c:tickLblPos val="nextTo"/>
        <c:crossAx val="-2132592128"/>
        <c:crosses val="autoZero"/>
        <c:auto val="1"/>
        <c:lblAlgn val="ctr"/>
        <c:lblOffset val="100"/>
        <c:noMultiLvlLbl val="0"/>
      </c:catAx>
      <c:valAx>
        <c:axId val="-2132592128"/>
        <c:scaling>
          <c:orientation val="minMax"/>
        </c:scaling>
        <c:delete val="0"/>
        <c:axPos val="l"/>
        <c:majorGridlines/>
        <c:numFmt formatCode="General" sourceLinked="1"/>
        <c:majorTickMark val="out"/>
        <c:minorTickMark val="none"/>
        <c:tickLblPos val="nextTo"/>
        <c:crossAx val="20714650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Med Students, %</c:v>
                </c:pt>
              </c:strCache>
            </c:strRef>
          </c:tx>
          <c:spPr>
            <a:solidFill>
              <a:srgbClr val="8F24FF"/>
            </a:solidFill>
          </c:spPr>
          <c:invertIfNegative val="0"/>
          <c:cat>
            <c:strRef>
              <c:f>Sheet1!$A$2:$A$5</c:f>
              <c:strCache>
                <c:ptCount val="4"/>
                <c:pt idx="0">
                  <c:v>SD</c:v>
                </c:pt>
                <c:pt idx="1">
                  <c:v>Disagree</c:v>
                </c:pt>
                <c:pt idx="2">
                  <c:v>Agree</c:v>
                </c:pt>
                <c:pt idx="3">
                  <c:v>SA</c:v>
                </c:pt>
              </c:strCache>
            </c:strRef>
          </c:cat>
          <c:val>
            <c:numRef>
              <c:f>Sheet1!$B$2:$B$5</c:f>
              <c:numCache>
                <c:formatCode>General</c:formatCode>
                <c:ptCount val="4"/>
                <c:pt idx="0">
                  <c:v>21.0</c:v>
                </c:pt>
                <c:pt idx="1">
                  <c:v>27.0</c:v>
                </c:pt>
                <c:pt idx="2">
                  <c:v>46.0</c:v>
                </c:pt>
                <c:pt idx="3">
                  <c:v>6.0</c:v>
                </c:pt>
              </c:numCache>
            </c:numRef>
          </c:val>
          <c:extLst xmlns:c16r2="http://schemas.microsoft.com/office/drawing/2015/06/chart">
            <c:ext xmlns:c16="http://schemas.microsoft.com/office/drawing/2014/chart" uri="{C3380CC4-5D6E-409C-BE32-E72D297353CC}">
              <c16:uniqueId val="{00000000-F9EA-4CC3-B8B7-D7133E71285F}"/>
            </c:ext>
          </c:extLst>
        </c:ser>
        <c:ser>
          <c:idx val="1"/>
          <c:order val="1"/>
          <c:tx>
            <c:strRef>
              <c:f>Sheet1!$C$1</c:f>
              <c:strCache>
                <c:ptCount val="1"/>
                <c:pt idx="0">
                  <c:v>Pharm Students, %</c:v>
                </c:pt>
              </c:strCache>
            </c:strRef>
          </c:tx>
          <c:invertIfNegative val="0"/>
          <c:cat>
            <c:strRef>
              <c:f>Sheet1!$A$2:$A$5</c:f>
              <c:strCache>
                <c:ptCount val="4"/>
                <c:pt idx="0">
                  <c:v>SD</c:v>
                </c:pt>
                <c:pt idx="1">
                  <c:v>Disagree</c:v>
                </c:pt>
                <c:pt idx="2">
                  <c:v>Agree</c:v>
                </c:pt>
                <c:pt idx="3">
                  <c:v>SA</c:v>
                </c:pt>
              </c:strCache>
            </c:strRef>
          </c:cat>
          <c:val>
            <c:numRef>
              <c:f>Sheet1!$C$2:$C$5</c:f>
              <c:numCache>
                <c:formatCode>General</c:formatCode>
                <c:ptCount val="4"/>
                <c:pt idx="0">
                  <c:v>18.0</c:v>
                </c:pt>
                <c:pt idx="1">
                  <c:v>18.0</c:v>
                </c:pt>
                <c:pt idx="2">
                  <c:v>50.0</c:v>
                </c:pt>
                <c:pt idx="3">
                  <c:v>14.0</c:v>
                </c:pt>
              </c:numCache>
            </c:numRef>
          </c:val>
          <c:extLst xmlns:c16r2="http://schemas.microsoft.com/office/drawing/2015/06/chart">
            <c:ext xmlns:c16="http://schemas.microsoft.com/office/drawing/2014/chart" uri="{C3380CC4-5D6E-409C-BE32-E72D297353CC}">
              <c16:uniqueId val="{00000001-F9EA-4CC3-B8B7-D7133E71285F}"/>
            </c:ext>
          </c:extLst>
        </c:ser>
        <c:dLbls>
          <c:showLegendKey val="0"/>
          <c:showVal val="0"/>
          <c:showCatName val="0"/>
          <c:showSerName val="0"/>
          <c:showPercent val="0"/>
          <c:showBubbleSize val="0"/>
        </c:dLbls>
        <c:gapWidth val="150"/>
        <c:axId val="-2136874000"/>
        <c:axId val="-2079132704"/>
      </c:barChart>
      <c:catAx>
        <c:axId val="-2136874000"/>
        <c:scaling>
          <c:orientation val="minMax"/>
        </c:scaling>
        <c:delete val="0"/>
        <c:axPos val="b"/>
        <c:numFmt formatCode="General" sourceLinked="0"/>
        <c:majorTickMark val="out"/>
        <c:minorTickMark val="none"/>
        <c:tickLblPos val="nextTo"/>
        <c:crossAx val="-2079132704"/>
        <c:crosses val="autoZero"/>
        <c:auto val="1"/>
        <c:lblAlgn val="ctr"/>
        <c:lblOffset val="100"/>
        <c:noMultiLvlLbl val="0"/>
      </c:catAx>
      <c:valAx>
        <c:axId val="-2079132704"/>
        <c:scaling>
          <c:orientation val="minMax"/>
        </c:scaling>
        <c:delete val="0"/>
        <c:axPos val="l"/>
        <c:majorGridlines/>
        <c:numFmt formatCode="General" sourceLinked="1"/>
        <c:majorTickMark val="out"/>
        <c:minorTickMark val="none"/>
        <c:tickLblPos val="nextTo"/>
        <c:crossAx val="-21368740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Med Students, %</c:v>
                </c:pt>
              </c:strCache>
            </c:strRef>
          </c:tx>
          <c:spPr>
            <a:solidFill>
              <a:srgbClr val="8F24FF"/>
            </a:solidFill>
          </c:spPr>
          <c:invertIfNegative val="0"/>
          <c:cat>
            <c:strRef>
              <c:f>Sheet1!$A$2:$A$5</c:f>
              <c:strCache>
                <c:ptCount val="4"/>
                <c:pt idx="0">
                  <c:v>SD</c:v>
                </c:pt>
                <c:pt idx="1">
                  <c:v>Disagree</c:v>
                </c:pt>
                <c:pt idx="2">
                  <c:v>Agree</c:v>
                </c:pt>
                <c:pt idx="3">
                  <c:v>SA</c:v>
                </c:pt>
              </c:strCache>
            </c:strRef>
          </c:cat>
          <c:val>
            <c:numRef>
              <c:f>Sheet1!$B$2:$B$5</c:f>
              <c:numCache>
                <c:formatCode>General</c:formatCode>
                <c:ptCount val="4"/>
                <c:pt idx="0">
                  <c:v>26.0</c:v>
                </c:pt>
                <c:pt idx="1">
                  <c:v>31.0</c:v>
                </c:pt>
                <c:pt idx="2">
                  <c:v>37.0</c:v>
                </c:pt>
                <c:pt idx="3">
                  <c:v>7.0</c:v>
                </c:pt>
              </c:numCache>
            </c:numRef>
          </c:val>
          <c:extLst xmlns:c16r2="http://schemas.microsoft.com/office/drawing/2015/06/chart">
            <c:ext xmlns:c16="http://schemas.microsoft.com/office/drawing/2014/chart" uri="{C3380CC4-5D6E-409C-BE32-E72D297353CC}">
              <c16:uniqueId val="{00000000-DB87-4D3B-ABD9-FCFC8C4A4B26}"/>
            </c:ext>
          </c:extLst>
        </c:ser>
        <c:ser>
          <c:idx val="1"/>
          <c:order val="1"/>
          <c:tx>
            <c:strRef>
              <c:f>Sheet1!$C$1</c:f>
              <c:strCache>
                <c:ptCount val="1"/>
                <c:pt idx="0">
                  <c:v>Pharm Students, %</c:v>
                </c:pt>
              </c:strCache>
            </c:strRef>
          </c:tx>
          <c:invertIfNegative val="0"/>
          <c:cat>
            <c:strRef>
              <c:f>Sheet1!$A$2:$A$5</c:f>
              <c:strCache>
                <c:ptCount val="4"/>
                <c:pt idx="0">
                  <c:v>SD</c:v>
                </c:pt>
                <c:pt idx="1">
                  <c:v>Disagree</c:v>
                </c:pt>
                <c:pt idx="2">
                  <c:v>Agree</c:v>
                </c:pt>
                <c:pt idx="3">
                  <c:v>SA</c:v>
                </c:pt>
              </c:strCache>
            </c:strRef>
          </c:cat>
          <c:val>
            <c:numRef>
              <c:f>Sheet1!$C$2:$C$5</c:f>
              <c:numCache>
                <c:formatCode>General</c:formatCode>
                <c:ptCount val="4"/>
                <c:pt idx="0">
                  <c:v>12.0</c:v>
                </c:pt>
                <c:pt idx="1">
                  <c:v>24.0</c:v>
                </c:pt>
                <c:pt idx="2">
                  <c:v>52.0</c:v>
                </c:pt>
                <c:pt idx="3">
                  <c:v>12.0</c:v>
                </c:pt>
              </c:numCache>
            </c:numRef>
          </c:val>
          <c:extLst xmlns:c16r2="http://schemas.microsoft.com/office/drawing/2015/06/chart">
            <c:ext xmlns:c16="http://schemas.microsoft.com/office/drawing/2014/chart" uri="{C3380CC4-5D6E-409C-BE32-E72D297353CC}">
              <c16:uniqueId val="{00000001-DB87-4D3B-ABD9-FCFC8C4A4B26}"/>
            </c:ext>
          </c:extLst>
        </c:ser>
        <c:dLbls>
          <c:showLegendKey val="0"/>
          <c:showVal val="0"/>
          <c:showCatName val="0"/>
          <c:showSerName val="0"/>
          <c:showPercent val="0"/>
          <c:showBubbleSize val="0"/>
        </c:dLbls>
        <c:gapWidth val="150"/>
        <c:axId val="-2135706448"/>
        <c:axId val="-2142920944"/>
      </c:barChart>
      <c:catAx>
        <c:axId val="-2135706448"/>
        <c:scaling>
          <c:orientation val="minMax"/>
        </c:scaling>
        <c:delete val="0"/>
        <c:axPos val="b"/>
        <c:numFmt formatCode="General" sourceLinked="0"/>
        <c:majorTickMark val="out"/>
        <c:minorTickMark val="none"/>
        <c:tickLblPos val="nextTo"/>
        <c:crossAx val="-2142920944"/>
        <c:crosses val="autoZero"/>
        <c:auto val="1"/>
        <c:lblAlgn val="ctr"/>
        <c:lblOffset val="100"/>
        <c:noMultiLvlLbl val="0"/>
      </c:catAx>
      <c:valAx>
        <c:axId val="-2142920944"/>
        <c:scaling>
          <c:orientation val="minMax"/>
        </c:scaling>
        <c:delete val="0"/>
        <c:axPos val="l"/>
        <c:majorGridlines/>
        <c:numFmt formatCode="General" sourceLinked="1"/>
        <c:majorTickMark val="out"/>
        <c:minorTickMark val="none"/>
        <c:tickLblPos val="nextTo"/>
        <c:crossAx val="-21357064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Med Students, %</c:v>
                </c:pt>
              </c:strCache>
            </c:strRef>
          </c:tx>
          <c:spPr>
            <a:solidFill>
              <a:srgbClr val="8F24FF"/>
            </a:solidFill>
          </c:spPr>
          <c:invertIfNegative val="0"/>
          <c:cat>
            <c:strRef>
              <c:f>Sheet1!$A$2:$A$5</c:f>
              <c:strCache>
                <c:ptCount val="4"/>
                <c:pt idx="0">
                  <c:v>SD</c:v>
                </c:pt>
                <c:pt idx="1">
                  <c:v>Disagree</c:v>
                </c:pt>
                <c:pt idx="2">
                  <c:v>Agree</c:v>
                </c:pt>
                <c:pt idx="3">
                  <c:v>SA</c:v>
                </c:pt>
              </c:strCache>
            </c:strRef>
          </c:cat>
          <c:val>
            <c:numRef>
              <c:f>Sheet1!$B$2:$B$5</c:f>
              <c:numCache>
                <c:formatCode>General</c:formatCode>
                <c:ptCount val="4"/>
                <c:pt idx="0">
                  <c:v>19.0</c:v>
                </c:pt>
                <c:pt idx="1">
                  <c:v>27.0</c:v>
                </c:pt>
                <c:pt idx="2">
                  <c:v>49.0</c:v>
                </c:pt>
                <c:pt idx="3">
                  <c:v>5.0</c:v>
                </c:pt>
              </c:numCache>
            </c:numRef>
          </c:val>
          <c:extLst xmlns:c16r2="http://schemas.microsoft.com/office/drawing/2015/06/chart">
            <c:ext xmlns:c16="http://schemas.microsoft.com/office/drawing/2014/chart" uri="{C3380CC4-5D6E-409C-BE32-E72D297353CC}">
              <c16:uniqueId val="{00000000-75A3-49E6-A2A3-E42808957580}"/>
            </c:ext>
          </c:extLst>
        </c:ser>
        <c:ser>
          <c:idx val="1"/>
          <c:order val="1"/>
          <c:tx>
            <c:strRef>
              <c:f>Sheet1!$C$1</c:f>
              <c:strCache>
                <c:ptCount val="1"/>
                <c:pt idx="0">
                  <c:v>Pharm Students, %</c:v>
                </c:pt>
              </c:strCache>
            </c:strRef>
          </c:tx>
          <c:invertIfNegative val="0"/>
          <c:cat>
            <c:strRef>
              <c:f>Sheet1!$A$2:$A$5</c:f>
              <c:strCache>
                <c:ptCount val="4"/>
                <c:pt idx="0">
                  <c:v>SD</c:v>
                </c:pt>
                <c:pt idx="1">
                  <c:v>Disagree</c:v>
                </c:pt>
                <c:pt idx="2">
                  <c:v>Agree</c:v>
                </c:pt>
                <c:pt idx="3">
                  <c:v>SA</c:v>
                </c:pt>
              </c:strCache>
            </c:strRef>
          </c:cat>
          <c:val>
            <c:numRef>
              <c:f>Sheet1!$C$2:$C$5</c:f>
              <c:numCache>
                <c:formatCode>General</c:formatCode>
                <c:ptCount val="4"/>
                <c:pt idx="0">
                  <c:v>13.0</c:v>
                </c:pt>
                <c:pt idx="1">
                  <c:v>21.0</c:v>
                </c:pt>
                <c:pt idx="2">
                  <c:v>52.0</c:v>
                </c:pt>
                <c:pt idx="3">
                  <c:v>15.0</c:v>
                </c:pt>
              </c:numCache>
            </c:numRef>
          </c:val>
          <c:extLst xmlns:c16r2="http://schemas.microsoft.com/office/drawing/2015/06/chart">
            <c:ext xmlns:c16="http://schemas.microsoft.com/office/drawing/2014/chart" uri="{C3380CC4-5D6E-409C-BE32-E72D297353CC}">
              <c16:uniqueId val="{00000001-75A3-49E6-A2A3-E42808957580}"/>
            </c:ext>
          </c:extLst>
        </c:ser>
        <c:dLbls>
          <c:showLegendKey val="0"/>
          <c:showVal val="0"/>
          <c:showCatName val="0"/>
          <c:showSerName val="0"/>
          <c:showPercent val="0"/>
          <c:showBubbleSize val="0"/>
        </c:dLbls>
        <c:gapWidth val="150"/>
        <c:axId val="-2070481024"/>
        <c:axId val="-2141906464"/>
      </c:barChart>
      <c:catAx>
        <c:axId val="-2070481024"/>
        <c:scaling>
          <c:orientation val="minMax"/>
        </c:scaling>
        <c:delete val="0"/>
        <c:axPos val="b"/>
        <c:numFmt formatCode="General" sourceLinked="0"/>
        <c:majorTickMark val="out"/>
        <c:minorTickMark val="none"/>
        <c:tickLblPos val="nextTo"/>
        <c:crossAx val="-2141906464"/>
        <c:crosses val="autoZero"/>
        <c:auto val="1"/>
        <c:lblAlgn val="ctr"/>
        <c:lblOffset val="100"/>
        <c:noMultiLvlLbl val="0"/>
      </c:catAx>
      <c:valAx>
        <c:axId val="-2141906464"/>
        <c:scaling>
          <c:orientation val="minMax"/>
        </c:scaling>
        <c:delete val="0"/>
        <c:axPos val="l"/>
        <c:majorGridlines/>
        <c:numFmt formatCode="General" sourceLinked="1"/>
        <c:majorTickMark val="out"/>
        <c:minorTickMark val="none"/>
        <c:tickLblPos val="nextTo"/>
        <c:crossAx val="-20704810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Med Students, %</c:v>
                </c:pt>
              </c:strCache>
            </c:strRef>
          </c:tx>
          <c:spPr>
            <a:solidFill>
              <a:srgbClr val="8F24FF"/>
            </a:solidFill>
          </c:spPr>
          <c:invertIfNegative val="0"/>
          <c:cat>
            <c:strRef>
              <c:f>Sheet1!$A$2:$A$5</c:f>
              <c:strCache>
                <c:ptCount val="4"/>
                <c:pt idx="0">
                  <c:v>None</c:v>
                </c:pt>
                <c:pt idx="1">
                  <c:v>A Little</c:v>
                </c:pt>
                <c:pt idx="2">
                  <c:v>Some</c:v>
                </c:pt>
                <c:pt idx="3">
                  <c:v>A Lot</c:v>
                </c:pt>
              </c:strCache>
            </c:strRef>
          </c:cat>
          <c:val>
            <c:numRef>
              <c:f>Sheet1!$B$2:$B$5</c:f>
              <c:numCache>
                <c:formatCode>General</c:formatCode>
                <c:ptCount val="4"/>
                <c:pt idx="0">
                  <c:v>33.0</c:v>
                </c:pt>
                <c:pt idx="1">
                  <c:v>60.0</c:v>
                </c:pt>
                <c:pt idx="2">
                  <c:v>7.0</c:v>
                </c:pt>
                <c:pt idx="3">
                  <c:v>0.0</c:v>
                </c:pt>
              </c:numCache>
            </c:numRef>
          </c:val>
          <c:extLst xmlns:c16r2="http://schemas.microsoft.com/office/drawing/2015/06/chart">
            <c:ext xmlns:c16="http://schemas.microsoft.com/office/drawing/2014/chart" uri="{C3380CC4-5D6E-409C-BE32-E72D297353CC}">
              <c16:uniqueId val="{00000000-D6C6-40E3-A2E0-BB47D6D3E689}"/>
            </c:ext>
          </c:extLst>
        </c:ser>
        <c:ser>
          <c:idx val="1"/>
          <c:order val="1"/>
          <c:tx>
            <c:strRef>
              <c:f>Sheet1!$C$1</c:f>
              <c:strCache>
                <c:ptCount val="1"/>
                <c:pt idx="0">
                  <c:v>Pharm Students, %</c:v>
                </c:pt>
              </c:strCache>
            </c:strRef>
          </c:tx>
          <c:invertIfNegative val="0"/>
          <c:cat>
            <c:strRef>
              <c:f>Sheet1!$A$2:$A$5</c:f>
              <c:strCache>
                <c:ptCount val="4"/>
                <c:pt idx="0">
                  <c:v>None</c:v>
                </c:pt>
                <c:pt idx="1">
                  <c:v>A Little</c:v>
                </c:pt>
                <c:pt idx="2">
                  <c:v>Some</c:v>
                </c:pt>
                <c:pt idx="3">
                  <c:v>A Lot</c:v>
                </c:pt>
              </c:strCache>
            </c:strRef>
          </c:cat>
          <c:val>
            <c:numRef>
              <c:f>Sheet1!$C$2:$C$5</c:f>
              <c:numCache>
                <c:formatCode>General</c:formatCode>
                <c:ptCount val="4"/>
                <c:pt idx="0">
                  <c:v>19.0</c:v>
                </c:pt>
                <c:pt idx="1">
                  <c:v>30.0</c:v>
                </c:pt>
                <c:pt idx="2">
                  <c:v>37.0</c:v>
                </c:pt>
                <c:pt idx="3">
                  <c:v>14.0</c:v>
                </c:pt>
              </c:numCache>
            </c:numRef>
          </c:val>
          <c:extLst xmlns:c16r2="http://schemas.microsoft.com/office/drawing/2015/06/chart">
            <c:ext xmlns:c16="http://schemas.microsoft.com/office/drawing/2014/chart" uri="{C3380CC4-5D6E-409C-BE32-E72D297353CC}">
              <c16:uniqueId val="{00000001-D6C6-40E3-A2E0-BB47D6D3E689}"/>
            </c:ext>
          </c:extLst>
        </c:ser>
        <c:dLbls>
          <c:showLegendKey val="0"/>
          <c:showVal val="0"/>
          <c:showCatName val="0"/>
          <c:showSerName val="0"/>
          <c:showPercent val="0"/>
          <c:showBubbleSize val="0"/>
        </c:dLbls>
        <c:gapWidth val="150"/>
        <c:axId val="-2055507616"/>
        <c:axId val="-2055351920"/>
      </c:barChart>
      <c:catAx>
        <c:axId val="-2055507616"/>
        <c:scaling>
          <c:orientation val="minMax"/>
        </c:scaling>
        <c:delete val="0"/>
        <c:axPos val="b"/>
        <c:numFmt formatCode="General" sourceLinked="0"/>
        <c:majorTickMark val="out"/>
        <c:minorTickMark val="none"/>
        <c:tickLblPos val="nextTo"/>
        <c:crossAx val="-2055351920"/>
        <c:crosses val="autoZero"/>
        <c:auto val="1"/>
        <c:lblAlgn val="ctr"/>
        <c:lblOffset val="100"/>
        <c:noMultiLvlLbl val="0"/>
      </c:catAx>
      <c:valAx>
        <c:axId val="-2055351920"/>
        <c:scaling>
          <c:orientation val="minMax"/>
        </c:scaling>
        <c:delete val="0"/>
        <c:axPos val="l"/>
        <c:majorGridlines/>
        <c:numFmt formatCode="General" sourceLinked="1"/>
        <c:majorTickMark val="out"/>
        <c:minorTickMark val="none"/>
        <c:tickLblPos val="nextTo"/>
        <c:crossAx val="-2055507616"/>
        <c:crosses val="autoZero"/>
        <c:crossBetween val="between"/>
      </c:valAx>
    </c:plotArea>
    <c:legend>
      <c:legendPos val="r"/>
      <c:layout>
        <c:manualLayout>
          <c:xMode val="edge"/>
          <c:yMode val="edge"/>
          <c:x val="0.663687566652421"/>
          <c:y val="0.0396350664619443"/>
          <c:w val="0.319882463184577"/>
          <c:h val="0.18513164860781"/>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297EA-7DC4-433C-B340-248A7B7B80AE}" type="datetimeFigureOut">
              <a:rPr lang="en-US"/>
              <a:t>3/31/16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AC9A6-4B3F-4883-9257-D1782FDEC687}" type="slidenum">
              <a:rPr lang="en-US"/>
              <a:t>‹#›</a:t>
            </a:fld>
            <a:endParaRPr lang="en-US" dirty="0"/>
          </a:p>
        </p:txBody>
      </p:sp>
    </p:spTree>
    <p:extLst>
      <p:ext uri="{BB962C8B-B14F-4D97-AF65-F5344CB8AC3E}">
        <p14:creationId xmlns:p14="http://schemas.microsoft.com/office/powerpoint/2010/main" val="387217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introduce</a:t>
            </a:r>
            <a:r>
              <a:rPr lang="en-US" baseline="0" dirty="0" smtClean="0"/>
              <a:t> if small or raise hands if large group</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1</a:t>
            </a:fld>
            <a:endParaRPr lang="en-US"/>
          </a:p>
        </p:txBody>
      </p:sp>
    </p:spTree>
    <p:extLst>
      <p:ext uri="{BB962C8B-B14F-4D97-AF65-F5344CB8AC3E}">
        <p14:creationId xmlns:p14="http://schemas.microsoft.com/office/powerpoint/2010/main" val="211439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12</a:t>
            </a:fld>
            <a:endParaRPr lang="en-US"/>
          </a:p>
        </p:txBody>
      </p:sp>
    </p:spTree>
    <p:extLst>
      <p:ext uri="{BB962C8B-B14F-4D97-AF65-F5344CB8AC3E}">
        <p14:creationId xmlns:p14="http://schemas.microsoft.com/office/powerpoint/2010/main" val="121563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the competencies should be for this exercise</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13</a:t>
            </a:fld>
            <a:endParaRPr lang="en-US"/>
          </a:p>
        </p:txBody>
      </p:sp>
    </p:spTree>
    <p:extLst>
      <p:ext uri="{BB962C8B-B14F-4D97-AF65-F5344CB8AC3E}">
        <p14:creationId xmlns:p14="http://schemas.microsoft.com/office/powerpoint/2010/main" val="239587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15</a:t>
            </a:fld>
            <a:endParaRPr lang="en-US"/>
          </a:p>
        </p:txBody>
      </p:sp>
    </p:spTree>
    <p:extLst>
      <p:ext uri="{BB962C8B-B14F-4D97-AF65-F5344CB8AC3E}">
        <p14:creationId xmlns:p14="http://schemas.microsoft.com/office/powerpoint/2010/main" val="80455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16</a:t>
            </a:fld>
            <a:endParaRPr lang="en-US"/>
          </a:p>
        </p:txBody>
      </p:sp>
    </p:spTree>
    <p:extLst>
      <p:ext uri="{BB962C8B-B14F-4D97-AF65-F5344CB8AC3E}">
        <p14:creationId xmlns:p14="http://schemas.microsoft.com/office/powerpoint/2010/main" val="232659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17</a:t>
            </a:fld>
            <a:endParaRPr lang="en-US"/>
          </a:p>
        </p:txBody>
      </p:sp>
    </p:spTree>
    <p:extLst>
      <p:ext uri="{BB962C8B-B14F-4D97-AF65-F5344CB8AC3E}">
        <p14:creationId xmlns:p14="http://schemas.microsoft.com/office/powerpoint/2010/main" val="2245414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18</a:t>
            </a:fld>
            <a:endParaRPr lang="en-US"/>
          </a:p>
        </p:txBody>
      </p:sp>
    </p:spTree>
    <p:extLst>
      <p:ext uri="{BB962C8B-B14F-4D97-AF65-F5344CB8AC3E}">
        <p14:creationId xmlns:p14="http://schemas.microsoft.com/office/powerpoint/2010/main" val="3354463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19</a:t>
            </a:fld>
            <a:endParaRPr lang="en-US"/>
          </a:p>
        </p:txBody>
      </p:sp>
    </p:spTree>
    <p:extLst>
      <p:ext uri="{BB962C8B-B14F-4D97-AF65-F5344CB8AC3E}">
        <p14:creationId xmlns:p14="http://schemas.microsoft.com/office/powerpoint/2010/main" val="379688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20</a:t>
            </a:fld>
            <a:endParaRPr lang="en-US"/>
          </a:p>
        </p:txBody>
      </p:sp>
    </p:spTree>
    <p:extLst>
      <p:ext uri="{BB962C8B-B14F-4D97-AF65-F5344CB8AC3E}">
        <p14:creationId xmlns:p14="http://schemas.microsoft.com/office/powerpoint/2010/main" val="171961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do you think was the leader of the group? Pharmacy or Medicine.</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21</a:t>
            </a:fld>
            <a:endParaRPr lang="en-US"/>
          </a:p>
        </p:txBody>
      </p:sp>
    </p:spTree>
    <p:extLst>
      <p:ext uri="{BB962C8B-B14F-4D97-AF65-F5344CB8AC3E}">
        <p14:creationId xmlns:p14="http://schemas.microsoft.com/office/powerpoint/2010/main" val="171961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Biased by Grading because Pharm had to take charge of exercise because of grade requirement Stat </a:t>
            </a:r>
            <a:r>
              <a:rPr lang="en-US" dirty="0" err="1" smtClean="0"/>
              <a:t>signi</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22</a:t>
            </a:fld>
            <a:endParaRPr lang="en-US"/>
          </a:p>
        </p:txBody>
      </p:sp>
    </p:spTree>
    <p:extLst>
      <p:ext uri="{BB962C8B-B14F-4D97-AF65-F5344CB8AC3E}">
        <p14:creationId xmlns:p14="http://schemas.microsoft.com/office/powerpoint/2010/main" val="139687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a:t>
            </a:r>
            <a:r>
              <a:rPr lang="fr-FR" dirty="0" smtClean="0"/>
              <a:t>’</a:t>
            </a:r>
            <a:r>
              <a:rPr lang="en-US" dirty="0" smtClean="0"/>
              <a:t>t know what your objective for being here but here are mine</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smtClean="0"/>
              <a:t>2</a:t>
            </a:fld>
            <a:endParaRPr lang="en-US" dirty="0"/>
          </a:p>
        </p:txBody>
      </p:sp>
    </p:spTree>
    <p:extLst>
      <p:ext uri="{BB962C8B-B14F-4D97-AF65-F5344CB8AC3E}">
        <p14:creationId xmlns:p14="http://schemas.microsoft.com/office/powerpoint/2010/main" val="2110655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pharmacy students agree and SA compared to Med Students who Disagree and SD</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23</a:t>
            </a:fld>
            <a:endParaRPr lang="en-US"/>
          </a:p>
        </p:txBody>
      </p:sp>
    </p:spTree>
    <p:extLst>
      <p:ext uri="{BB962C8B-B14F-4D97-AF65-F5344CB8AC3E}">
        <p14:creationId xmlns:p14="http://schemas.microsoft.com/office/powerpoint/2010/main" val="139687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Pharm</a:t>
            </a:r>
            <a:r>
              <a:rPr lang="en-US" baseline="0" dirty="0" smtClean="0"/>
              <a:t> Students Confidence improved as a result of exercise Not stat sig</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24</a:t>
            </a:fld>
            <a:endParaRPr lang="en-US"/>
          </a:p>
        </p:txBody>
      </p:sp>
    </p:spTree>
    <p:extLst>
      <p:ext uri="{BB962C8B-B14F-4D97-AF65-F5344CB8AC3E}">
        <p14:creationId xmlns:p14="http://schemas.microsoft.com/office/powerpoint/2010/main" val="1396875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 Sig  More</a:t>
            </a:r>
            <a:r>
              <a:rPr lang="en-US" baseline="0" dirty="0" smtClean="0"/>
              <a:t> med disagree and More Pharm agree</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25</a:t>
            </a:fld>
            <a:endParaRPr lang="en-US"/>
          </a:p>
        </p:txBody>
      </p:sp>
    </p:spTree>
    <p:extLst>
      <p:ext uri="{BB962C8B-B14F-4D97-AF65-F5344CB8AC3E}">
        <p14:creationId xmlns:p14="http://schemas.microsoft.com/office/powerpoint/2010/main" val="1396875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 Sig </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26</a:t>
            </a:fld>
            <a:endParaRPr lang="en-US" dirty="0"/>
          </a:p>
        </p:txBody>
      </p:sp>
    </p:spTree>
    <p:extLst>
      <p:ext uri="{BB962C8B-B14F-4D97-AF65-F5344CB8AC3E}">
        <p14:creationId xmlns:p14="http://schemas.microsoft.com/office/powerpoint/2010/main" val="1396875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a:t>
            </a:r>
            <a:r>
              <a:rPr lang="en-US" baseline="0" dirty="0" smtClean="0"/>
              <a:t> Errors were not discussed in the group, but Pharm Students discussed among themselves Strongest correlation we have</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27</a:t>
            </a:fld>
            <a:endParaRPr lang="en-US" dirty="0"/>
          </a:p>
        </p:txBody>
      </p:sp>
    </p:spTree>
    <p:extLst>
      <p:ext uri="{BB962C8B-B14F-4D97-AF65-F5344CB8AC3E}">
        <p14:creationId xmlns:p14="http://schemas.microsoft.com/office/powerpoint/2010/main" val="1396875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28</a:t>
            </a:fld>
            <a:endParaRPr lang="en-US" dirty="0"/>
          </a:p>
        </p:txBody>
      </p:sp>
    </p:spTree>
    <p:extLst>
      <p:ext uri="{BB962C8B-B14F-4D97-AF65-F5344CB8AC3E}">
        <p14:creationId xmlns:p14="http://schemas.microsoft.com/office/powerpoint/2010/main" val="143639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Health Profession do you think you interact with most in the future?</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smtClean="0"/>
              <a:t>4</a:t>
            </a:fld>
            <a:endParaRPr lang="en-US" dirty="0"/>
          </a:p>
        </p:txBody>
      </p:sp>
    </p:spTree>
    <p:extLst>
      <p:ext uri="{BB962C8B-B14F-4D97-AF65-F5344CB8AC3E}">
        <p14:creationId xmlns:p14="http://schemas.microsoft.com/office/powerpoint/2010/main" val="163571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5</a:t>
            </a:fld>
            <a:endParaRPr lang="en-US"/>
          </a:p>
        </p:txBody>
      </p:sp>
    </p:spTree>
    <p:extLst>
      <p:ext uri="{BB962C8B-B14F-4D97-AF65-F5344CB8AC3E}">
        <p14:creationId xmlns:p14="http://schemas.microsoft.com/office/powerpoint/2010/main" val="6167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6</a:t>
            </a:fld>
            <a:endParaRPr lang="en-US"/>
          </a:p>
        </p:txBody>
      </p:sp>
    </p:spTree>
    <p:extLst>
      <p:ext uri="{BB962C8B-B14F-4D97-AF65-F5344CB8AC3E}">
        <p14:creationId xmlns:p14="http://schemas.microsoft.com/office/powerpoint/2010/main" val="135365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8</a:t>
            </a:fld>
            <a:endParaRPr lang="en-US"/>
          </a:p>
        </p:txBody>
      </p:sp>
    </p:spTree>
    <p:extLst>
      <p:ext uri="{BB962C8B-B14F-4D97-AF65-F5344CB8AC3E}">
        <p14:creationId xmlns:p14="http://schemas.microsoft.com/office/powerpoint/2010/main" val="339371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9</a:t>
            </a:fld>
            <a:endParaRPr lang="en-US"/>
          </a:p>
        </p:txBody>
      </p:sp>
    </p:spTree>
    <p:extLst>
      <p:ext uri="{BB962C8B-B14F-4D97-AF65-F5344CB8AC3E}">
        <p14:creationId xmlns:p14="http://schemas.microsoft.com/office/powerpoint/2010/main" val="244118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students might discuss in their cases?</a:t>
            </a:r>
            <a:endParaRPr lang="en-US" dirty="0"/>
          </a:p>
        </p:txBody>
      </p:sp>
      <p:sp>
        <p:nvSpPr>
          <p:cNvPr id="4" name="Slide Number Placeholder 3"/>
          <p:cNvSpPr>
            <a:spLocks noGrp="1"/>
          </p:cNvSpPr>
          <p:nvPr>
            <p:ph type="sldNum" sz="quarter" idx="10"/>
          </p:nvPr>
        </p:nvSpPr>
        <p:spPr/>
        <p:txBody>
          <a:bodyPr/>
          <a:lstStyle/>
          <a:p>
            <a:fld id="{D91AC9A6-4B3F-4883-9257-D1782FDEC687}" type="slidenum">
              <a:rPr lang="en-US"/>
              <a:t>10</a:t>
            </a:fld>
            <a:endParaRPr lang="en-US"/>
          </a:p>
        </p:txBody>
      </p:sp>
    </p:spTree>
    <p:extLst>
      <p:ext uri="{BB962C8B-B14F-4D97-AF65-F5344CB8AC3E}">
        <p14:creationId xmlns:p14="http://schemas.microsoft.com/office/powerpoint/2010/main" val="315654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1AC9A6-4B3F-4883-9257-D1782FDEC687}" type="slidenum">
              <a:rPr lang="en-US"/>
              <a:t>11</a:t>
            </a:fld>
            <a:endParaRPr lang="en-US"/>
          </a:p>
        </p:txBody>
      </p:sp>
    </p:spTree>
    <p:extLst>
      <p:ext uri="{BB962C8B-B14F-4D97-AF65-F5344CB8AC3E}">
        <p14:creationId xmlns:p14="http://schemas.microsoft.com/office/powerpoint/2010/main" val="344669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3/31/16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78301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3/31/16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75753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3/31/16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26924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3/31/16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07545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3/31/16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92051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0825E-4A15-4D39-8176-1F07E904CB30}" type="datetimeFigureOut">
              <a:rPr lang="en-US" smtClean="0"/>
              <a:t>3/31/16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45415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0825E-4A15-4D39-8176-1F07E904CB30}" type="datetimeFigureOut">
              <a:rPr lang="en-US" smtClean="0"/>
              <a:t>3/31/16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63462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0825E-4A15-4D39-8176-1F07E904CB30}" type="datetimeFigureOut">
              <a:rPr lang="en-US" smtClean="0"/>
              <a:t>3/31/16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43068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825E-4A15-4D39-8176-1F07E904CB30}" type="datetimeFigureOut">
              <a:rPr lang="en-US" smtClean="0"/>
              <a:t>3/31/16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49853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3/31/16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8600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3/31/16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5723534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40825E-4A15-4D39-8176-1F07E904CB30}" type="datetimeFigureOut">
              <a:rPr lang="en-US" smtClean="0"/>
              <a:t>3/31/16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E4AAA4-6363-4581-962D-1ACCC2D600C5}" type="slidenum">
              <a:rPr lang="en-US" smtClean="0"/>
              <a:t>‹#›</a:t>
            </a:fld>
            <a:endParaRPr lang="en-US" dirty="0"/>
          </a:p>
        </p:txBody>
      </p:sp>
    </p:spTree>
    <p:extLst>
      <p:ext uri="{BB962C8B-B14F-4D97-AF65-F5344CB8AC3E}">
        <p14:creationId xmlns:p14="http://schemas.microsoft.com/office/powerpoint/2010/main" val="12295395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ipecollaborative.org/uploads/IPEC-Core-Competencie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824" y="2492375"/>
            <a:ext cx="6762749" cy="1470025"/>
          </a:xfrm>
        </p:spPr>
        <p:txBody>
          <a:bodyPr>
            <a:normAutofit fontScale="90000"/>
          </a:bodyPr>
          <a:lstStyle/>
          <a:p>
            <a:pPr algn="ctr"/>
            <a:r>
              <a:rPr lang="en-US" dirty="0" smtClean="0"/>
              <a:t>Assessment of a Medicine – Pharmacy Collaborative Interprofessional Education Exercise</a:t>
            </a:r>
            <a:endParaRPr lang="en-US" dirty="0"/>
          </a:p>
        </p:txBody>
      </p:sp>
      <p:sp>
        <p:nvSpPr>
          <p:cNvPr id="3" name="Subtitle 2"/>
          <p:cNvSpPr>
            <a:spLocks noGrp="1"/>
          </p:cNvSpPr>
          <p:nvPr>
            <p:ph type="subTitle" idx="1"/>
          </p:nvPr>
        </p:nvSpPr>
        <p:spPr>
          <a:xfrm>
            <a:off x="656558" y="3962400"/>
            <a:ext cx="7893901" cy="1757082"/>
          </a:xfrm>
        </p:spPr>
        <p:txBody>
          <a:bodyPr>
            <a:normAutofit/>
          </a:bodyPr>
          <a:lstStyle/>
          <a:p>
            <a:pPr algn="ctr"/>
            <a:r>
              <a:rPr lang="en-US" dirty="0" smtClean="0"/>
              <a:t>S. Jones Miller PhD, MD, Elena Wood</a:t>
            </a:r>
            <a:r>
              <a:rPr lang="en-US" dirty="0"/>
              <a:t> </a:t>
            </a:r>
            <a:r>
              <a:rPr lang="en-US" dirty="0" smtClean="0"/>
              <a:t>MD, PhD, Renee Page, MD,</a:t>
            </a:r>
          </a:p>
          <a:p>
            <a:pPr algn="ctr"/>
            <a:r>
              <a:rPr lang="en-US" dirty="0" smtClean="0"/>
              <a:t> Susan C Fagan, </a:t>
            </a:r>
            <a:r>
              <a:rPr lang="en-US" dirty="0" err="1" smtClean="0"/>
              <a:t>Pharm.D</a:t>
            </a:r>
            <a:r>
              <a:rPr lang="en-US" dirty="0" smtClean="0"/>
              <a:t>., Michael Fulford, PhD,</a:t>
            </a:r>
          </a:p>
          <a:p>
            <a:pPr algn="ctr"/>
            <a:r>
              <a:rPr lang="en-US" dirty="0"/>
              <a:t> </a:t>
            </a:r>
            <a:r>
              <a:rPr lang="en-US" dirty="0" smtClean="0"/>
              <a:t>          Andy </a:t>
            </a:r>
            <a:r>
              <a:rPr lang="en-US" dirty="0" err="1" smtClean="0"/>
              <a:t>Albritton</a:t>
            </a:r>
            <a:r>
              <a:rPr lang="en-US" dirty="0" smtClean="0"/>
              <a:t>, MD, Paul Wallach, MD</a:t>
            </a:r>
          </a:p>
          <a:p>
            <a:endParaRPr lang="en-US" dirty="0"/>
          </a:p>
          <a:p>
            <a:r>
              <a:rPr lang="en-US" dirty="0" smtClean="0"/>
              <a:t>Medical College of Georgia and University of Georgia College of Pharmacy</a:t>
            </a:r>
            <a:endParaRPr lang="en-US" dirty="0"/>
          </a:p>
        </p:txBody>
      </p:sp>
      <p:pic>
        <p:nvPicPr>
          <p:cNvPr id="7" name="Picture 6"/>
          <p:cNvPicPr>
            <a:picLocks noChangeAspect="1"/>
          </p:cNvPicPr>
          <p:nvPr/>
        </p:nvPicPr>
        <p:blipFill>
          <a:blip r:embed="rId3"/>
          <a:stretch>
            <a:fillRect/>
          </a:stretch>
        </p:blipFill>
        <p:spPr>
          <a:xfrm>
            <a:off x="7467482" y="165123"/>
            <a:ext cx="1031644" cy="10316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43" y="165123"/>
            <a:ext cx="2196193" cy="822756"/>
          </a:xfrm>
          <a:prstGeom prst="rect">
            <a:avLst/>
          </a:prstGeom>
        </p:spPr>
      </p:pic>
    </p:spTree>
    <p:extLst>
      <p:ext uri="{BB962C8B-B14F-4D97-AF65-F5344CB8AC3E}">
        <p14:creationId xmlns:p14="http://schemas.microsoft.com/office/powerpoint/2010/main" val="1660544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Intervention</a:t>
            </a:r>
            <a:endParaRPr lang="en-US" dirty="0"/>
          </a:p>
        </p:txBody>
      </p:sp>
      <p:sp>
        <p:nvSpPr>
          <p:cNvPr id="3" name="Content Placeholder 2"/>
          <p:cNvSpPr>
            <a:spLocks noGrp="1"/>
          </p:cNvSpPr>
          <p:nvPr>
            <p:ph idx="1"/>
          </p:nvPr>
        </p:nvSpPr>
        <p:spPr/>
        <p:txBody>
          <a:bodyPr>
            <a:normAutofit/>
          </a:bodyPr>
          <a:lstStyle/>
          <a:p>
            <a:r>
              <a:rPr lang="en-US" dirty="0" smtClean="0"/>
              <a:t>Duration of study was from January 2015 until April 30, 2015</a:t>
            </a:r>
          </a:p>
          <a:p>
            <a:r>
              <a:rPr lang="en-US" dirty="0" smtClean="0"/>
              <a:t>One M3 student selects a patient who is currently on three or more prescription drugs</a:t>
            </a:r>
          </a:p>
          <a:p>
            <a:r>
              <a:rPr lang="en-US" dirty="0" smtClean="0"/>
              <a:t>58 group cases were submitted (2 page document by email) twice during the study time line. A pharmacy faculty member graded all the cases</a:t>
            </a:r>
            <a:r>
              <a:rPr lang="en-US" dirty="0"/>
              <a:t>. </a:t>
            </a:r>
            <a:endParaRPr lang="en-US" dirty="0" smtClean="0"/>
          </a:p>
          <a:p>
            <a:r>
              <a:rPr lang="en-US" dirty="0" smtClean="0"/>
              <a:t>One </a:t>
            </a:r>
            <a:r>
              <a:rPr lang="en-US" dirty="0"/>
              <a:t>M3 student succinctly presents the patient. Includes pertinent history, physical test results, and diagnosis (either in person or by distance connection using </a:t>
            </a:r>
            <a:r>
              <a:rPr lang="en-US" dirty="0" err="1"/>
              <a:t>Facetime</a:t>
            </a:r>
            <a:r>
              <a:rPr lang="en-US" dirty="0"/>
              <a:t>, Google hangout, or  Skype)</a:t>
            </a:r>
          </a:p>
          <a:p>
            <a:r>
              <a:rPr lang="en-US" dirty="0"/>
              <a:t>List routine and </a:t>
            </a:r>
            <a:r>
              <a:rPr lang="en-US" dirty="0" err="1"/>
              <a:t>prn</a:t>
            </a:r>
            <a:r>
              <a:rPr lang="en-US" dirty="0"/>
              <a:t> medications</a:t>
            </a:r>
          </a:p>
          <a:p>
            <a:endParaRPr lang="en-US" dirty="0"/>
          </a:p>
        </p:txBody>
      </p:sp>
    </p:spTree>
    <p:extLst>
      <p:ext uri="{BB962C8B-B14F-4D97-AF65-F5344CB8AC3E}">
        <p14:creationId xmlns:p14="http://schemas.microsoft.com/office/powerpoint/2010/main" val="41064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779463" y="1435630"/>
            <a:ext cx="7583487" cy="4204492"/>
          </a:xfrm>
        </p:spPr>
        <p:txBody>
          <a:bodyPr>
            <a:normAutofit/>
          </a:bodyPr>
          <a:lstStyle/>
          <a:p>
            <a:pPr marL="0" indent="0">
              <a:buNone/>
            </a:pPr>
            <a:endParaRPr lang="en-US" dirty="0" smtClean="0"/>
          </a:p>
          <a:p>
            <a:r>
              <a:rPr lang="en-US" dirty="0" smtClean="0"/>
              <a:t>The </a:t>
            </a:r>
            <a:r>
              <a:rPr lang="en-US" dirty="0"/>
              <a:t>group discussed all therapies and identified potential drug related problems. Recommendations were supported with published literature.</a:t>
            </a:r>
          </a:p>
          <a:p>
            <a:r>
              <a:rPr lang="en-US" dirty="0" smtClean="0"/>
              <a:t>Discuss drug mechanism of action</a:t>
            </a:r>
          </a:p>
          <a:p>
            <a:r>
              <a:rPr lang="en-US" dirty="0" smtClean="0"/>
              <a:t>Assess the appropriateness of current medications on the basis of health conditions, indication , and the therapeutic goals of each medication</a:t>
            </a:r>
          </a:p>
          <a:p>
            <a:r>
              <a:rPr lang="en-US" dirty="0" smtClean="0"/>
              <a:t>Evaluate the effectiveness, safety, and affordability of each medication.</a:t>
            </a:r>
            <a:endParaRPr lang="en-US" dirty="0"/>
          </a:p>
        </p:txBody>
      </p:sp>
    </p:spTree>
    <p:extLst>
      <p:ext uri="{BB962C8B-B14F-4D97-AF65-F5344CB8AC3E}">
        <p14:creationId xmlns:p14="http://schemas.microsoft.com/office/powerpoint/2010/main" val="2359307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a:buFont typeface="Wingdings" charset="2"/>
              <a:buChar char="§"/>
            </a:pPr>
            <a:r>
              <a:rPr lang="en-US" dirty="0" smtClean="0"/>
              <a:t>Assess medication-taking behaviors and adherence to each medication</a:t>
            </a:r>
          </a:p>
          <a:p>
            <a:pPr>
              <a:buFont typeface="Wingdings" charset="2"/>
              <a:buChar char="§"/>
            </a:pPr>
            <a:r>
              <a:rPr lang="en-US" dirty="0" smtClean="0"/>
              <a:t>Identify each potential medication-related problem and evaluate the need for intervention</a:t>
            </a:r>
          </a:p>
          <a:p>
            <a:pPr>
              <a:buFont typeface="Wingdings" charset="2"/>
              <a:buChar char="§"/>
            </a:pPr>
            <a:r>
              <a:rPr lang="en-US" dirty="0" smtClean="0"/>
              <a:t>Evaluate these medications for interactions with each other or other common medications</a:t>
            </a:r>
          </a:p>
          <a:p>
            <a:pPr>
              <a:buFont typeface="Wingdings" charset="2"/>
              <a:buChar char="§"/>
            </a:pPr>
            <a:r>
              <a:rPr lang="en-US" dirty="0" smtClean="0"/>
              <a:t>Are there </a:t>
            </a:r>
            <a:r>
              <a:rPr lang="en-US" dirty="0" err="1" smtClean="0"/>
              <a:t>pharmacogenetic</a:t>
            </a:r>
            <a:r>
              <a:rPr lang="en-US" dirty="0" smtClean="0"/>
              <a:t> considerations?</a:t>
            </a:r>
            <a:endParaRPr lang="en-US" dirty="0"/>
          </a:p>
        </p:txBody>
      </p:sp>
    </p:spTree>
    <p:extLst>
      <p:ext uri="{BB962C8B-B14F-4D97-AF65-F5344CB8AC3E}">
        <p14:creationId xmlns:p14="http://schemas.microsoft.com/office/powerpoint/2010/main" val="282013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Identify 2  knowledge gaps relevant to this patient scenario</a:t>
            </a:r>
          </a:p>
          <a:p>
            <a:pPr marL="0" indent="0">
              <a:buNone/>
            </a:pPr>
            <a:r>
              <a:rPr lang="en-US" dirty="0" smtClean="0"/>
              <a:t>         a. Identify, analyze and synthesize information     	relative to the gap</a:t>
            </a:r>
          </a:p>
          <a:p>
            <a:pPr marL="0" indent="0">
              <a:buNone/>
            </a:pPr>
            <a:r>
              <a:rPr lang="en-US" dirty="0"/>
              <a:t> </a:t>
            </a:r>
            <a:r>
              <a:rPr lang="en-US" dirty="0" smtClean="0"/>
              <a:t>         b. Evaluate credibility of information</a:t>
            </a:r>
          </a:p>
          <a:p>
            <a:pPr marL="0" indent="0">
              <a:buNone/>
            </a:pPr>
            <a:r>
              <a:rPr lang="en-US" dirty="0"/>
              <a:t> </a:t>
            </a:r>
            <a:r>
              <a:rPr lang="en-US" dirty="0" smtClean="0"/>
              <a:t>         c. Describe approach to information gathering</a:t>
            </a:r>
          </a:p>
          <a:p>
            <a:pPr marL="0" indent="0">
              <a:buNone/>
            </a:pPr>
            <a:r>
              <a:rPr lang="en-US" dirty="0"/>
              <a:t> </a:t>
            </a:r>
            <a:r>
              <a:rPr lang="en-US" dirty="0" smtClean="0"/>
              <a:t>          d. Provide feedback to each other on the process 	     	of information seeking</a:t>
            </a:r>
            <a:endParaRPr lang="en-US" dirty="0"/>
          </a:p>
        </p:txBody>
      </p:sp>
    </p:spTree>
    <p:extLst>
      <p:ext uri="{BB962C8B-B14F-4D97-AF65-F5344CB8AC3E}">
        <p14:creationId xmlns:p14="http://schemas.microsoft.com/office/powerpoint/2010/main" val="350782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9164"/>
            <a:ext cx="7583487" cy="1044388"/>
          </a:xfrm>
        </p:spPr>
        <p:txBody>
          <a:bodyPr/>
          <a:lstStyle/>
          <a:p>
            <a:pPr algn="ctr"/>
            <a:r>
              <a:rPr lang="en-US" dirty="0" smtClean="0"/>
              <a:t>IPEC Competencies</a:t>
            </a:r>
            <a:endParaRPr lang="en-US" dirty="0"/>
          </a:p>
        </p:txBody>
      </p:sp>
      <p:sp>
        <p:nvSpPr>
          <p:cNvPr id="3" name="Content Placeholder 2"/>
          <p:cNvSpPr>
            <a:spLocks noGrp="1"/>
          </p:cNvSpPr>
          <p:nvPr>
            <p:ph idx="1"/>
          </p:nvPr>
        </p:nvSpPr>
        <p:spPr>
          <a:xfrm>
            <a:off x="779463" y="1861457"/>
            <a:ext cx="7583487" cy="4208930"/>
          </a:xfrm>
        </p:spPr>
        <p:txBody>
          <a:bodyPr/>
          <a:lstStyle/>
          <a:p>
            <a:r>
              <a:rPr lang="en-US" dirty="0" smtClean="0"/>
              <a:t>Values/Ethics</a:t>
            </a:r>
          </a:p>
          <a:p>
            <a:r>
              <a:rPr lang="en-US" dirty="0" smtClean="0"/>
              <a:t>Communication</a:t>
            </a:r>
          </a:p>
          <a:p>
            <a:r>
              <a:rPr lang="en-US" dirty="0" smtClean="0"/>
              <a:t>Roles/Responsibilities</a:t>
            </a:r>
          </a:p>
          <a:p>
            <a:r>
              <a:rPr lang="en-US" dirty="0" smtClean="0"/>
              <a:t>Team/Teamwork</a:t>
            </a:r>
            <a:endParaRPr lang="en-US" dirty="0"/>
          </a:p>
        </p:txBody>
      </p:sp>
    </p:spTree>
    <p:extLst>
      <p:ext uri="{BB962C8B-B14F-4D97-AF65-F5344CB8AC3E}">
        <p14:creationId xmlns:p14="http://schemas.microsoft.com/office/powerpoint/2010/main" val="53917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Values/Ethics Competencies IPEC </a:t>
            </a:r>
            <a:r>
              <a:rPr lang="en-US" dirty="0" smtClean="0">
                <a:solidFill>
                  <a:srgbClr val="9DFF2E"/>
                </a:solidFill>
              </a:rPr>
              <a:t>*</a:t>
            </a:r>
            <a:endParaRPr lang="en-US" dirty="0">
              <a:solidFill>
                <a:srgbClr val="9DFF2E"/>
              </a:solidFill>
            </a:endParaRPr>
          </a:p>
        </p:txBody>
      </p:sp>
      <p:sp>
        <p:nvSpPr>
          <p:cNvPr id="3" name="Content Placeholder 2"/>
          <p:cNvSpPr>
            <a:spLocks noGrp="1"/>
          </p:cNvSpPr>
          <p:nvPr>
            <p:ph idx="1"/>
          </p:nvPr>
        </p:nvSpPr>
        <p:spPr/>
        <p:txBody>
          <a:bodyPr>
            <a:normAutofit/>
          </a:bodyPr>
          <a:lstStyle/>
          <a:p>
            <a:r>
              <a:rPr lang="en-US" dirty="0" smtClean="0"/>
              <a:t>VE 1. Place the interest of patients and populations at the center of interprofessional health care delivery</a:t>
            </a:r>
          </a:p>
          <a:p>
            <a:r>
              <a:rPr lang="en-US" dirty="0" smtClean="0"/>
              <a:t>VE4. Respect the unique cultures, values, roles/responsibilities, and expertise of other health professions</a:t>
            </a:r>
          </a:p>
          <a:p>
            <a:r>
              <a:rPr lang="en-US" dirty="0" smtClean="0"/>
              <a:t>VE5. Work in cooperation with those who receive care, those who provide care, and others  who contribute to or support the delivery of prevention and health services</a:t>
            </a:r>
          </a:p>
          <a:p>
            <a:r>
              <a:rPr lang="en-US" dirty="0" smtClean="0"/>
              <a:t>VE9. Act with honesty and integrity in relationships with patients, families, and other team members.</a:t>
            </a:r>
          </a:p>
          <a:p>
            <a:r>
              <a:rPr lang="en-US" dirty="0" smtClean="0"/>
              <a:t>VE10. Maintain competence in one’s own profession appropriate to scope of practice</a:t>
            </a:r>
          </a:p>
          <a:p>
            <a:pPr marL="0" indent="0">
              <a:buNone/>
            </a:pPr>
            <a:endParaRPr lang="en-US" dirty="0"/>
          </a:p>
        </p:txBody>
      </p:sp>
      <p:sp>
        <p:nvSpPr>
          <p:cNvPr id="4" name="Rectangle 3"/>
          <p:cNvSpPr/>
          <p:nvPr/>
        </p:nvSpPr>
        <p:spPr>
          <a:xfrm>
            <a:off x="913504" y="6037730"/>
            <a:ext cx="7659476" cy="369332"/>
          </a:xfrm>
          <a:prstGeom prst="rect">
            <a:avLst/>
          </a:prstGeom>
        </p:spPr>
        <p:txBody>
          <a:bodyPr wrap="square">
            <a:spAutoFit/>
          </a:bodyPr>
          <a:lstStyle/>
          <a:p>
            <a:r>
              <a:rPr lang="en-US" dirty="0">
                <a:hlinkClick r:id="rId3"/>
              </a:rPr>
              <a:t>https://ipecollaborative.org/uploads/IPEC-Core-</a:t>
            </a:r>
            <a:r>
              <a:rPr lang="en-US" dirty="0" smtClean="0">
                <a:hlinkClick r:id="rId3"/>
              </a:rPr>
              <a:t>Competencies.pdf</a:t>
            </a:r>
            <a:r>
              <a:rPr lang="en-US" dirty="0" smtClean="0"/>
              <a:t> </a:t>
            </a:r>
            <a:endParaRPr lang="en-US" dirty="0"/>
          </a:p>
        </p:txBody>
      </p:sp>
    </p:spTree>
    <p:extLst>
      <p:ext uri="{BB962C8B-B14F-4D97-AF65-F5344CB8AC3E}">
        <p14:creationId xmlns:p14="http://schemas.microsoft.com/office/powerpoint/2010/main" val="716265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IPE Communication Competencies IPEC</a:t>
            </a:r>
            <a:endParaRPr lang="en-US" dirty="0"/>
          </a:p>
        </p:txBody>
      </p:sp>
      <p:sp>
        <p:nvSpPr>
          <p:cNvPr id="3" name="Content Placeholder 2"/>
          <p:cNvSpPr>
            <a:spLocks noGrp="1"/>
          </p:cNvSpPr>
          <p:nvPr>
            <p:ph idx="1"/>
          </p:nvPr>
        </p:nvSpPr>
        <p:spPr/>
        <p:txBody>
          <a:bodyPr>
            <a:normAutofit/>
          </a:bodyPr>
          <a:lstStyle/>
          <a:p>
            <a:r>
              <a:rPr lang="en-US" dirty="0" smtClean="0"/>
              <a:t>CC2. Organize and communicate information with patients, families, and healthcare team members in a form that is understandable, avoiding discipline-specific terminology when possible.</a:t>
            </a:r>
          </a:p>
          <a:p>
            <a:r>
              <a:rPr lang="en-US" dirty="0" smtClean="0"/>
              <a:t>CC3. Express one’s knowledge and opinions to team members involved in patient care with confidence, clarity, and respect, working to ensure common understanding of information and treatment and care decisions</a:t>
            </a:r>
          </a:p>
          <a:p>
            <a:r>
              <a:rPr lang="en-US" dirty="0" smtClean="0"/>
              <a:t>CC4. Listen actively, and encourage ideas and opinions of other team members</a:t>
            </a:r>
          </a:p>
          <a:p>
            <a:r>
              <a:rPr lang="en-US" dirty="0" smtClean="0"/>
              <a:t>CC7. Recognize how one’s own uniqueness, including experience level, expertise, culture, power, and hierarchy within healthcare team, contributes to effective communications, conflict resolution, and positive interprofessional working relationships.</a:t>
            </a:r>
            <a:endParaRPr lang="en-US" dirty="0"/>
          </a:p>
        </p:txBody>
      </p:sp>
    </p:spTree>
    <p:extLst>
      <p:ext uri="{BB962C8B-B14F-4D97-AF65-F5344CB8AC3E}">
        <p14:creationId xmlns:p14="http://schemas.microsoft.com/office/powerpoint/2010/main" val="800063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Roles/Responsibilities Competencies IPEC</a:t>
            </a:r>
            <a:endParaRPr lang="en-US" dirty="0"/>
          </a:p>
        </p:txBody>
      </p:sp>
      <p:sp>
        <p:nvSpPr>
          <p:cNvPr id="3" name="Content Placeholder 2"/>
          <p:cNvSpPr>
            <a:spLocks noGrp="1"/>
          </p:cNvSpPr>
          <p:nvPr>
            <p:ph idx="1"/>
          </p:nvPr>
        </p:nvSpPr>
        <p:spPr/>
        <p:txBody>
          <a:bodyPr>
            <a:normAutofit/>
          </a:bodyPr>
          <a:lstStyle/>
          <a:p>
            <a:r>
              <a:rPr lang="en-US" dirty="0" smtClean="0"/>
              <a:t>RR2. Recognize one’s limitations in skills, knowledge, and abilities.</a:t>
            </a:r>
          </a:p>
          <a:p>
            <a:r>
              <a:rPr lang="en-US" dirty="0" smtClean="0"/>
              <a:t>RR5. Use the full scope of knowledge, skills, and abilities of available health professionals and healthcare workers to provide care that is safe, timely, efficient, effective, and equitable.</a:t>
            </a:r>
          </a:p>
          <a:p>
            <a:r>
              <a:rPr lang="en-US" dirty="0" smtClean="0"/>
              <a:t>RR6. Communicate with team members to clarify each member’s responsibility in executing components of a treatment plan or public health intervention.</a:t>
            </a:r>
          </a:p>
          <a:p>
            <a:r>
              <a:rPr lang="en-US" dirty="0" smtClean="0"/>
              <a:t>RR9. Use unique and complementary abilities of all members of the team to optimize patient care</a:t>
            </a:r>
            <a:endParaRPr lang="en-US" dirty="0"/>
          </a:p>
        </p:txBody>
      </p:sp>
    </p:spTree>
    <p:extLst>
      <p:ext uri="{BB962C8B-B14F-4D97-AF65-F5344CB8AC3E}">
        <p14:creationId xmlns:p14="http://schemas.microsoft.com/office/powerpoint/2010/main" val="227811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Team and Teamwork Competencies IPEC</a:t>
            </a:r>
            <a:endParaRPr lang="en-US" dirty="0"/>
          </a:p>
        </p:txBody>
      </p:sp>
      <p:sp>
        <p:nvSpPr>
          <p:cNvPr id="3" name="Content Placeholder 2"/>
          <p:cNvSpPr>
            <a:spLocks noGrp="1"/>
          </p:cNvSpPr>
          <p:nvPr>
            <p:ph idx="1"/>
          </p:nvPr>
        </p:nvSpPr>
        <p:spPr/>
        <p:txBody>
          <a:bodyPr/>
          <a:lstStyle/>
          <a:p>
            <a:r>
              <a:rPr lang="en-US" dirty="0" smtClean="0"/>
              <a:t>TT3. Engage other health professionals-appropriate to the specific care situation- in shared patient-centered problem-solving</a:t>
            </a:r>
          </a:p>
          <a:p>
            <a:r>
              <a:rPr lang="en-US" dirty="0" smtClean="0"/>
              <a:t>TT4. Integrate the knowledge and experience of other professions- appropriate to the specific care situation- to inform care decisions, while respecting patient and community values and priorities/preferences for care.</a:t>
            </a:r>
          </a:p>
          <a:p>
            <a:r>
              <a:rPr lang="en-US" dirty="0" smtClean="0"/>
              <a:t>TT7. Share accountability with other professions, patients, and communities, for outcomes relevant to prevention and health care.</a:t>
            </a:r>
            <a:endParaRPr lang="en-US" dirty="0"/>
          </a:p>
        </p:txBody>
      </p:sp>
    </p:spTree>
    <p:extLst>
      <p:ext uri="{BB962C8B-B14F-4D97-AF65-F5344CB8AC3E}">
        <p14:creationId xmlns:p14="http://schemas.microsoft.com/office/powerpoint/2010/main" val="1209238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4627" y="3164817"/>
            <a:ext cx="2895388" cy="943874"/>
          </a:xfrm>
        </p:spPr>
        <p:txBody>
          <a:bodyPr>
            <a:normAutofit fontScale="90000"/>
          </a:bodyPr>
          <a:lstStyle/>
          <a:p>
            <a:r>
              <a:rPr lang="en-US" dirty="0" smtClean="0"/>
              <a:t>CBO </a:t>
            </a:r>
            <a:br>
              <a:rPr lang="en-US" dirty="0" smtClean="0"/>
            </a:br>
            <a:r>
              <a:rPr lang="en-US" dirty="0" smtClean="0"/>
              <a:t>Competency-Based Objectives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0786" y="0"/>
            <a:ext cx="5893214" cy="6858000"/>
          </a:xfrm>
          <a:prstGeom prst="rect">
            <a:avLst/>
          </a:prstGeom>
        </p:spPr>
      </p:pic>
    </p:spTree>
    <p:extLst>
      <p:ext uri="{BB962C8B-B14F-4D97-AF65-F5344CB8AC3E}">
        <p14:creationId xmlns:p14="http://schemas.microsoft.com/office/powerpoint/2010/main" val="282037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dirty="0" smtClean="0"/>
              <a:t>Define Interprofessional Education in Health Sciences</a:t>
            </a:r>
          </a:p>
          <a:p>
            <a:r>
              <a:rPr lang="en-US" dirty="0" smtClean="0"/>
              <a:t>State Existing Pharmacy IPE Exercises</a:t>
            </a:r>
          </a:p>
          <a:p>
            <a:r>
              <a:rPr lang="en-US" dirty="0" smtClean="0"/>
              <a:t>Explain IPE Competencies</a:t>
            </a:r>
          </a:p>
          <a:p>
            <a:r>
              <a:rPr lang="en-US" dirty="0" smtClean="0"/>
              <a:t>Describe the Med-Pharm IPE</a:t>
            </a:r>
            <a:endParaRPr lang="en-US" dirty="0"/>
          </a:p>
        </p:txBody>
      </p:sp>
    </p:spTree>
    <p:extLst>
      <p:ext uri="{BB962C8B-B14F-4D97-AF65-F5344CB8AC3E}">
        <p14:creationId xmlns:p14="http://schemas.microsoft.com/office/powerpoint/2010/main" val="1781559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Analysis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smtClean="0"/>
              <a:t>Course </a:t>
            </a:r>
            <a:r>
              <a:rPr lang="en-US" dirty="0"/>
              <a:t>evaluation was performed electronically, using </a:t>
            </a:r>
            <a:r>
              <a:rPr lang="en-US" dirty="0" smtClean="0"/>
              <a:t>evaluation systems of two </a:t>
            </a:r>
            <a:r>
              <a:rPr lang="en-US" dirty="0"/>
              <a:t>different </a:t>
            </a:r>
            <a:r>
              <a:rPr lang="en-US" dirty="0" smtClean="0"/>
              <a:t>universities </a:t>
            </a:r>
            <a:r>
              <a:rPr lang="en-US" dirty="0"/>
              <a:t>and the results were </a:t>
            </a:r>
            <a:r>
              <a:rPr lang="en-US" dirty="0" smtClean="0"/>
              <a:t>combined</a:t>
            </a:r>
          </a:p>
          <a:p>
            <a:r>
              <a:rPr lang="en-US" dirty="0" smtClean="0"/>
              <a:t>Some survey questions were targeted only to medical students or pharmacy students</a:t>
            </a:r>
            <a:endParaRPr lang="en-US" dirty="0"/>
          </a:p>
          <a:p>
            <a:r>
              <a:rPr lang="en-US" dirty="0"/>
              <a:t>Deidentified Data was received and </a:t>
            </a:r>
            <a:r>
              <a:rPr lang="en-US" dirty="0" smtClean="0"/>
              <a:t>analyzed using SPSS</a:t>
            </a:r>
          </a:p>
          <a:p>
            <a:r>
              <a:rPr lang="en-US" dirty="0" smtClean="0"/>
              <a:t>Only </a:t>
            </a:r>
            <a:r>
              <a:rPr lang="en-US" dirty="0"/>
              <a:t>data that included Med and Pharm Students </a:t>
            </a:r>
            <a:r>
              <a:rPr lang="en-US" dirty="0" smtClean="0"/>
              <a:t>are presented </a:t>
            </a:r>
            <a:r>
              <a:rPr lang="en-US" dirty="0"/>
              <a:t>, but data collected which involved only Pharm or only Med not reported</a:t>
            </a:r>
          </a:p>
          <a:p>
            <a:endParaRPr lang="en-US" dirty="0" smtClean="0"/>
          </a:p>
          <a:p>
            <a:endParaRPr lang="en-US" dirty="0"/>
          </a:p>
        </p:txBody>
      </p:sp>
    </p:spTree>
    <p:extLst>
      <p:ext uri="{BB962C8B-B14F-4D97-AF65-F5344CB8AC3E}">
        <p14:creationId xmlns:p14="http://schemas.microsoft.com/office/powerpoint/2010/main" val="971196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6279"/>
            <a:ext cx="7583487" cy="1044388"/>
          </a:xfrm>
        </p:spPr>
        <p:txBody>
          <a:bodyPr/>
          <a:lstStyle/>
          <a:p>
            <a:r>
              <a:rPr lang="en-US" dirty="0" smtClean="0"/>
              <a:t>Results</a:t>
            </a:r>
            <a:endParaRPr lang="en-US" dirty="0"/>
          </a:p>
        </p:txBody>
      </p:sp>
      <p:sp>
        <p:nvSpPr>
          <p:cNvPr id="3" name="Content Placeholder 2"/>
          <p:cNvSpPr>
            <a:spLocks noGrp="1"/>
          </p:cNvSpPr>
          <p:nvPr>
            <p:ph idx="1"/>
          </p:nvPr>
        </p:nvSpPr>
        <p:spPr>
          <a:xfrm>
            <a:off x="779463" y="1050050"/>
            <a:ext cx="7583487" cy="2296734"/>
          </a:xfrm>
        </p:spPr>
        <p:txBody>
          <a:bodyPr vert="horz" lIns="91440" tIns="45720" rIns="91440" bIns="45720" rtlCol="0" anchor="t">
            <a:normAutofit/>
          </a:bodyPr>
          <a:lstStyle/>
          <a:p>
            <a:r>
              <a:rPr lang="en-US" dirty="0" smtClean="0"/>
              <a:t>Course </a:t>
            </a:r>
            <a:r>
              <a:rPr lang="en-US" dirty="0"/>
              <a:t>evaluation by survey of which 81</a:t>
            </a:r>
            <a:r>
              <a:rPr lang="en-US" dirty="0" smtClean="0"/>
              <a:t>% (N=157) </a:t>
            </a:r>
            <a:r>
              <a:rPr lang="en-US" dirty="0"/>
              <a:t>of Medical Students and 76</a:t>
            </a:r>
            <a:r>
              <a:rPr lang="en-US" dirty="0" smtClean="0"/>
              <a:t>% (N=108) of </a:t>
            </a:r>
            <a:r>
              <a:rPr lang="en-US" dirty="0"/>
              <a:t>Pharmacy Students completed the </a:t>
            </a:r>
            <a:r>
              <a:rPr lang="en-US" dirty="0" smtClean="0"/>
              <a:t>Survey</a:t>
            </a:r>
          </a:p>
          <a:p>
            <a:r>
              <a:rPr lang="en-US" dirty="0" smtClean="0"/>
              <a:t>Gender : Male  154,  Female 153</a:t>
            </a:r>
          </a:p>
          <a:p>
            <a:pPr marL="0" indent="0">
              <a:buNone/>
            </a:pPr>
            <a:r>
              <a:rPr lang="en-US" dirty="0"/>
              <a:t> </a:t>
            </a:r>
            <a:r>
              <a:rPr lang="en-US" dirty="0" smtClean="0"/>
              <a:t>                 </a:t>
            </a:r>
            <a:endParaRPr lang="en-US" dirty="0"/>
          </a:p>
        </p:txBody>
      </p:sp>
      <p:graphicFrame>
        <p:nvGraphicFramePr>
          <p:cNvPr id="4" name="Chart 3"/>
          <p:cNvGraphicFramePr/>
          <p:nvPr>
            <p:extLst>
              <p:ext uri="{D42A27DB-BD31-4B8C-83A1-F6EECF244321}">
                <p14:modId xmlns:p14="http://schemas.microsoft.com/office/powerpoint/2010/main" val="1862948789"/>
              </p:ext>
            </p:extLst>
          </p:nvPr>
        </p:nvGraphicFramePr>
        <p:xfrm>
          <a:off x="1314450" y="3575957"/>
          <a:ext cx="2563585" cy="2718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614268191"/>
              </p:ext>
            </p:extLst>
          </p:nvPr>
        </p:nvGraphicFramePr>
        <p:xfrm>
          <a:off x="5086350" y="3731079"/>
          <a:ext cx="3135086" cy="2563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4234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0"/>
            <a:ext cx="7583487" cy="1032334"/>
          </a:xfrm>
        </p:spPr>
        <p:txBody>
          <a:bodyPr anchor="t">
            <a:normAutofit fontScale="90000"/>
          </a:bodyPr>
          <a:lstStyle/>
          <a:p>
            <a:r>
              <a:rPr lang="en-US" dirty="0"/>
              <a:t>Results</a:t>
            </a:r>
            <a:br>
              <a:rPr lang="en-US" dirty="0"/>
            </a:br>
            <a:r>
              <a:rPr lang="en-US" sz="1600" dirty="0"/>
              <a:t>I saw myself as the leader of the group (TT5) </a:t>
            </a:r>
            <a:br>
              <a:rPr lang="en-US" sz="1600" dirty="0"/>
            </a:br>
            <a:r>
              <a:rPr lang="en-US" sz="1600" dirty="0"/>
              <a:t/>
            </a:r>
            <a:br>
              <a:rPr lang="en-US" sz="1600" dirty="0"/>
            </a:br>
            <a:endParaRPr lang="en-US" dirty="0"/>
          </a:p>
        </p:txBody>
      </p:sp>
      <p:graphicFrame>
        <p:nvGraphicFramePr>
          <p:cNvPr id="4" name="Chart 3"/>
          <p:cNvGraphicFramePr/>
          <p:nvPr>
            <p:extLst>
              <p:ext uri="{D42A27DB-BD31-4B8C-83A1-F6EECF244321}">
                <p14:modId xmlns:p14="http://schemas.microsoft.com/office/powerpoint/2010/main" val="3601049919"/>
              </p:ext>
            </p:extLst>
          </p:nvPr>
        </p:nvGraphicFramePr>
        <p:xfrm>
          <a:off x="950419" y="945327"/>
          <a:ext cx="695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289269" y="6008019"/>
            <a:ext cx="1804613" cy="71157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1800" dirty="0" smtClean="0"/>
              <a:t>P=.000, T=-3.97</a:t>
            </a:r>
            <a:r>
              <a:rPr lang="en-US" sz="1600" dirty="0" smtClean="0"/>
              <a:t/>
            </a:r>
            <a:br>
              <a:rPr lang="en-US" sz="1600" dirty="0" smtClean="0"/>
            </a:br>
            <a:r>
              <a:rPr lang="en-US" sz="1600" dirty="0" smtClean="0"/>
              <a:t> </a:t>
            </a:r>
            <a:br>
              <a:rPr lang="en-US" sz="1600" dirty="0" smtClean="0"/>
            </a:br>
            <a:endParaRPr lang="en-US" dirty="0"/>
          </a:p>
        </p:txBody>
      </p:sp>
      <p:sp>
        <p:nvSpPr>
          <p:cNvPr id="6" name="TextBox 5"/>
          <p:cNvSpPr txBox="1"/>
          <p:nvPr/>
        </p:nvSpPr>
        <p:spPr>
          <a:xfrm>
            <a:off x="1815368" y="5332530"/>
            <a:ext cx="4484145" cy="369332"/>
          </a:xfrm>
          <a:prstGeom prst="rect">
            <a:avLst/>
          </a:prstGeom>
          <a:noFill/>
        </p:spPr>
        <p:txBody>
          <a:bodyPr wrap="none" rtlCol="0">
            <a:spAutoFit/>
          </a:bodyPr>
          <a:lstStyle/>
          <a:p>
            <a:r>
              <a:rPr lang="en-US" dirty="0" smtClean="0">
                <a:solidFill>
                  <a:schemeClr val="bg1"/>
                </a:solidFill>
              </a:rPr>
              <a:t>SD= Strongly Disagree  SA= Strongly Agree</a:t>
            </a:r>
            <a:endParaRPr lang="en-US" dirty="0">
              <a:solidFill>
                <a:schemeClr val="bg1"/>
              </a:solidFill>
            </a:endParaRPr>
          </a:p>
        </p:txBody>
      </p:sp>
    </p:spTree>
    <p:extLst>
      <p:ext uri="{BB962C8B-B14F-4D97-AF65-F5344CB8AC3E}">
        <p14:creationId xmlns:p14="http://schemas.microsoft.com/office/powerpoint/2010/main" val="3213208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625516"/>
            <a:ext cx="7970510" cy="1223492"/>
          </a:xfrm>
        </p:spPr>
        <p:txBody>
          <a:bodyPr anchor="t">
            <a:normAutofit fontScale="90000"/>
          </a:bodyPr>
          <a:lstStyle/>
          <a:p>
            <a:r>
              <a:rPr lang="en-US" dirty="0"/>
              <a:t>Results</a:t>
            </a:r>
            <a:br>
              <a:rPr lang="en-US" dirty="0"/>
            </a:br>
            <a:r>
              <a:rPr lang="en-US" sz="1600" dirty="0"/>
              <a:t>The experience added to my understanding of the benefits to patients of team care (TT4) </a:t>
            </a:r>
            <a:br>
              <a:rPr lang="en-US" sz="1600" dirty="0"/>
            </a:br>
            <a:r>
              <a:rPr lang="en-US" sz="1600" dirty="0"/>
              <a:t/>
            </a:r>
            <a:br>
              <a:rPr lang="en-US" sz="1600" dirty="0"/>
            </a:br>
            <a:endParaRPr lang="en-US" dirty="0"/>
          </a:p>
        </p:txBody>
      </p:sp>
      <p:graphicFrame>
        <p:nvGraphicFramePr>
          <p:cNvPr id="4" name="Chart 3"/>
          <p:cNvGraphicFramePr/>
          <p:nvPr>
            <p:extLst>
              <p:ext uri="{D42A27DB-BD31-4B8C-83A1-F6EECF244321}">
                <p14:modId xmlns:p14="http://schemas.microsoft.com/office/powerpoint/2010/main" val="2538366065"/>
              </p:ext>
            </p:extLst>
          </p:nvPr>
        </p:nvGraphicFramePr>
        <p:xfrm>
          <a:off x="1040571" y="1849008"/>
          <a:ext cx="695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289269" y="6146421"/>
            <a:ext cx="1804613" cy="71157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1800" dirty="0" smtClean="0"/>
              <a:t>P=.001, T=-3.53</a:t>
            </a:r>
            <a:r>
              <a:rPr lang="en-US" sz="1600" dirty="0" smtClean="0"/>
              <a:t/>
            </a:r>
            <a:br>
              <a:rPr lang="en-US" sz="1600" dirty="0" smtClean="0"/>
            </a:br>
            <a:r>
              <a:rPr lang="en-US" sz="1600" dirty="0" smtClean="0"/>
              <a:t> </a:t>
            </a:r>
            <a:br>
              <a:rPr lang="en-US" sz="1600" dirty="0" smtClean="0"/>
            </a:br>
            <a:endParaRPr lang="en-US" dirty="0"/>
          </a:p>
        </p:txBody>
      </p:sp>
    </p:spTree>
    <p:extLst>
      <p:ext uri="{BB962C8B-B14F-4D97-AF65-F5344CB8AC3E}">
        <p14:creationId xmlns:p14="http://schemas.microsoft.com/office/powerpoint/2010/main" val="3757820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471112"/>
            <a:ext cx="7970510" cy="1293294"/>
          </a:xfrm>
        </p:spPr>
        <p:txBody>
          <a:bodyPr anchor="t">
            <a:normAutofit fontScale="90000"/>
          </a:bodyPr>
          <a:lstStyle/>
          <a:p>
            <a:pPr>
              <a:lnSpc>
                <a:spcPct val="70000"/>
              </a:lnSpc>
              <a:spcBef>
                <a:spcPts val="600"/>
              </a:spcBef>
            </a:pPr>
            <a:r>
              <a:rPr lang="en-US" dirty="0" smtClean="0"/>
              <a:t>Results</a:t>
            </a:r>
            <a:r>
              <a:rPr lang="en-US" sz="3600" dirty="0" smtClean="0"/>
              <a:t/>
            </a:r>
            <a:br>
              <a:rPr lang="en-US" sz="3600" dirty="0" smtClean="0"/>
            </a:br>
            <a:r>
              <a:rPr lang="en-US" sz="2000" dirty="0" smtClean="0"/>
              <a:t/>
            </a:r>
            <a:br>
              <a:rPr lang="en-US" sz="2000" dirty="0" smtClean="0"/>
            </a:br>
            <a:r>
              <a:rPr lang="en-US" sz="2000" dirty="0" smtClean="0"/>
              <a:t>As </a:t>
            </a:r>
            <a:r>
              <a:rPr lang="en-US" sz="1600" dirty="0" smtClean="0"/>
              <a:t>a result of this experience, my confidence in working with other professionals regarding patient care improved (CC3)</a:t>
            </a:r>
            <a:r>
              <a:rPr lang="en-US" dirty="0" smtClean="0"/>
              <a:t/>
            </a:r>
            <a:br>
              <a:rPr lang="en-US" dirty="0" smtClean="0"/>
            </a:br>
            <a:r>
              <a:rPr lang="en-US" dirty="0" smtClean="0"/>
              <a:t/>
            </a:r>
            <a:br>
              <a:rPr lang="en-US" dirty="0" smtClean="0"/>
            </a:br>
            <a:endParaRPr lang="en-US" dirty="0"/>
          </a:p>
        </p:txBody>
      </p:sp>
      <p:graphicFrame>
        <p:nvGraphicFramePr>
          <p:cNvPr id="4" name="Chart 3"/>
          <p:cNvGraphicFramePr/>
          <p:nvPr>
            <p:extLst>
              <p:ext uri="{D42A27DB-BD31-4B8C-83A1-F6EECF244321}">
                <p14:modId xmlns:p14="http://schemas.microsoft.com/office/powerpoint/2010/main" val="1625278401"/>
              </p:ext>
            </p:extLst>
          </p:nvPr>
        </p:nvGraphicFramePr>
        <p:xfrm>
          <a:off x="950419" y="1976620"/>
          <a:ext cx="6956799" cy="3936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289269" y="6146421"/>
            <a:ext cx="1804613" cy="71157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1800" dirty="0" smtClean="0"/>
              <a:t>P=.061, T=-1.89</a:t>
            </a:r>
            <a:r>
              <a:rPr lang="en-US" sz="1600" dirty="0" smtClean="0"/>
              <a:t/>
            </a:r>
            <a:br>
              <a:rPr lang="en-US" sz="1600" dirty="0" smtClean="0"/>
            </a:br>
            <a:r>
              <a:rPr lang="en-US" sz="1600" dirty="0" smtClean="0"/>
              <a:t> </a:t>
            </a:r>
            <a:br>
              <a:rPr lang="en-US" sz="1600" dirty="0" smtClean="0"/>
            </a:br>
            <a:endParaRPr lang="en-US" dirty="0"/>
          </a:p>
        </p:txBody>
      </p:sp>
    </p:spTree>
    <p:extLst>
      <p:ext uri="{BB962C8B-B14F-4D97-AF65-F5344CB8AC3E}">
        <p14:creationId xmlns:p14="http://schemas.microsoft.com/office/powerpoint/2010/main" val="3728047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1013914"/>
            <a:ext cx="7970510" cy="1126571"/>
          </a:xfrm>
        </p:spPr>
        <p:txBody>
          <a:bodyPr>
            <a:normAutofit fontScale="90000"/>
          </a:bodyPr>
          <a:lstStyle/>
          <a:p>
            <a:pPr>
              <a:lnSpc>
                <a:spcPct val="70000"/>
              </a:lnSpc>
              <a:spcBef>
                <a:spcPts val="600"/>
              </a:spcBef>
            </a:pPr>
            <a:r>
              <a:rPr lang="en-US" dirty="0" smtClean="0"/>
              <a:t>Results</a:t>
            </a:r>
            <a:r>
              <a:rPr lang="en-US" sz="3600" dirty="0" smtClean="0"/>
              <a:t/>
            </a:r>
            <a:br>
              <a:rPr lang="en-US" sz="3600" dirty="0" smtClean="0"/>
            </a:br>
            <a:r>
              <a:rPr lang="en-US" sz="2000" dirty="0" smtClean="0"/>
              <a:t/>
            </a:r>
            <a:br>
              <a:rPr lang="en-US" sz="2000" dirty="0" smtClean="0"/>
            </a:br>
            <a:r>
              <a:rPr lang="en-US" sz="2000" dirty="0" smtClean="0"/>
              <a:t>This experience helped improve my ability to communicate professionally and effectively with other professionals</a:t>
            </a:r>
            <a:r>
              <a:rPr lang="en-US" dirty="0" smtClean="0"/>
              <a:t/>
            </a:r>
            <a:br>
              <a:rPr lang="en-US" dirty="0" smtClean="0"/>
            </a:br>
            <a:endParaRPr lang="en-US" dirty="0"/>
          </a:p>
        </p:txBody>
      </p:sp>
      <p:graphicFrame>
        <p:nvGraphicFramePr>
          <p:cNvPr id="4" name="Chart 3"/>
          <p:cNvGraphicFramePr/>
          <p:nvPr>
            <p:extLst>
              <p:ext uri="{D42A27DB-BD31-4B8C-83A1-F6EECF244321}">
                <p14:modId xmlns:p14="http://schemas.microsoft.com/office/powerpoint/2010/main" val="3700093243"/>
              </p:ext>
            </p:extLst>
          </p:nvPr>
        </p:nvGraphicFramePr>
        <p:xfrm>
          <a:off x="950419" y="1976620"/>
          <a:ext cx="6956799" cy="3936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289269" y="6146421"/>
            <a:ext cx="1804613" cy="71157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1800" dirty="0" smtClean="0"/>
              <a:t>P=.005, T=-2.87</a:t>
            </a:r>
            <a:r>
              <a:rPr lang="en-US" sz="1600" dirty="0" smtClean="0"/>
              <a:t/>
            </a:r>
            <a:br>
              <a:rPr lang="en-US" sz="1600" dirty="0" smtClean="0"/>
            </a:br>
            <a:r>
              <a:rPr lang="en-US" sz="1600" dirty="0" smtClean="0"/>
              <a:t> </a:t>
            </a:r>
            <a:br>
              <a:rPr lang="en-US" sz="1600" dirty="0" smtClean="0"/>
            </a:br>
            <a:endParaRPr lang="en-US" dirty="0"/>
          </a:p>
        </p:txBody>
      </p:sp>
    </p:spTree>
    <p:extLst>
      <p:ext uri="{BB962C8B-B14F-4D97-AF65-F5344CB8AC3E}">
        <p14:creationId xmlns:p14="http://schemas.microsoft.com/office/powerpoint/2010/main" val="1052922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512894"/>
            <a:ext cx="7970510" cy="1505508"/>
          </a:xfrm>
        </p:spPr>
        <p:txBody>
          <a:bodyPr anchor="t">
            <a:normAutofit fontScale="90000"/>
          </a:bodyPr>
          <a:lstStyle/>
          <a:p>
            <a:pPr>
              <a:lnSpc>
                <a:spcPct val="70000"/>
              </a:lnSpc>
              <a:spcBef>
                <a:spcPts val="600"/>
              </a:spcBef>
            </a:pPr>
            <a:r>
              <a:rPr lang="en-US" dirty="0" smtClean="0"/>
              <a:t>Results</a:t>
            </a:r>
            <a:r>
              <a:rPr lang="en-US" sz="3600" dirty="0" smtClean="0"/>
              <a:t/>
            </a:r>
            <a:br>
              <a:rPr lang="en-US" sz="3600" dirty="0" smtClean="0"/>
            </a:br>
            <a:r>
              <a:rPr lang="en-US" sz="2000" dirty="0" smtClean="0"/>
              <a:t/>
            </a:r>
            <a:br>
              <a:rPr lang="en-US" sz="2000" dirty="0" smtClean="0"/>
            </a:br>
            <a:r>
              <a:rPr lang="en-US" sz="2000" dirty="0" smtClean="0"/>
              <a:t>This experience aided in my understanding of my respective role in an Interprofessional Team (RR4)</a:t>
            </a:r>
            <a:r>
              <a:rPr lang="en-US" dirty="0" smtClean="0"/>
              <a:t/>
            </a:r>
            <a:br>
              <a:rPr lang="en-US" dirty="0" smtClean="0"/>
            </a:br>
            <a:r>
              <a:rPr lang="en-US" dirty="0" smtClean="0"/>
              <a:t/>
            </a:r>
            <a:br>
              <a:rPr lang="en-US" dirty="0" smtClean="0"/>
            </a:br>
            <a:endParaRPr lang="en-US" dirty="0"/>
          </a:p>
        </p:txBody>
      </p:sp>
      <p:graphicFrame>
        <p:nvGraphicFramePr>
          <p:cNvPr id="4" name="Chart 3"/>
          <p:cNvGraphicFramePr/>
          <p:nvPr>
            <p:extLst>
              <p:ext uri="{D42A27DB-BD31-4B8C-83A1-F6EECF244321}">
                <p14:modId xmlns:p14="http://schemas.microsoft.com/office/powerpoint/2010/main" val="3384939163"/>
              </p:ext>
            </p:extLst>
          </p:nvPr>
        </p:nvGraphicFramePr>
        <p:xfrm>
          <a:off x="950419" y="1976620"/>
          <a:ext cx="6956799" cy="3936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289269" y="6146421"/>
            <a:ext cx="1804613" cy="71157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1800" dirty="0" smtClean="0"/>
              <a:t>P=.02, T=-2.36</a:t>
            </a:r>
            <a:r>
              <a:rPr lang="en-US" sz="1600" dirty="0" smtClean="0"/>
              <a:t/>
            </a:r>
            <a:br>
              <a:rPr lang="en-US" sz="1600" dirty="0" smtClean="0"/>
            </a:br>
            <a:r>
              <a:rPr lang="en-US" sz="1600" dirty="0" smtClean="0"/>
              <a:t> </a:t>
            </a:r>
            <a:br>
              <a:rPr lang="en-US" sz="1600" dirty="0" smtClean="0"/>
            </a:br>
            <a:endParaRPr lang="en-US" dirty="0"/>
          </a:p>
        </p:txBody>
      </p:sp>
    </p:spTree>
    <p:extLst>
      <p:ext uri="{BB962C8B-B14F-4D97-AF65-F5344CB8AC3E}">
        <p14:creationId xmlns:p14="http://schemas.microsoft.com/office/powerpoint/2010/main" val="3822390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614494"/>
            <a:ext cx="7970510" cy="1515750"/>
          </a:xfrm>
        </p:spPr>
        <p:txBody>
          <a:bodyPr/>
          <a:lstStyle/>
          <a:p>
            <a:pPr>
              <a:lnSpc>
                <a:spcPct val="70000"/>
              </a:lnSpc>
              <a:spcBef>
                <a:spcPts val="600"/>
              </a:spcBef>
            </a:pPr>
            <a:r>
              <a:rPr lang="en-US" dirty="0" smtClean="0"/>
              <a:t>Results</a:t>
            </a:r>
            <a:r>
              <a:rPr lang="en-US" sz="3600" dirty="0" smtClean="0"/>
              <a:t/>
            </a:r>
            <a:br>
              <a:rPr lang="en-US" sz="3600" dirty="0" smtClean="0"/>
            </a:br>
            <a:r>
              <a:rPr lang="en-US" sz="2000" dirty="0" smtClean="0"/>
              <a:t/>
            </a:r>
            <a:br>
              <a:rPr lang="en-US" sz="2000" dirty="0" smtClean="0"/>
            </a:br>
            <a:r>
              <a:rPr lang="en-US" sz="2000" dirty="0" smtClean="0"/>
              <a:t>There was discussion related to the risks of medical errors (TT7)</a:t>
            </a:r>
            <a:r>
              <a:rPr lang="en-US" dirty="0" smtClean="0"/>
              <a:t/>
            </a:r>
            <a:br>
              <a:rPr lang="en-US" dirty="0" smtClean="0"/>
            </a:br>
            <a:endParaRPr lang="en-US" dirty="0"/>
          </a:p>
        </p:txBody>
      </p:sp>
      <p:graphicFrame>
        <p:nvGraphicFramePr>
          <p:cNvPr id="4" name="Chart 3"/>
          <p:cNvGraphicFramePr/>
          <p:nvPr>
            <p:extLst>
              <p:ext uri="{D42A27DB-BD31-4B8C-83A1-F6EECF244321}">
                <p14:modId xmlns:p14="http://schemas.microsoft.com/office/powerpoint/2010/main" val="1283443120"/>
              </p:ext>
            </p:extLst>
          </p:nvPr>
        </p:nvGraphicFramePr>
        <p:xfrm>
          <a:off x="950419" y="1976620"/>
          <a:ext cx="6956799" cy="3936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289269" y="6146421"/>
            <a:ext cx="1804613" cy="71157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1800" dirty="0" smtClean="0"/>
              <a:t>P=.000, T=-7.00</a:t>
            </a:r>
            <a:r>
              <a:rPr lang="en-US" sz="1600" dirty="0" smtClean="0"/>
              <a:t/>
            </a:r>
            <a:br>
              <a:rPr lang="en-US" sz="1600" dirty="0" smtClean="0"/>
            </a:br>
            <a:r>
              <a:rPr lang="en-US" sz="1600" dirty="0" smtClean="0"/>
              <a:t> </a:t>
            </a:r>
            <a:br>
              <a:rPr lang="en-US" sz="1600" dirty="0" smtClean="0"/>
            </a:br>
            <a:endParaRPr lang="en-US" dirty="0"/>
          </a:p>
        </p:txBody>
      </p:sp>
      <p:pic>
        <p:nvPicPr>
          <p:cNvPr id="4098" name="Picture 2" descr="http://www.clipartheaven.com/clipart/health_&amp;_medical/cartoons/drug_educ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158" y="3295965"/>
            <a:ext cx="2537002" cy="27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16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40670" y="1363435"/>
            <a:ext cx="7583487" cy="2808514"/>
          </a:xfrm>
        </p:spPr>
        <p:txBody>
          <a:bodyPr>
            <a:normAutofit/>
          </a:bodyPr>
          <a:lstStyle/>
          <a:p>
            <a:r>
              <a:rPr lang="en-US" dirty="0" smtClean="0"/>
              <a:t>Med-Pharm IPE expanded to include M2 and P2 Students, other IPE exercises between M3P3 and M4P4 in process</a:t>
            </a:r>
          </a:p>
          <a:p>
            <a:r>
              <a:rPr lang="en-US" dirty="0" smtClean="0"/>
              <a:t>Both Groups should be Graded to remove Bias</a:t>
            </a:r>
          </a:p>
          <a:p>
            <a:r>
              <a:rPr lang="en-US" dirty="0" smtClean="0"/>
              <a:t>Further Investigation needed to understand Medical Student perception of  value of exercise in team based care</a:t>
            </a:r>
          </a:p>
          <a:p>
            <a:r>
              <a:rPr lang="en-US" dirty="0" smtClean="0"/>
              <a:t>Earlier introduction in Curriculum may improve perception of importance of team based care </a:t>
            </a:r>
            <a:r>
              <a:rPr lang="en-US" dirty="0"/>
              <a:t>.</a:t>
            </a:r>
            <a:endParaRPr lang="en-US" dirty="0" smtClean="0"/>
          </a:p>
          <a:p>
            <a:endParaRPr lang="en-US" dirty="0" smtClean="0"/>
          </a:p>
          <a:p>
            <a:endParaRPr lang="en-US" dirty="0" smtClean="0"/>
          </a:p>
        </p:txBody>
      </p:sp>
      <p:pic>
        <p:nvPicPr>
          <p:cNvPr id="5122" name="Picture 2" descr="http://rlv.zcache.com/atlas_of_a_pharmacy_student_brain_post_card-raa31612c0d3d4be3b81c69adcbe508d5_vgbaq_8byvr_512.jpg"/>
          <p:cNvPicPr>
            <a:picLocks noChangeAspect="1" noChangeArrowheads="1"/>
          </p:cNvPicPr>
          <p:nvPr/>
        </p:nvPicPr>
        <p:blipFill rotWithShape="1">
          <a:blip r:embed="rId3">
            <a:extLst>
              <a:ext uri="{28A0092B-C50C-407E-A947-70E740481C1C}">
                <a14:useLocalDpi xmlns:a14="http://schemas.microsoft.com/office/drawing/2010/main" val="0"/>
              </a:ext>
            </a:extLst>
          </a:blip>
          <a:srcRect l="7567" t="16457" r="5262" b="15044"/>
          <a:stretch/>
        </p:blipFill>
        <p:spPr bwMode="auto">
          <a:xfrm>
            <a:off x="1110343" y="4291979"/>
            <a:ext cx="2702379" cy="2182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lv.zcache.com/atlas_of_medical_student_brain_button-rc4567f06fb68418abb59e99d111b4012_x7j1a_8byvr_512.jpg"/>
          <p:cNvPicPr>
            <a:picLocks noChangeAspect="1" noChangeArrowheads="1"/>
          </p:cNvPicPr>
          <p:nvPr/>
        </p:nvPicPr>
        <p:blipFill rotWithShape="1">
          <a:blip r:embed="rId4">
            <a:extLst>
              <a:ext uri="{28A0092B-C50C-407E-A947-70E740481C1C}">
                <a14:useLocalDpi xmlns:a14="http://schemas.microsoft.com/office/drawing/2010/main" val="0"/>
              </a:ext>
            </a:extLst>
          </a:blip>
          <a:srcRect l="29129" t="37665" r="6920" b="9600"/>
          <a:stretch/>
        </p:blipFill>
        <p:spPr bwMode="auto">
          <a:xfrm>
            <a:off x="5184321" y="4248294"/>
            <a:ext cx="2752426" cy="226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87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Code         RYN55</a:t>
            </a:r>
            <a:endParaRPr lang="en-US" dirty="0"/>
          </a:p>
        </p:txBody>
      </p:sp>
    </p:spTree>
    <p:extLst>
      <p:ext uri="{BB962C8B-B14F-4D97-AF65-F5344CB8AC3E}">
        <p14:creationId xmlns:p14="http://schemas.microsoft.com/office/powerpoint/2010/main" val="11842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Disclosure</a:t>
            </a:r>
            <a:endParaRPr lang="en-US" dirty="0"/>
          </a:p>
        </p:txBody>
      </p:sp>
      <p:sp>
        <p:nvSpPr>
          <p:cNvPr id="3" name="Content Placeholder 2"/>
          <p:cNvSpPr>
            <a:spLocks noGrp="1"/>
          </p:cNvSpPr>
          <p:nvPr>
            <p:ph idx="1"/>
          </p:nvPr>
        </p:nvSpPr>
        <p:spPr/>
        <p:txBody>
          <a:bodyPr/>
          <a:lstStyle/>
          <a:p>
            <a:r>
              <a:rPr lang="en-US" dirty="0" smtClean="0"/>
              <a:t>I have no real or apparent conflicts of interest</a:t>
            </a:r>
            <a:endParaRPr lang="en-US" dirty="0"/>
          </a:p>
        </p:txBody>
      </p:sp>
    </p:spTree>
    <p:extLst>
      <p:ext uri="{BB962C8B-B14F-4D97-AF65-F5344CB8AC3E}">
        <p14:creationId xmlns:p14="http://schemas.microsoft.com/office/powerpoint/2010/main" val="862001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300843"/>
          </a:xfrm>
        </p:spPr>
        <p:txBody>
          <a:bodyPr/>
          <a:lstStyle/>
          <a:p>
            <a:pPr algn="ctr"/>
            <a:r>
              <a:rPr lang="en-US" dirty="0" smtClean="0"/>
              <a:t>Definition of Interprofessional Education</a:t>
            </a:r>
            <a:endParaRPr lang="en-US" dirty="0"/>
          </a:p>
        </p:txBody>
      </p:sp>
      <p:sp>
        <p:nvSpPr>
          <p:cNvPr id="3" name="Content Placeholder 2"/>
          <p:cNvSpPr>
            <a:spLocks noGrp="1"/>
          </p:cNvSpPr>
          <p:nvPr>
            <p:ph idx="1"/>
          </p:nvPr>
        </p:nvSpPr>
        <p:spPr>
          <a:xfrm>
            <a:off x="779463" y="2081894"/>
            <a:ext cx="7583487" cy="395583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IPE is defined as occasions , “when two or more professions learn with, from, and about each other to improve collaboration and the quality of care”</a:t>
            </a:r>
            <a:endParaRPr lang="en-US" dirty="0"/>
          </a:p>
        </p:txBody>
      </p:sp>
      <p:sp>
        <p:nvSpPr>
          <p:cNvPr id="4" name="Rectangle 3"/>
          <p:cNvSpPr/>
          <p:nvPr/>
        </p:nvSpPr>
        <p:spPr>
          <a:xfrm>
            <a:off x="138793" y="6441142"/>
            <a:ext cx="6939643" cy="369332"/>
          </a:xfrm>
          <a:prstGeom prst="rect">
            <a:avLst/>
          </a:prstGeom>
        </p:spPr>
        <p:txBody>
          <a:bodyPr wrap="square">
            <a:spAutoFit/>
          </a:bodyPr>
          <a:lstStyle/>
          <a:p>
            <a:r>
              <a:rPr lang="en-US" dirty="0">
                <a:solidFill>
                  <a:srgbClr val="00B050"/>
                </a:solidFill>
                <a:latin typeface="Calibri" charset="0"/>
                <a:ea typeface="Calibri" charset="0"/>
                <a:cs typeface="Times New Roman" charset="0"/>
              </a:rPr>
              <a:t>Available from </a:t>
            </a:r>
            <a:r>
              <a:rPr lang="en-US" dirty="0" err="1">
                <a:solidFill>
                  <a:srgbClr val="00B050"/>
                </a:solidFill>
                <a:latin typeface="Calibri" charset="0"/>
                <a:ea typeface="Calibri" charset="0"/>
                <a:cs typeface="Times New Roman" charset="0"/>
              </a:rPr>
              <a:t>www.caipe.org.uk</a:t>
            </a:r>
            <a:r>
              <a:rPr lang="en-US" dirty="0">
                <a:solidFill>
                  <a:srgbClr val="00B050"/>
                </a:solidFill>
                <a:latin typeface="Calibri" charset="0"/>
                <a:ea typeface="Calibri" charset="0"/>
                <a:cs typeface="Times New Roman" charset="0"/>
              </a:rPr>
              <a:t>/about-us/</a:t>
            </a:r>
            <a:r>
              <a:rPr lang="en-US" dirty="0" err="1">
                <a:solidFill>
                  <a:srgbClr val="00B050"/>
                </a:solidFill>
                <a:latin typeface="Calibri" charset="0"/>
                <a:ea typeface="Calibri" charset="0"/>
                <a:cs typeface="Times New Roman" charset="0"/>
              </a:rPr>
              <a:t>defining.ipe</a:t>
            </a:r>
            <a:endParaRPr lang="en-US" dirty="0">
              <a:solidFill>
                <a:srgbClr val="00B050"/>
              </a:solidFill>
              <a:effectLst/>
              <a:latin typeface="Calibri" charset="0"/>
              <a:ea typeface="Calibri" charset="0"/>
              <a:cs typeface="Times New Roman" charset="0"/>
            </a:endParaRPr>
          </a:p>
        </p:txBody>
      </p:sp>
      <p:pic>
        <p:nvPicPr>
          <p:cNvPr id="6" name="Picture 2" descr="http://healthydebate.ca/wordpress/wp-content/uploads/2013/09/Interprofessional-education-com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764" y="3453955"/>
            <a:ext cx="3422762" cy="278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7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Accrediting bodies (LCME, ACPE) have created new standards which require Medical and Pharmacy schools to incorporate Interprofessional Education as part of their curricular offerings.</a:t>
            </a:r>
          </a:p>
          <a:p>
            <a:r>
              <a:rPr lang="en-US" dirty="0" smtClean="0"/>
              <a:t>The Medical College of Georgia and the UGA College of Pharmacy have a 40+ year history of collaboration but never intentionally added joint curricular offerings.</a:t>
            </a:r>
          </a:p>
        </p:txBody>
      </p:sp>
    </p:spTree>
    <p:extLst>
      <p:ext uri="{BB962C8B-B14F-4D97-AF65-F5344CB8AC3E}">
        <p14:creationId xmlns:p14="http://schemas.microsoft.com/office/powerpoint/2010/main" val="167869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779462" y="1425388"/>
            <a:ext cx="7583487" cy="1799505"/>
          </a:xfrm>
        </p:spPr>
        <p:txBody>
          <a:bodyPr>
            <a:normAutofit lnSpcReduction="10000"/>
          </a:bodyPr>
          <a:lstStyle/>
          <a:p>
            <a:endParaRPr lang="en-US" dirty="0" smtClean="0"/>
          </a:p>
          <a:p>
            <a:r>
              <a:rPr lang="en-US" dirty="0" smtClean="0"/>
              <a:t>M3 students have excellent patient assessment skills and P3 students have excellent knowledge of pharmacotherapy. </a:t>
            </a:r>
            <a:r>
              <a:rPr lang="en-US" dirty="0"/>
              <a:t>P</a:t>
            </a:r>
            <a:r>
              <a:rPr lang="en-US" dirty="0" smtClean="0"/>
              <a:t>utting them together to discuss patients would allow both  groups to learn from each other to improve patient care and understand different professional perspectives in patient care.</a:t>
            </a:r>
          </a:p>
          <a:p>
            <a:endParaRPr lang="en-US" dirty="0"/>
          </a:p>
        </p:txBody>
      </p:sp>
      <p:pic>
        <p:nvPicPr>
          <p:cNvPr id="2050" name="Picture 2" descr="http://www.cartoonstock.com/newscartoons/cartoonists/lca/lowres/medical-medical_school-junior_doctor-medical_student-operation-hospital-lcan659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707" y="3411598"/>
            <a:ext cx="2490107" cy="2997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pottymouthbook.files.wordpress.com/2012/09/medication-carto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107" y="3833193"/>
            <a:ext cx="3265714" cy="257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23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Based Objectives</a:t>
            </a:r>
            <a:endParaRPr lang="en-US" dirty="0"/>
          </a:p>
        </p:txBody>
      </p:sp>
      <p:sp>
        <p:nvSpPr>
          <p:cNvPr id="3" name="Content Placeholder 2"/>
          <p:cNvSpPr>
            <a:spLocks noGrp="1"/>
          </p:cNvSpPr>
          <p:nvPr>
            <p:ph idx="1"/>
          </p:nvPr>
        </p:nvSpPr>
        <p:spPr/>
        <p:txBody>
          <a:bodyPr>
            <a:normAutofit/>
          </a:bodyPr>
          <a:lstStyle/>
          <a:p>
            <a:r>
              <a:rPr lang="en-US" sz="3600" dirty="0" smtClean="0"/>
              <a:t>ACPE Standards</a:t>
            </a:r>
          </a:p>
          <a:p>
            <a:r>
              <a:rPr lang="en-US" b="1" u="sng" dirty="0" smtClean="0"/>
              <a:t>Standard 3.4 </a:t>
            </a:r>
            <a:r>
              <a:rPr lang="en-US" sz="1200" dirty="0" smtClean="0"/>
              <a:t>The graduate is able to actively participate and engage as a healthcare team member by demonstrating mutual respect, understanding, and  values to meet patient care needs</a:t>
            </a:r>
          </a:p>
          <a:p>
            <a:r>
              <a:rPr lang="en-US" sz="2400" u="sng" dirty="0" smtClean="0">
                <a:latin typeface="+mj-lt"/>
              </a:rPr>
              <a:t>Standard 11 </a:t>
            </a:r>
            <a:r>
              <a:rPr lang="en-US" sz="1200" dirty="0" smtClean="0"/>
              <a:t>The curriculum prepares all students to provide entry- level patient-centered care in a variety of practice settings as a contributing member of an interprofessional team. In the aggregate, team exposure includes prescribers as well as other healthcare professionals.</a:t>
            </a:r>
          </a:p>
          <a:p>
            <a:r>
              <a:rPr lang="en-US" sz="3600" dirty="0" smtClean="0">
                <a:latin typeface="+mj-lt"/>
              </a:rPr>
              <a:t>LCME Standards</a:t>
            </a:r>
          </a:p>
          <a:p>
            <a:r>
              <a:rPr lang="en-US" sz="2400" u="sng" dirty="0" smtClean="0"/>
              <a:t>Standard 7.9 </a:t>
            </a:r>
            <a:r>
              <a:rPr lang="en-US" sz="1200" dirty="0"/>
              <a:t>The Faculty of a medical school ensure that the core curriculum of the medical education program prepares medical students to function collaboratively on health care teams that include health professionals from other disciplines as they provide coordinated service to patients.  </a:t>
            </a:r>
          </a:p>
          <a:p>
            <a:endParaRPr lang="en-US" sz="2400" u="sng" dirty="0" smtClean="0"/>
          </a:p>
          <a:p>
            <a:endParaRPr lang="en-US" sz="2400" dirty="0"/>
          </a:p>
        </p:txBody>
      </p:sp>
    </p:spTree>
    <p:extLst>
      <p:ext uri="{BB962C8B-B14F-4D97-AF65-F5344CB8AC3E}">
        <p14:creationId xmlns:p14="http://schemas.microsoft.com/office/powerpoint/2010/main" val="124359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Content Placeholder 2"/>
          <p:cNvSpPr>
            <a:spLocks noGrp="1"/>
          </p:cNvSpPr>
          <p:nvPr>
            <p:ph idx="1"/>
          </p:nvPr>
        </p:nvSpPr>
        <p:spPr>
          <a:xfrm>
            <a:off x="779463" y="1514167"/>
            <a:ext cx="7583487" cy="4208930"/>
          </a:xfrm>
        </p:spPr>
        <p:txBody>
          <a:bodyPr>
            <a:normAutofit/>
          </a:bodyPr>
          <a:lstStyle/>
          <a:p>
            <a:r>
              <a:rPr lang="en-US" dirty="0"/>
              <a:t>Observational cross-sectional </a:t>
            </a:r>
            <a:r>
              <a:rPr lang="en-US" dirty="0" smtClean="0"/>
              <a:t>study (AY 2014-15)</a:t>
            </a:r>
            <a:endParaRPr lang="en-US" b="1" dirty="0" smtClean="0"/>
          </a:p>
          <a:p>
            <a:r>
              <a:rPr lang="en-US" b="1" dirty="0" smtClean="0"/>
              <a:t>Participants</a:t>
            </a:r>
            <a:r>
              <a:rPr lang="en-US" dirty="0" smtClean="0"/>
              <a:t>:  Third Year medical and third year pharmacy students working together in teams of 6-8 students</a:t>
            </a:r>
          </a:p>
          <a:p>
            <a:r>
              <a:rPr lang="en-US" dirty="0" smtClean="0"/>
              <a:t>Total participants were 190 Medical Students and 142 Pharmacy Students</a:t>
            </a:r>
          </a:p>
          <a:p>
            <a:r>
              <a:rPr lang="en-US" dirty="0" smtClean="0"/>
              <a:t>Students were from UGA College of Pharmacy and the Medical College of Georgia.</a:t>
            </a:r>
          </a:p>
          <a:p>
            <a:r>
              <a:rPr lang="en-US" dirty="0" smtClean="0"/>
              <a:t>Participants were from all campuses: Augusta, Athens, Rome, Albany, and Savannah</a:t>
            </a:r>
          </a:p>
          <a:p>
            <a:r>
              <a:rPr lang="en-US" dirty="0" smtClean="0"/>
              <a:t>P3 students were required to submit the completed patient case for 20% of their Pharmacotherapy grade in the Spring semester. M3 students were not graded on their participation.</a:t>
            </a:r>
            <a:endParaRPr lang="en-US" dirty="0"/>
          </a:p>
        </p:txBody>
      </p:sp>
    </p:spTree>
    <p:extLst>
      <p:ext uri="{BB962C8B-B14F-4D97-AF65-F5344CB8AC3E}">
        <p14:creationId xmlns:p14="http://schemas.microsoft.com/office/powerpoint/2010/main" val="1736362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Aims</a:t>
            </a:r>
            <a:endParaRPr lang="en-US" dirty="0"/>
          </a:p>
        </p:txBody>
      </p:sp>
      <p:sp>
        <p:nvSpPr>
          <p:cNvPr id="3" name="Content Placeholder 2"/>
          <p:cNvSpPr>
            <a:spLocks noGrp="1"/>
          </p:cNvSpPr>
          <p:nvPr>
            <p:ph idx="1"/>
          </p:nvPr>
        </p:nvSpPr>
        <p:spPr/>
        <p:txBody>
          <a:bodyPr/>
          <a:lstStyle/>
          <a:p>
            <a:r>
              <a:rPr lang="en-US" dirty="0" smtClean="0"/>
              <a:t>Improve M3 &amp; P3 students ability to obtain and organize patients and drug information, gathered from other health care professional students, in order to identify actual or potential drug related problems.</a:t>
            </a:r>
          </a:p>
          <a:p>
            <a:r>
              <a:rPr lang="en-US" dirty="0" smtClean="0"/>
              <a:t>Develop a collaborative plan to address each drug related  problem and provide justification and documentation for each</a:t>
            </a:r>
          </a:p>
          <a:p>
            <a:r>
              <a:rPr lang="en-US" dirty="0" smtClean="0"/>
              <a:t>Evaluate student’s perception of IPE values and attitudes toward future inter-professional collaboration</a:t>
            </a:r>
          </a:p>
          <a:p>
            <a:endParaRPr lang="en-US" dirty="0"/>
          </a:p>
        </p:txBody>
      </p:sp>
    </p:spTree>
    <p:extLst>
      <p:ext uri="{BB962C8B-B14F-4D97-AF65-F5344CB8AC3E}">
        <p14:creationId xmlns:p14="http://schemas.microsoft.com/office/powerpoint/2010/main" val="3904346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1573</TotalTime>
  <Words>1519</Words>
  <Application>Microsoft Macintosh PowerPoint</Application>
  <PresentationFormat>On-screen Show (4:3)</PresentationFormat>
  <Paragraphs>156</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Calibri Light</vt:lpstr>
      <vt:lpstr>Times New Roman</vt:lpstr>
      <vt:lpstr>Wingdings</vt:lpstr>
      <vt:lpstr>Arial</vt:lpstr>
      <vt:lpstr>Office Theme</vt:lpstr>
      <vt:lpstr>Assessment of a Medicine – Pharmacy Collaborative Interprofessional Education Exercise</vt:lpstr>
      <vt:lpstr>Goals and Objectives</vt:lpstr>
      <vt:lpstr>Disclosure</vt:lpstr>
      <vt:lpstr>Definition of Interprofessional Education</vt:lpstr>
      <vt:lpstr>Background</vt:lpstr>
      <vt:lpstr>Background</vt:lpstr>
      <vt:lpstr>Competency Based Objectives</vt:lpstr>
      <vt:lpstr>Study Design</vt:lpstr>
      <vt:lpstr>Project Aims</vt:lpstr>
      <vt:lpstr> Intervention</vt:lpstr>
      <vt:lpstr>Exercise</vt:lpstr>
      <vt:lpstr>Exercise</vt:lpstr>
      <vt:lpstr>Exercise</vt:lpstr>
      <vt:lpstr>IPEC Competencies</vt:lpstr>
      <vt:lpstr>Specific Values/Ethics Competencies IPEC *</vt:lpstr>
      <vt:lpstr>Specific IPE Communication Competencies IPEC</vt:lpstr>
      <vt:lpstr>Specific Roles/Responsibilities Competencies IPEC</vt:lpstr>
      <vt:lpstr>Specific Team and Teamwork Competencies IPEC</vt:lpstr>
      <vt:lpstr>CBO  Competency-Based Objectives</vt:lpstr>
      <vt:lpstr>Data Collection and Analysis</vt:lpstr>
      <vt:lpstr>Results</vt:lpstr>
      <vt:lpstr>Results I saw myself as the leader of the group (TT5)   </vt:lpstr>
      <vt:lpstr>Results The experience added to my understanding of the benefits to patients of team care (TT4)   </vt:lpstr>
      <vt:lpstr>Results  As a result of this experience, my confidence in working with other professionals regarding patient care improved (CC3)  </vt:lpstr>
      <vt:lpstr>Results  This experience helped improve my ability to communicate professionally and effectively with other professionals </vt:lpstr>
      <vt:lpstr>Results  This experience aided in my understanding of my respective role in an Interprofessional Team (RR4)  </vt:lpstr>
      <vt:lpstr>Results  There was discussion related to the risks of medical errors (TT7) </vt:lpstr>
      <vt:lpstr>Conclusions</vt:lpstr>
      <vt:lpstr>Session Code         RYN55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Med-Pharm IPE</dc:title>
  <dc:creator>samumiller</dc:creator>
  <cp:lastModifiedBy>Miller, Samuel</cp:lastModifiedBy>
  <cp:revision>127</cp:revision>
  <cp:lastPrinted>2015-10-21T15:49:41Z</cp:lastPrinted>
  <dcterms:created xsi:type="dcterms:W3CDTF">2015-09-28T13:25:45Z</dcterms:created>
  <dcterms:modified xsi:type="dcterms:W3CDTF">2016-03-31T14:13:57Z</dcterms:modified>
</cp:coreProperties>
</file>