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82" r:id="rId4"/>
    <p:sldId id="287" r:id="rId5"/>
    <p:sldId id="285" r:id="rId6"/>
    <p:sldId id="286" r:id="rId7"/>
    <p:sldId id="289" r:id="rId8"/>
    <p:sldId id="290" r:id="rId9"/>
    <p:sldId id="291" r:id="rId10"/>
    <p:sldId id="292" r:id="rId11"/>
    <p:sldId id="283" r:id="rId12"/>
    <p:sldId id="266" r:id="rId13"/>
    <p:sldId id="273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AF1"/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4674"/>
  </p:normalViewPr>
  <p:slideViewPr>
    <p:cSldViewPr snapToGrid="0">
      <p:cViewPr>
        <p:scale>
          <a:sx n="55" d="100"/>
          <a:sy n="55" d="100"/>
        </p:scale>
        <p:origin x="2160" y="177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6200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50240" latinLnBrk="0">
      <a:defRPr sz="1400">
        <a:latin typeface="+mj-lt"/>
        <a:ea typeface="+mj-ea"/>
        <a:cs typeface="+mj-cs"/>
        <a:sym typeface="Calibri"/>
      </a:defRPr>
    </a:lvl1pPr>
    <a:lvl2pPr indent="228600" defTabSz="650240" latinLnBrk="0">
      <a:defRPr sz="1400">
        <a:latin typeface="+mj-lt"/>
        <a:ea typeface="+mj-ea"/>
        <a:cs typeface="+mj-cs"/>
        <a:sym typeface="Calibri"/>
      </a:defRPr>
    </a:lvl2pPr>
    <a:lvl3pPr indent="457200" defTabSz="650240" latinLnBrk="0">
      <a:defRPr sz="1400">
        <a:latin typeface="+mj-lt"/>
        <a:ea typeface="+mj-ea"/>
        <a:cs typeface="+mj-cs"/>
        <a:sym typeface="Calibri"/>
      </a:defRPr>
    </a:lvl3pPr>
    <a:lvl4pPr indent="685800" defTabSz="650240" latinLnBrk="0">
      <a:defRPr sz="1400">
        <a:latin typeface="+mj-lt"/>
        <a:ea typeface="+mj-ea"/>
        <a:cs typeface="+mj-cs"/>
        <a:sym typeface="Calibri"/>
      </a:defRPr>
    </a:lvl4pPr>
    <a:lvl5pPr indent="914400" defTabSz="650240" latinLnBrk="0">
      <a:defRPr sz="1400">
        <a:latin typeface="+mj-lt"/>
        <a:ea typeface="+mj-ea"/>
        <a:cs typeface="+mj-cs"/>
        <a:sym typeface="Calibri"/>
      </a:defRPr>
    </a:lvl5pPr>
    <a:lvl6pPr indent="1143000" defTabSz="650240" latinLnBrk="0">
      <a:defRPr sz="1400">
        <a:latin typeface="+mj-lt"/>
        <a:ea typeface="+mj-ea"/>
        <a:cs typeface="+mj-cs"/>
        <a:sym typeface="Calibri"/>
      </a:defRPr>
    </a:lvl6pPr>
    <a:lvl7pPr indent="1371600" defTabSz="650240" latinLnBrk="0">
      <a:defRPr sz="1400">
        <a:latin typeface="+mj-lt"/>
        <a:ea typeface="+mj-ea"/>
        <a:cs typeface="+mj-cs"/>
        <a:sym typeface="Calibri"/>
      </a:defRPr>
    </a:lvl7pPr>
    <a:lvl8pPr indent="1600200" defTabSz="650240" latinLnBrk="0">
      <a:defRPr sz="1400">
        <a:latin typeface="+mj-lt"/>
        <a:ea typeface="+mj-ea"/>
        <a:cs typeface="+mj-cs"/>
        <a:sym typeface="Calibri"/>
      </a:defRPr>
    </a:lvl8pPr>
    <a:lvl9pPr indent="1828800" defTabSz="650240" latinLnBrk="0">
      <a:defRPr sz="14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94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89730" tIns="44865" rIns="89730" bIns="44865"/>
          <a:lstStyle/>
          <a:p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  <a:noFill/>
        </p:spPr>
        <p:txBody>
          <a:bodyPr lIns="89730" tIns="44865" rIns="89730" bIns="44865"/>
          <a:lstStyle/>
          <a:p>
            <a:fld id="{689A14B0-7F68-45F0-9F25-FF16E664BB7C}" type="slidenum">
              <a:rPr lang="en-US" smtClean="0">
                <a:latin typeface="Arial" charset="0"/>
              </a:rPr>
              <a:pPr/>
              <a:t>13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35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U_PresDeck_Back_DARK_4-3-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578574" y="3356448"/>
            <a:ext cx="9873051" cy="1731746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581164" y="6181914"/>
            <a:ext cx="4859337" cy="63919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2pPr>
            <a:lvl3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/>
          <p:nvPr/>
        </p:nvSpPr>
        <p:spPr>
          <a:xfrm>
            <a:off x="1594262" y="5422992"/>
            <a:ext cx="1301897" cy="71380"/>
          </a:xfrm>
          <a:prstGeom prst="rect">
            <a:avLst/>
          </a:prstGeom>
          <a:solidFill>
            <a:srgbClr val="44D62B"/>
          </a:solidFill>
          <a:ln w="12700">
            <a:miter lim="400000"/>
          </a:ln>
        </p:spPr>
        <p:txBody>
          <a:bodyPr lIns="36575" tIns="36575" rIns="36575" bIns="36575" anchor="ctr"/>
          <a:lstStyle/>
          <a:p>
            <a:endParaRPr dirty="0"/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U_PresDeck_Back_DARK_4-3-02-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/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/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/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/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AU_PresDeck_Back_DARK_4-3-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565983" y="3392382"/>
            <a:ext cx="9872834" cy="1829592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/>
          <p:nvPr/>
        </p:nvSpPr>
        <p:spPr>
          <a:xfrm>
            <a:off x="1568862" y="5218378"/>
            <a:ext cx="1301897" cy="71380"/>
          </a:xfrm>
          <a:prstGeom prst="rect">
            <a:avLst/>
          </a:prstGeom>
          <a:solidFill>
            <a:srgbClr val="44D62B"/>
          </a:solidFill>
          <a:ln w="12700">
            <a:miter lim="400000"/>
          </a:ln>
        </p:spPr>
        <p:txBody>
          <a:bodyPr lIns="36575" tIns="36575" rIns="36575" bIns="36575" anchor="ctr"/>
          <a:lstStyle/>
          <a:p>
            <a:endParaRPr dirty="0"/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_PresDeck_Back_DARK_4-3-02-0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588315" y="3670184"/>
            <a:ext cx="3733465" cy="11829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575" tIns="36575" rIns="36575" bIns="36575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839455" y="877422"/>
            <a:ext cx="5587221" cy="67684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575" tIns="36575" rIns="36575" bIns="36575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9521906" y="7226554"/>
            <a:ext cx="272335" cy="276353"/>
          </a:xfrm>
          <a:prstGeom prst="rect">
            <a:avLst/>
          </a:prstGeom>
          <a:ln w="3175">
            <a:miter lim="400000"/>
          </a:ln>
        </p:spPr>
        <p:txBody>
          <a:bodyPr wrap="none" lIns="36575" tIns="36575" rIns="36575" bIns="36575" anchor="ctr">
            <a:spAutoFit/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ransition spd="med"/>
  <p:txStyles>
    <p:titleStyle>
      <a:lvl1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0" marR="0" indent="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ctrTitle"/>
          </p:nvPr>
        </p:nvSpPr>
        <p:spPr>
          <a:xfrm>
            <a:off x="1581164" y="3098553"/>
            <a:ext cx="9873051" cy="173174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1248460">
              <a:defRPr sz="9600"/>
            </a:pPr>
            <a:r>
              <a:rPr lang="en-US" dirty="0" smtClean="0"/>
              <a:t>Marketing Your Student Organization</a:t>
            </a:r>
            <a:endParaRPr dirty="0"/>
          </a:p>
        </p:txBody>
      </p:sp>
      <p:sp>
        <p:nvSpPr>
          <p:cNvPr id="140" name="Shape 140"/>
          <p:cNvSpPr>
            <a:spLocks noGrp="1"/>
          </p:cNvSpPr>
          <p:nvPr>
            <p:ph type="subTitle" sz="quarter" idx="1"/>
          </p:nvPr>
        </p:nvSpPr>
        <p:spPr>
          <a:xfrm>
            <a:off x="1581164" y="6181914"/>
            <a:ext cx="8511742" cy="16336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Sabrina Dunn, Marketing Coordinator</a:t>
            </a:r>
          </a:p>
          <a:p>
            <a:r>
              <a:rPr lang="en-US" dirty="0" smtClean="0"/>
              <a:t>Division of Communications and Marketing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1525543" y="1570827"/>
            <a:ext cx="9872833" cy="41204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Augusta University Print Shop – </a:t>
            </a:r>
            <a:r>
              <a:rPr lang="en-US" i="1" dirty="0" smtClean="0"/>
              <a:t>Offers a wide range of black &amp; white and full color printing and copy needs.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46742" y="310908"/>
            <a:ext cx="9872834" cy="1045602"/>
          </a:xfrm>
        </p:spPr>
        <p:txBody>
          <a:bodyPr/>
          <a:lstStyle/>
          <a:p>
            <a:r>
              <a:rPr lang="en-US" dirty="0" smtClean="0"/>
              <a:t>Tools and Resources</a:t>
            </a:r>
            <a:endParaRPr lang="en-US" dirty="0"/>
          </a:p>
        </p:txBody>
      </p:sp>
      <p:pic>
        <p:nvPicPr>
          <p:cNvPr id="9" name="Picture 8" descr="Screen Shot 2017-10-16 at 10.11.4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99" y="2703946"/>
            <a:ext cx="11620319" cy="56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442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Deliver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Campus Platforms</a:t>
            </a:r>
          </a:p>
          <a:p>
            <a:pPr lvl="2"/>
            <a:r>
              <a:rPr lang="en-US" dirty="0" err="1" smtClean="0"/>
              <a:t>Jagwire</a:t>
            </a:r>
            <a:r>
              <a:rPr lang="en-US" dirty="0" smtClean="0"/>
              <a:t> (</a:t>
            </a:r>
            <a:r>
              <a:rPr lang="en-US" dirty="0" err="1" smtClean="0"/>
              <a:t>jagwire.augusta.edu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Events Calendar (</a:t>
            </a:r>
            <a:r>
              <a:rPr lang="en-US" dirty="0" err="1" smtClean="0"/>
              <a:t>calendar.augusta.edu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On-campus promotional sites. (stall walls, sidewalks, high-traffic locations etc.)</a:t>
            </a:r>
          </a:p>
          <a:p>
            <a:r>
              <a:rPr lang="en-US" dirty="0" smtClean="0"/>
              <a:t>Social Media</a:t>
            </a:r>
          </a:p>
          <a:p>
            <a:pPr lvl="2"/>
            <a:r>
              <a:rPr lang="en-US" dirty="0" smtClean="0"/>
              <a:t>Organization branded accounts (</a:t>
            </a:r>
            <a:r>
              <a:rPr lang="en-US" dirty="0" err="1" smtClean="0"/>
              <a:t>augusta.edu</a:t>
            </a:r>
            <a:r>
              <a:rPr lang="en-US" dirty="0" smtClean="0"/>
              <a:t>/social)</a:t>
            </a:r>
          </a:p>
          <a:p>
            <a:pPr lvl="2"/>
            <a:r>
              <a:rPr lang="en-US" dirty="0" smtClean="0"/>
              <a:t>Rent official accounts (</a:t>
            </a:r>
            <a:r>
              <a:rPr lang="en-US" dirty="0" err="1" smtClean="0"/>
              <a:t>socialmedia@augusta.edu</a:t>
            </a:r>
            <a:r>
              <a:rPr lang="en-US" dirty="0" smtClean="0"/>
              <a:t>)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1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Questions?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45755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 txBox="1">
            <a:spLocks/>
          </p:cNvSpPr>
          <p:nvPr/>
        </p:nvSpPr>
        <p:spPr bwMode="auto">
          <a:xfrm>
            <a:off x="0" y="1187003"/>
            <a:ext cx="13004800" cy="308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 anchor="ctr"/>
          <a:lstStyle/>
          <a:p>
            <a:pPr algn="ctr" eaLnBrk="1" hangingPunct="1">
              <a:defRPr/>
            </a:pPr>
            <a:r>
              <a:rPr lang="en-US" sz="77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DCM</a:t>
            </a:r>
          </a:p>
        </p:txBody>
      </p:sp>
      <p:sp>
        <p:nvSpPr>
          <p:cNvPr id="11" name="Subtitle 7"/>
          <p:cNvSpPr txBox="1">
            <a:spLocks/>
          </p:cNvSpPr>
          <p:nvPr/>
        </p:nvSpPr>
        <p:spPr bwMode="auto">
          <a:xfrm>
            <a:off x="1950720" y="3926983"/>
            <a:ext cx="9103360" cy="24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/>
          <a:lstStyle/>
          <a:p>
            <a:pPr marL="487672" indent="-487672" algn="ctr" hangingPunct="1">
              <a:spcBef>
                <a:spcPct val="20000"/>
              </a:spcBef>
              <a:defRPr/>
            </a:pPr>
            <a:r>
              <a:rPr lang="en-US" sz="57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augusta.edu</a:t>
            </a:r>
            <a:r>
              <a:rPr lang="en-US" sz="5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57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dcm</a:t>
            </a:r>
            <a:r>
              <a:rPr lang="en-US" sz="5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/request</a:t>
            </a:r>
            <a:endParaRPr lang="en-US" sz="5700" dirty="0">
              <a:solidFill>
                <a:schemeClr val="tx2">
                  <a:lumMod val="20000"/>
                  <a:lumOff val="8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487672" indent="-487672" algn="ctr" hangingPunct="1">
              <a:spcBef>
                <a:spcPct val="20000"/>
              </a:spcBef>
              <a:defRPr/>
            </a:pPr>
            <a:r>
              <a:rPr lang="en-US" sz="5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marketing@augusta.edu</a:t>
            </a:r>
          </a:p>
          <a:p>
            <a:pPr marL="487672" indent="-487672" algn="ctr" hangingPunct="1">
              <a:spcBef>
                <a:spcPct val="20000"/>
              </a:spcBef>
              <a:defRPr/>
            </a:pPr>
            <a:r>
              <a:rPr lang="en-US" sz="57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socialmedia@augusta.edu</a:t>
            </a:r>
            <a:endParaRPr lang="en-US" sz="5700" dirty="0">
              <a:solidFill>
                <a:schemeClr val="tx2">
                  <a:lumMod val="20000"/>
                  <a:lumOff val="8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2284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is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65983" y="2631809"/>
            <a:ext cx="9872833" cy="4693799"/>
          </a:xfrm>
        </p:spPr>
        <p:txBody>
          <a:bodyPr>
            <a:normAutofit/>
          </a:bodyPr>
          <a:lstStyle/>
          <a:p>
            <a:r>
              <a:rPr lang="en-US" dirty="0" smtClean="0"/>
              <a:t>Marketing </a:t>
            </a:r>
            <a:r>
              <a:rPr lang="en-US" dirty="0"/>
              <a:t>is the </a:t>
            </a:r>
            <a:r>
              <a:rPr lang="en-US" dirty="0" smtClean="0"/>
              <a:t>activity and </a:t>
            </a:r>
            <a:r>
              <a:rPr lang="en-US" dirty="0" smtClean="0"/>
              <a:t>process </a:t>
            </a:r>
            <a:r>
              <a:rPr lang="en-US" dirty="0"/>
              <a:t>for </a:t>
            </a:r>
            <a:r>
              <a:rPr lang="en-US" b="1" dirty="0">
                <a:solidFill>
                  <a:srgbClr val="4A9AF1"/>
                </a:solidFill>
              </a:rPr>
              <a:t>creating</a:t>
            </a:r>
            <a:r>
              <a:rPr lang="en-US" dirty="0"/>
              <a:t>, </a:t>
            </a:r>
            <a:r>
              <a:rPr lang="en-US" b="1" dirty="0">
                <a:solidFill>
                  <a:srgbClr val="4A9AF1"/>
                </a:solidFill>
              </a:rPr>
              <a:t>communicating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4A9AF1"/>
                </a:solidFill>
              </a:rPr>
              <a:t>delivering </a:t>
            </a:r>
            <a:r>
              <a:rPr lang="en-US" dirty="0" smtClean="0"/>
              <a:t>opportunities that </a:t>
            </a:r>
            <a:r>
              <a:rPr lang="en-US" dirty="0"/>
              <a:t>have value for customers, clients, partners, and society at large</a:t>
            </a:r>
            <a:r>
              <a:rPr lang="en-US" dirty="0" smtClean="0"/>
              <a:t>.</a:t>
            </a:r>
            <a:r>
              <a:rPr lang="en-US" baseline="30000" dirty="0" smtClean="0"/>
              <a:t>1</a:t>
            </a:r>
            <a:r>
              <a:rPr lang="en-US" dirty="0" smtClean="0"/>
              <a:t> </a:t>
            </a:r>
          </a:p>
          <a:p>
            <a:endParaRPr lang="en-US" dirty="0"/>
          </a:p>
          <a:p>
            <a:r>
              <a:rPr lang="en-US" dirty="0" smtClean="0"/>
              <a:t>Marketing is </a:t>
            </a:r>
            <a:r>
              <a:rPr lang="en-US" i="1" u="sng" dirty="0" smtClean="0"/>
              <a:t>not</a:t>
            </a:r>
            <a:r>
              <a:rPr lang="en-US" dirty="0" smtClean="0"/>
              <a:t> advertising. Advertising </a:t>
            </a:r>
            <a:r>
              <a:rPr lang="en-US" dirty="0"/>
              <a:t>is paid, public, </a:t>
            </a:r>
            <a:r>
              <a:rPr lang="en-US" dirty="0" smtClean="0"/>
              <a:t>and non-personal. </a:t>
            </a:r>
            <a:r>
              <a:rPr lang="en-US" dirty="0"/>
              <a:t>M</a:t>
            </a:r>
            <a:r>
              <a:rPr lang="en-US" dirty="0" smtClean="0"/>
              <a:t>arketing </a:t>
            </a:r>
            <a:r>
              <a:rPr lang="en-US" dirty="0"/>
              <a:t>presents the overall picture </a:t>
            </a:r>
            <a:r>
              <a:rPr lang="en-US" dirty="0" smtClean="0"/>
              <a:t>and advertising </a:t>
            </a:r>
            <a:r>
              <a:rPr lang="en-US" dirty="0"/>
              <a:t>is </a:t>
            </a:r>
            <a:r>
              <a:rPr lang="en-US" dirty="0" smtClean="0"/>
              <a:t>just a </a:t>
            </a:r>
            <a:r>
              <a:rPr lang="en-US" dirty="0"/>
              <a:t>component of </a:t>
            </a:r>
            <a:r>
              <a:rPr lang="en-US" dirty="0" smtClean="0"/>
              <a:t>the overall </a:t>
            </a:r>
            <a:r>
              <a:rPr lang="en-US" dirty="0"/>
              <a:t>picture.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3870" y="7611127"/>
            <a:ext cx="5188736" cy="6278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800" i="1" baseline="30000" dirty="0" smtClean="0">
                <a:solidFill>
                  <a:srgbClr val="FFFFFF"/>
                </a:solidFill>
              </a:rPr>
              <a:t>1 </a:t>
            </a:r>
            <a:r>
              <a:rPr lang="en-US" sz="1800" i="1" dirty="0" smtClean="0">
                <a:solidFill>
                  <a:srgbClr val="FFFFFF"/>
                </a:solidFill>
              </a:rPr>
              <a:t>This definition was approved </a:t>
            </a:r>
            <a:r>
              <a:rPr lang="en-US" sz="1800" i="1" dirty="0">
                <a:solidFill>
                  <a:srgbClr val="FFFFFF"/>
                </a:solidFill>
              </a:rPr>
              <a:t>by the American Marketing Association Board of </a:t>
            </a:r>
            <a:r>
              <a:rPr lang="en-US" sz="1800" i="1" dirty="0" smtClean="0">
                <a:solidFill>
                  <a:srgbClr val="FFFFFF"/>
                </a:solidFill>
              </a:rPr>
              <a:t>Directors.</a:t>
            </a:r>
            <a:endParaRPr kumimoji="0" lang="en-US" sz="18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9662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Create your plan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5" y="2939609"/>
            <a:ext cx="10438374" cy="4693799"/>
          </a:xfrm>
        </p:spPr>
        <p:txBody>
          <a:bodyPr>
            <a:normAutofit/>
          </a:bodyPr>
          <a:lstStyle/>
          <a:p>
            <a:r>
              <a:rPr lang="en-US" dirty="0" smtClean="0"/>
              <a:t>Define your mission.</a:t>
            </a:r>
          </a:p>
          <a:p>
            <a:r>
              <a:rPr lang="en-US" dirty="0" smtClean="0"/>
              <a:t>Define your goals.</a:t>
            </a:r>
          </a:p>
          <a:p>
            <a:r>
              <a:rPr lang="en-US" dirty="0" smtClean="0"/>
              <a:t>Develop a marketing plan. </a:t>
            </a:r>
          </a:p>
          <a:p>
            <a:pPr lvl="1"/>
            <a:r>
              <a:rPr lang="en-US" dirty="0" smtClean="0"/>
              <a:t>A marketing plan is your blueprint that highlights the steps required to achieve your marketing goals.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20442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Six Key Elements of a Successful Marketing Plan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5" y="2939609"/>
            <a:ext cx="10438374" cy="46937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4A9AF1"/>
                </a:solidFill>
              </a:rPr>
              <a:t>Executive Summary </a:t>
            </a:r>
            <a:r>
              <a:rPr lang="en-US" sz="2400" dirty="0" smtClean="0"/>
              <a:t>– A concise overview of your marketing objectives and goals.</a:t>
            </a:r>
          </a:p>
          <a:p>
            <a:r>
              <a:rPr lang="en-US" sz="2400" b="1" dirty="0" smtClean="0">
                <a:solidFill>
                  <a:srgbClr val="4A9AF1"/>
                </a:solidFill>
              </a:rPr>
              <a:t>Target Audience </a:t>
            </a:r>
            <a:r>
              <a:rPr lang="en-US" sz="2400" dirty="0" smtClean="0"/>
              <a:t>– Who are the students you want to appeal to? </a:t>
            </a:r>
          </a:p>
          <a:p>
            <a:r>
              <a:rPr lang="en-US" sz="2400" b="1" dirty="0" smtClean="0">
                <a:solidFill>
                  <a:srgbClr val="4A9AF1"/>
                </a:solidFill>
              </a:rPr>
              <a:t>Competitors</a:t>
            </a:r>
            <a:r>
              <a:rPr lang="en-US" sz="2400" dirty="0" smtClean="0"/>
              <a:t> – What other organizations are similar to your own?</a:t>
            </a:r>
          </a:p>
          <a:p>
            <a:r>
              <a:rPr lang="en-US" sz="2400" b="1" dirty="0" smtClean="0">
                <a:solidFill>
                  <a:srgbClr val="4A9AF1"/>
                </a:solidFill>
              </a:rPr>
              <a:t>Unique Position </a:t>
            </a:r>
            <a:r>
              <a:rPr lang="en-US" sz="2400" dirty="0" smtClean="0"/>
              <a:t>– What makes your organization special?</a:t>
            </a:r>
          </a:p>
          <a:p>
            <a:r>
              <a:rPr lang="en-US" sz="2400" b="1" dirty="0" smtClean="0">
                <a:solidFill>
                  <a:srgbClr val="4A9AF1"/>
                </a:solidFill>
              </a:rPr>
              <a:t>Budget</a:t>
            </a:r>
            <a:r>
              <a:rPr lang="en-US" sz="2400" dirty="0" smtClean="0"/>
              <a:t> – How much will it cost to accomplish your goals vs. how much can you spend?</a:t>
            </a:r>
          </a:p>
          <a:p>
            <a:r>
              <a:rPr lang="en-US" sz="2400" b="1" dirty="0" smtClean="0">
                <a:solidFill>
                  <a:srgbClr val="4A9AF1"/>
                </a:solidFill>
              </a:rPr>
              <a:t>Action Plan </a:t>
            </a:r>
            <a:r>
              <a:rPr lang="en-US" sz="2400" dirty="0" smtClean="0"/>
              <a:t>– </a:t>
            </a:r>
            <a:r>
              <a:rPr lang="en-US" sz="2400" b="1" u="sng" dirty="0" smtClean="0"/>
              <a:t>Simple yet impactful </a:t>
            </a:r>
            <a:r>
              <a:rPr lang="en-US" sz="2400" dirty="0" smtClean="0"/>
              <a:t>next steps to meet your goals. 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120442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Communicate with tools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5" y="2939609"/>
            <a:ext cx="10438374" cy="4693799"/>
          </a:xfrm>
        </p:spPr>
        <p:txBody>
          <a:bodyPr/>
          <a:lstStyle/>
          <a:p>
            <a:pPr hangingPunct="1"/>
            <a:r>
              <a:rPr lang="en-US" dirty="0" smtClean="0"/>
              <a:t>Flyers</a:t>
            </a:r>
          </a:p>
          <a:p>
            <a:pPr hangingPunct="1"/>
            <a:r>
              <a:rPr lang="en-US" dirty="0" smtClean="0"/>
              <a:t>Social </a:t>
            </a:r>
            <a:r>
              <a:rPr lang="en-US" dirty="0" smtClean="0"/>
              <a:t>Media</a:t>
            </a:r>
            <a:endParaRPr lang="en-US" dirty="0" smtClean="0"/>
          </a:p>
          <a:p>
            <a:pPr hangingPunct="1"/>
            <a:r>
              <a:rPr lang="en-US" dirty="0" smtClean="0"/>
              <a:t>Tabling</a:t>
            </a:r>
          </a:p>
          <a:p>
            <a:pPr hangingPunct="1"/>
            <a:r>
              <a:rPr lang="en-US" dirty="0" smtClean="0"/>
              <a:t>Chalking</a:t>
            </a:r>
          </a:p>
          <a:p>
            <a:pPr hangingPunct="1"/>
            <a:r>
              <a:rPr lang="en-US" dirty="0" smtClean="0"/>
              <a:t>Apparel</a:t>
            </a:r>
          </a:p>
          <a:p>
            <a:pPr hangingPunct="1"/>
            <a:r>
              <a:rPr lang="en-US" dirty="0" smtClean="0"/>
              <a:t>Giveaways</a:t>
            </a:r>
          </a:p>
          <a:p>
            <a:pPr hangingPunct="1"/>
            <a:r>
              <a:rPr lang="en-US" dirty="0" smtClean="0"/>
              <a:t>Photo / Video</a:t>
            </a:r>
          </a:p>
        </p:txBody>
      </p:sp>
    </p:spTree>
    <p:extLst>
      <p:ext uri="{BB962C8B-B14F-4D97-AF65-F5344CB8AC3E}">
        <p14:creationId xmlns:p14="http://schemas.microsoft.com/office/powerpoint/2010/main" val="11120442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1525543" y="1570827"/>
            <a:ext cx="9872833" cy="41204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/>
              <a:t>Canva</a:t>
            </a:r>
            <a:r>
              <a:rPr lang="en-US" b="1" dirty="0" smtClean="0"/>
              <a:t> – </a:t>
            </a:r>
            <a:r>
              <a:rPr lang="en-US" i="1" dirty="0" smtClean="0"/>
              <a:t>A free graphic-design tool with access to over a million photographs, graphics, and fonts</a:t>
            </a:r>
            <a:r>
              <a:rPr lang="en-US" b="1" dirty="0" smtClean="0"/>
              <a:t>.</a:t>
            </a:r>
            <a:endParaRPr lang="en-US" dirty="0" smtClean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46742" y="310908"/>
            <a:ext cx="9872834" cy="1045602"/>
          </a:xfrm>
        </p:spPr>
        <p:txBody>
          <a:bodyPr/>
          <a:lstStyle/>
          <a:p>
            <a:r>
              <a:rPr lang="en-US" dirty="0" smtClean="0"/>
              <a:t>Tools and Resources</a:t>
            </a:r>
            <a:endParaRPr lang="en-US" dirty="0"/>
          </a:p>
        </p:txBody>
      </p:sp>
      <p:pic>
        <p:nvPicPr>
          <p:cNvPr id="6" name="Picture 5" descr="Screen Shot 2017-10-16 at 9.55.2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176" y="2823890"/>
            <a:ext cx="10811277" cy="52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442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1525543" y="1570827"/>
            <a:ext cx="9872833" cy="41204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Augusta University Brand Site – </a:t>
            </a:r>
            <a:r>
              <a:rPr lang="en-US" i="1" dirty="0" smtClean="0"/>
              <a:t>Official brand guidelines, marketing assets and trusted vendors. (</a:t>
            </a:r>
            <a:r>
              <a:rPr lang="en-US" i="1" dirty="0" err="1" smtClean="0"/>
              <a:t>brand.augusta.edu</a:t>
            </a:r>
            <a:r>
              <a:rPr lang="en-US" i="1" dirty="0" smtClean="0"/>
              <a:t>)</a:t>
            </a:r>
            <a:endParaRPr lang="en-US" dirty="0" smtClean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46742" y="310908"/>
            <a:ext cx="9872834" cy="1045602"/>
          </a:xfrm>
        </p:spPr>
        <p:txBody>
          <a:bodyPr/>
          <a:lstStyle/>
          <a:p>
            <a:r>
              <a:rPr lang="en-US" dirty="0" smtClean="0"/>
              <a:t>Tools and Resources</a:t>
            </a:r>
            <a:endParaRPr lang="en-US" dirty="0"/>
          </a:p>
        </p:txBody>
      </p:sp>
      <p:pic>
        <p:nvPicPr>
          <p:cNvPr id="7" name="Picture 6" descr="Screen Shot 2017-10-16 at 9.59.2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796" y="3128268"/>
            <a:ext cx="9989449" cy="529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442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1525543" y="1570827"/>
            <a:ext cx="9872833" cy="41204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Adobe Premiere Clip – </a:t>
            </a:r>
            <a:r>
              <a:rPr lang="en-US" i="1" dirty="0" smtClean="0"/>
              <a:t>Create quality videos that can be easily shared — or easily opened in Premiere Pro CC.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46742" y="310908"/>
            <a:ext cx="9872834" cy="1045602"/>
          </a:xfrm>
        </p:spPr>
        <p:txBody>
          <a:bodyPr/>
          <a:lstStyle/>
          <a:p>
            <a:r>
              <a:rPr lang="en-US" dirty="0" smtClean="0"/>
              <a:t>Tools and Resources</a:t>
            </a:r>
            <a:endParaRPr lang="en-US" dirty="0"/>
          </a:p>
        </p:txBody>
      </p:sp>
      <p:pic>
        <p:nvPicPr>
          <p:cNvPr id="6" name="Picture 5" descr="adobepremiereclipandro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525" y="2770937"/>
            <a:ext cx="10479516" cy="567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442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1525543" y="1570827"/>
            <a:ext cx="9872833" cy="41204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Clips – </a:t>
            </a:r>
            <a:r>
              <a:rPr lang="en-US" i="1" dirty="0" smtClean="0"/>
              <a:t>Create video message or tell a story with animated text, graphics and emoji, music, and more. 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46742" y="310908"/>
            <a:ext cx="9872834" cy="1045602"/>
          </a:xfrm>
        </p:spPr>
        <p:txBody>
          <a:bodyPr/>
          <a:lstStyle/>
          <a:p>
            <a:r>
              <a:rPr lang="en-US" dirty="0" smtClean="0"/>
              <a:t>Tools and Resources</a:t>
            </a:r>
            <a:endParaRPr lang="en-US" dirty="0"/>
          </a:p>
        </p:txBody>
      </p:sp>
      <p:pic>
        <p:nvPicPr>
          <p:cNvPr id="5" name="Picture 4" descr="clips-ios-ap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358" y="2828892"/>
            <a:ext cx="1016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442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291</Words>
  <Application>Microsoft Macintosh PowerPoint</Application>
  <PresentationFormat>Custom</PresentationFormat>
  <Paragraphs>53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 Black </vt:lpstr>
      <vt:lpstr>Marketing Your Student Organization</vt:lpstr>
      <vt:lpstr>Marketing is…</vt:lpstr>
      <vt:lpstr>Step 1: Create your plan</vt:lpstr>
      <vt:lpstr>Six Key Elements of a Successful Marketing Plan</vt:lpstr>
      <vt:lpstr>Step 2: Communicate with tools</vt:lpstr>
      <vt:lpstr>Tools and Resources</vt:lpstr>
      <vt:lpstr>Tools and Resources</vt:lpstr>
      <vt:lpstr>Tools and Resources</vt:lpstr>
      <vt:lpstr>Tools and Resources</vt:lpstr>
      <vt:lpstr>Tools and Resources</vt:lpstr>
      <vt:lpstr>Step 3: Deliver</vt:lpstr>
      <vt:lpstr>Questions?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Hopkins, Heather L.</dc:creator>
  <cp:lastModifiedBy>Dunn, Sabrina</cp:lastModifiedBy>
  <cp:revision>68</cp:revision>
  <dcterms:created xsi:type="dcterms:W3CDTF">2017-10-17T01:23:34Z</dcterms:created>
  <dcterms:modified xsi:type="dcterms:W3CDTF">2018-01-16T14:24:48Z</dcterms:modified>
</cp:coreProperties>
</file>